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197" r:id="rId1"/>
    <p:sldMasterId id="2147484210" r:id="rId2"/>
  </p:sldMasterIdLst>
  <p:notesMasterIdLst>
    <p:notesMasterId r:id="rId18"/>
  </p:notesMasterIdLst>
  <p:handoutMasterIdLst>
    <p:handoutMasterId r:id="rId19"/>
  </p:handoutMasterIdLst>
  <p:sldIdLst>
    <p:sldId id="1793" r:id="rId3"/>
    <p:sldId id="2699" r:id="rId4"/>
    <p:sldId id="2701" r:id="rId5"/>
    <p:sldId id="2706" r:id="rId6"/>
    <p:sldId id="2690" r:id="rId7"/>
    <p:sldId id="2696" r:id="rId8"/>
    <p:sldId id="2685" r:id="rId9"/>
    <p:sldId id="2700" r:id="rId10"/>
    <p:sldId id="2692" r:id="rId11"/>
    <p:sldId id="2693" r:id="rId12"/>
    <p:sldId id="2686" r:id="rId13"/>
    <p:sldId id="2708" r:id="rId14"/>
    <p:sldId id="2687" r:id="rId15"/>
    <p:sldId id="2689" r:id="rId16"/>
    <p:sldId id="2707" r:id="rId17"/>
  </p:sldIdLst>
  <p:sldSz cx="12192000" cy="6858000"/>
  <p:notesSz cx="20929600" cy="29819600"/>
  <p:embeddedFontLst>
    <p:embeddedFont>
      <p:font typeface="Humanist 777 Condensed Bold" pitchFamily="50" charset="0"/>
      <p:regular r:id="rId20"/>
    </p:embeddedFont>
    <p:embeddedFont>
      <p:font typeface="Humanist 777 Condensed Regular" pitchFamily="50" charset="0"/>
      <p:regular r:id="rId21"/>
    </p:embeddedFont>
    <p:embeddedFont>
      <p:font typeface="JuanMikes" pitchFamily="50" charset="0"/>
      <p:regular r:id="rId22"/>
    </p:embeddedFont>
    <p:embeddedFont>
      <p:font typeface="PT Sans" panose="020B0503020203020204" pitchFamily="34" charset="0"/>
      <p:regular r:id="rId23"/>
      <p:bold r:id="rId24"/>
      <p:italic r:id="rId25"/>
      <p:boldItalic r:id="rId26"/>
    </p:embeddedFont>
    <p:embeddedFont>
      <p:font typeface="PT Sans Narrow" panose="020B0506020203020204" pitchFamily="34" charset="0"/>
      <p:regular r:id="rId27"/>
      <p:bold r:id="rId28"/>
    </p:embeddedFont>
    <p:embeddedFont>
      <p:font typeface="Tahoma" panose="020B0604030504040204" pitchFamily="34" charset="0"/>
      <p:regular r:id="rId29"/>
      <p:bold r:id="rId30"/>
    </p:embeddedFont>
  </p:embeddedFontLst>
  <p:defaultTextStyle>
    <a:defPPr>
      <a:defRPr lang="nl-NL"/>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3"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9393">
          <p15:clr>
            <a:srgbClr val="A4A3A4"/>
          </p15:clr>
        </p15:guide>
        <p15:guide id="2" pos="659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CC"/>
    <a:srgbClr val="4F81BD"/>
    <a:srgbClr val="339966"/>
    <a:srgbClr val="595959"/>
    <a:srgbClr val="FFFFFF"/>
    <a:srgbClr val="9CCC66"/>
    <a:srgbClr val="EE534F"/>
    <a:srgbClr val="C47500"/>
    <a:srgbClr val="E2A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6" autoAdjust="0"/>
    <p:restoredTop sz="99887" autoAdjust="0"/>
  </p:normalViewPr>
  <p:slideViewPr>
    <p:cSldViewPr snapToGrid="0" snapToObjects="1" showGuides="1">
      <p:cViewPr varScale="1">
        <p:scale>
          <a:sx n="112" d="100"/>
          <a:sy n="112" d="100"/>
        </p:scale>
        <p:origin x="48" y="117"/>
      </p:cViewPr>
      <p:guideLst>
        <p:guide orient="horz" pos="2163"/>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70536"/>
    </p:cViewPr>
  </p:sorterViewPr>
  <p:notesViewPr>
    <p:cSldViewPr snapToGrid="0" snapToObjects="1" showGuides="1">
      <p:cViewPr varScale="1">
        <p:scale>
          <a:sx n="79" d="100"/>
          <a:sy n="79" d="100"/>
        </p:scale>
        <p:origin x="-2616" y="-90"/>
      </p:cViewPr>
      <p:guideLst>
        <p:guide orient="horz" pos="9393"/>
        <p:guide pos="6592"/>
      </p:guideLst>
    </p:cSldViewPr>
  </p:notesViewPr>
  <p:gridSpacing cx="180023" cy="18002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4274" name="Rectangle 2"/>
          <p:cNvSpPr>
            <a:spLocks noGrp="1" noChangeArrowheads="1"/>
          </p:cNvSpPr>
          <p:nvPr>
            <p:ph type="hdr" sz="quarter"/>
          </p:nvPr>
        </p:nvSpPr>
        <p:spPr bwMode="auto">
          <a:xfrm>
            <a:off x="0" y="0"/>
            <a:ext cx="9069388" cy="1493838"/>
          </a:xfrm>
          <a:prstGeom prst="rect">
            <a:avLst/>
          </a:prstGeom>
          <a:noFill/>
          <a:ln w="9525">
            <a:noFill/>
            <a:miter lim="800000"/>
            <a:headEnd/>
            <a:tailEnd/>
          </a:ln>
          <a:effectLst/>
        </p:spPr>
        <p:txBody>
          <a:bodyPr vert="horz" wrap="square" lIns="277385" tIns="138694" rIns="277385" bIns="138694" numCol="1" anchor="t" anchorCtr="0" compatLnSpc="1">
            <a:prstTxWarp prst="textNoShape">
              <a:avLst/>
            </a:prstTxWarp>
          </a:bodyPr>
          <a:lstStyle>
            <a:lvl1pPr defTabSz="2774693">
              <a:defRPr sz="3500">
                <a:latin typeface="Arial" pitchFamily="34" charset="0"/>
                <a:cs typeface="Arial" pitchFamily="34" charset="0"/>
              </a:defRPr>
            </a:lvl1pPr>
          </a:lstStyle>
          <a:p>
            <a:pPr>
              <a:defRPr/>
            </a:pPr>
            <a:endParaRPr lang="nl-NL"/>
          </a:p>
        </p:txBody>
      </p:sp>
      <p:sp>
        <p:nvSpPr>
          <p:cNvPr id="694275" name="Rectangle 3"/>
          <p:cNvSpPr>
            <a:spLocks noGrp="1" noChangeArrowheads="1"/>
          </p:cNvSpPr>
          <p:nvPr>
            <p:ph type="dt" sz="quarter" idx="1"/>
          </p:nvPr>
        </p:nvSpPr>
        <p:spPr bwMode="auto">
          <a:xfrm>
            <a:off x="11855450" y="0"/>
            <a:ext cx="9069388" cy="1493838"/>
          </a:xfrm>
          <a:prstGeom prst="rect">
            <a:avLst/>
          </a:prstGeom>
          <a:noFill/>
          <a:ln w="9525">
            <a:noFill/>
            <a:miter lim="800000"/>
            <a:headEnd/>
            <a:tailEnd/>
          </a:ln>
          <a:effectLst/>
        </p:spPr>
        <p:txBody>
          <a:bodyPr vert="horz" wrap="square" lIns="277385" tIns="138694" rIns="277385" bIns="138694" numCol="1" anchor="t" anchorCtr="0" compatLnSpc="1">
            <a:prstTxWarp prst="textNoShape">
              <a:avLst/>
            </a:prstTxWarp>
          </a:bodyPr>
          <a:lstStyle>
            <a:lvl1pPr algn="r" defTabSz="2774693">
              <a:defRPr sz="3500">
                <a:latin typeface="Arial" pitchFamily="34" charset="0"/>
                <a:cs typeface="Arial" pitchFamily="34" charset="0"/>
              </a:defRPr>
            </a:lvl1pPr>
          </a:lstStyle>
          <a:p>
            <a:pPr>
              <a:defRPr/>
            </a:pPr>
            <a:endParaRPr lang="nl-NL"/>
          </a:p>
        </p:txBody>
      </p:sp>
      <p:sp>
        <p:nvSpPr>
          <p:cNvPr id="694276" name="Rectangle 4"/>
          <p:cNvSpPr>
            <a:spLocks noGrp="1" noChangeArrowheads="1"/>
          </p:cNvSpPr>
          <p:nvPr>
            <p:ph type="ftr" sz="quarter" idx="2"/>
          </p:nvPr>
        </p:nvSpPr>
        <p:spPr bwMode="auto">
          <a:xfrm>
            <a:off x="0" y="28321000"/>
            <a:ext cx="9069388" cy="1493838"/>
          </a:xfrm>
          <a:prstGeom prst="rect">
            <a:avLst/>
          </a:prstGeom>
          <a:noFill/>
          <a:ln w="9525">
            <a:noFill/>
            <a:miter lim="800000"/>
            <a:headEnd/>
            <a:tailEnd/>
          </a:ln>
          <a:effectLst/>
        </p:spPr>
        <p:txBody>
          <a:bodyPr vert="horz" wrap="square" lIns="277385" tIns="138694" rIns="277385" bIns="138694" numCol="1" anchor="b" anchorCtr="0" compatLnSpc="1">
            <a:prstTxWarp prst="textNoShape">
              <a:avLst/>
            </a:prstTxWarp>
          </a:bodyPr>
          <a:lstStyle>
            <a:lvl1pPr defTabSz="2774693">
              <a:defRPr sz="3500">
                <a:latin typeface="Arial" pitchFamily="34" charset="0"/>
                <a:cs typeface="Arial" pitchFamily="34" charset="0"/>
              </a:defRPr>
            </a:lvl1pPr>
          </a:lstStyle>
          <a:p>
            <a:pPr>
              <a:defRPr/>
            </a:pPr>
            <a:endParaRPr lang="nl-NL"/>
          </a:p>
        </p:txBody>
      </p:sp>
      <p:sp>
        <p:nvSpPr>
          <p:cNvPr id="694277" name="Rectangle 5"/>
          <p:cNvSpPr>
            <a:spLocks noGrp="1" noChangeArrowheads="1"/>
          </p:cNvSpPr>
          <p:nvPr>
            <p:ph type="sldNum" sz="quarter" idx="3"/>
          </p:nvPr>
        </p:nvSpPr>
        <p:spPr bwMode="auto">
          <a:xfrm>
            <a:off x="11855450" y="28321000"/>
            <a:ext cx="9069388" cy="1493838"/>
          </a:xfrm>
          <a:prstGeom prst="rect">
            <a:avLst/>
          </a:prstGeom>
          <a:noFill/>
          <a:ln w="9525">
            <a:noFill/>
            <a:miter lim="800000"/>
            <a:headEnd/>
            <a:tailEnd/>
          </a:ln>
          <a:effectLst/>
        </p:spPr>
        <p:txBody>
          <a:bodyPr vert="horz" wrap="square" lIns="277385" tIns="138694" rIns="277385" bIns="138694" numCol="1" anchor="b" anchorCtr="0" compatLnSpc="1">
            <a:prstTxWarp prst="textNoShape">
              <a:avLst/>
            </a:prstTxWarp>
          </a:bodyPr>
          <a:lstStyle>
            <a:lvl1pPr algn="r" defTabSz="2774693">
              <a:defRPr sz="3500">
                <a:latin typeface="Arial" pitchFamily="34" charset="0"/>
                <a:cs typeface="Arial" pitchFamily="34" charset="0"/>
              </a:defRPr>
            </a:lvl1pPr>
          </a:lstStyle>
          <a:p>
            <a:pPr>
              <a:defRPr/>
            </a:pPr>
            <a:fld id="{9E00EC47-1773-4CD6-A846-1DDCC3778A3E}" type="slidenum">
              <a:rPr lang="nl-NL"/>
              <a:pPr>
                <a:defRPr/>
              </a:pPr>
              <a:t>‹#›</a:t>
            </a:fld>
            <a:endParaRPr 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9069388" cy="1489075"/>
          </a:xfrm>
          <a:prstGeom prst="rect">
            <a:avLst/>
          </a:prstGeom>
          <a:noFill/>
          <a:ln w="9525">
            <a:noFill/>
            <a:miter lim="800000"/>
            <a:headEnd/>
            <a:tailEnd/>
          </a:ln>
          <a:effectLst/>
        </p:spPr>
        <p:txBody>
          <a:bodyPr vert="horz" wrap="square" lIns="289918" tIns="144962" rIns="289918" bIns="144962" numCol="1" anchor="t" anchorCtr="0" compatLnSpc="1">
            <a:prstTxWarp prst="textNoShape">
              <a:avLst/>
            </a:prstTxWarp>
          </a:bodyPr>
          <a:lstStyle>
            <a:lvl1pPr defTabSz="2900180">
              <a:defRPr sz="3800">
                <a:latin typeface="Arial" pitchFamily="34" charset="0"/>
                <a:cs typeface="Arial" pitchFamily="34" charset="0"/>
              </a:defRPr>
            </a:lvl1pPr>
          </a:lstStyle>
          <a:p>
            <a:pPr>
              <a:defRPr/>
            </a:pPr>
            <a:endParaRPr lang="nl-NL"/>
          </a:p>
        </p:txBody>
      </p:sp>
      <p:sp>
        <p:nvSpPr>
          <p:cNvPr id="9219" name="Rectangle 3"/>
          <p:cNvSpPr>
            <a:spLocks noGrp="1" noChangeArrowheads="1"/>
          </p:cNvSpPr>
          <p:nvPr>
            <p:ph type="dt" idx="1"/>
          </p:nvPr>
        </p:nvSpPr>
        <p:spPr bwMode="auto">
          <a:xfrm>
            <a:off x="11855450" y="0"/>
            <a:ext cx="9069388" cy="1489075"/>
          </a:xfrm>
          <a:prstGeom prst="rect">
            <a:avLst/>
          </a:prstGeom>
          <a:noFill/>
          <a:ln w="9525">
            <a:noFill/>
            <a:miter lim="800000"/>
            <a:headEnd/>
            <a:tailEnd/>
          </a:ln>
          <a:effectLst/>
        </p:spPr>
        <p:txBody>
          <a:bodyPr vert="horz" wrap="square" lIns="289918" tIns="144962" rIns="289918" bIns="144962" numCol="1" anchor="t" anchorCtr="0" compatLnSpc="1">
            <a:prstTxWarp prst="textNoShape">
              <a:avLst/>
            </a:prstTxWarp>
          </a:bodyPr>
          <a:lstStyle>
            <a:lvl1pPr algn="r" defTabSz="2900180">
              <a:defRPr sz="3800">
                <a:latin typeface="Arial" pitchFamily="34" charset="0"/>
                <a:cs typeface="Arial" pitchFamily="34" charset="0"/>
              </a:defRPr>
            </a:lvl1pPr>
          </a:lstStyle>
          <a:p>
            <a:pPr>
              <a:defRPr/>
            </a:pPr>
            <a:endParaRPr lang="nl-NL"/>
          </a:p>
        </p:txBody>
      </p:sp>
      <p:sp>
        <p:nvSpPr>
          <p:cNvPr id="43012" name="Rectangle 4"/>
          <p:cNvSpPr>
            <a:spLocks noGrp="1" noRot="1" noChangeAspect="1" noChangeArrowheads="1" noTextEdit="1"/>
          </p:cNvSpPr>
          <p:nvPr>
            <p:ph type="sldImg" idx="2"/>
          </p:nvPr>
        </p:nvSpPr>
        <p:spPr bwMode="auto">
          <a:xfrm>
            <a:off x="-95250" y="1858963"/>
            <a:ext cx="21067713" cy="11850687"/>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2092325" y="14162088"/>
            <a:ext cx="16744950" cy="13414375"/>
          </a:xfrm>
          <a:prstGeom prst="rect">
            <a:avLst/>
          </a:prstGeom>
          <a:noFill/>
          <a:ln w="9525">
            <a:noFill/>
            <a:miter lim="800000"/>
            <a:headEnd/>
            <a:tailEnd/>
          </a:ln>
          <a:effectLst/>
        </p:spPr>
        <p:txBody>
          <a:bodyPr vert="horz" wrap="square" lIns="289918" tIns="144962" rIns="289918" bIns="144962" numCol="1" anchor="t" anchorCtr="0" compatLnSpc="1">
            <a:prstTxWarp prst="textNoShape">
              <a:avLst/>
            </a:prstTxWarp>
          </a:bodyPr>
          <a:lstStyle/>
          <a:p>
            <a:pPr lvl="0"/>
            <a:r>
              <a:rPr lang="nl-NL" noProof="0"/>
              <a:t>Click to edit Master text styles</a:t>
            </a:r>
          </a:p>
          <a:p>
            <a:pPr lvl="1"/>
            <a:r>
              <a:rPr lang="nl-NL" noProof="0"/>
              <a:t>Second level</a:t>
            </a:r>
          </a:p>
          <a:p>
            <a:pPr lvl="2"/>
            <a:r>
              <a:rPr lang="nl-NL" noProof="0"/>
              <a:t>Third level</a:t>
            </a:r>
          </a:p>
          <a:p>
            <a:pPr lvl="3"/>
            <a:r>
              <a:rPr lang="nl-NL" noProof="0"/>
              <a:t>Fourth level</a:t>
            </a:r>
          </a:p>
          <a:p>
            <a:pPr lvl="4"/>
            <a:r>
              <a:rPr lang="nl-NL" noProof="0"/>
              <a:t>Fifth level</a:t>
            </a:r>
          </a:p>
        </p:txBody>
      </p:sp>
      <p:sp>
        <p:nvSpPr>
          <p:cNvPr id="9222" name="Rectangle 6"/>
          <p:cNvSpPr>
            <a:spLocks noGrp="1" noChangeArrowheads="1"/>
          </p:cNvSpPr>
          <p:nvPr>
            <p:ph type="ftr" sz="quarter" idx="4"/>
          </p:nvPr>
        </p:nvSpPr>
        <p:spPr bwMode="auto">
          <a:xfrm>
            <a:off x="0" y="28325763"/>
            <a:ext cx="9069388" cy="1489075"/>
          </a:xfrm>
          <a:prstGeom prst="rect">
            <a:avLst/>
          </a:prstGeom>
          <a:noFill/>
          <a:ln w="9525">
            <a:noFill/>
            <a:miter lim="800000"/>
            <a:headEnd/>
            <a:tailEnd/>
          </a:ln>
          <a:effectLst/>
        </p:spPr>
        <p:txBody>
          <a:bodyPr vert="horz" wrap="square" lIns="289918" tIns="144962" rIns="289918" bIns="144962" numCol="1" anchor="b" anchorCtr="0" compatLnSpc="1">
            <a:prstTxWarp prst="textNoShape">
              <a:avLst/>
            </a:prstTxWarp>
          </a:bodyPr>
          <a:lstStyle>
            <a:lvl1pPr defTabSz="2900180">
              <a:defRPr sz="3800">
                <a:latin typeface="Arial" pitchFamily="34" charset="0"/>
                <a:cs typeface="Arial" pitchFamily="34" charset="0"/>
              </a:defRPr>
            </a:lvl1pPr>
          </a:lstStyle>
          <a:p>
            <a:pPr>
              <a:defRPr/>
            </a:pPr>
            <a:endParaRPr lang="nl-NL"/>
          </a:p>
        </p:txBody>
      </p:sp>
      <p:sp>
        <p:nvSpPr>
          <p:cNvPr id="9223" name="Rectangle 7"/>
          <p:cNvSpPr>
            <a:spLocks noGrp="1" noChangeArrowheads="1"/>
          </p:cNvSpPr>
          <p:nvPr>
            <p:ph type="sldNum" sz="quarter" idx="5"/>
          </p:nvPr>
        </p:nvSpPr>
        <p:spPr bwMode="auto">
          <a:xfrm>
            <a:off x="11855450" y="28325763"/>
            <a:ext cx="9069388" cy="1489075"/>
          </a:xfrm>
          <a:prstGeom prst="rect">
            <a:avLst/>
          </a:prstGeom>
          <a:noFill/>
          <a:ln w="9525">
            <a:noFill/>
            <a:miter lim="800000"/>
            <a:headEnd/>
            <a:tailEnd/>
          </a:ln>
          <a:effectLst/>
        </p:spPr>
        <p:txBody>
          <a:bodyPr vert="horz" wrap="square" lIns="289918" tIns="144962" rIns="289918" bIns="144962" numCol="1" anchor="b" anchorCtr="0" compatLnSpc="1">
            <a:prstTxWarp prst="textNoShape">
              <a:avLst/>
            </a:prstTxWarp>
          </a:bodyPr>
          <a:lstStyle>
            <a:lvl1pPr algn="r" defTabSz="2900180">
              <a:defRPr sz="3800">
                <a:latin typeface="Arial" pitchFamily="34" charset="0"/>
                <a:cs typeface="Arial" pitchFamily="34" charset="0"/>
              </a:defRPr>
            </a:lvl1pPr>
          </a:lstStyle>
          <a:p>
            <a:pPr>
              <a:defRPr/>
            </a:pPr>
            <a:fld id="{0A2C7C1F-E710-4F99-A4BF-56EAD491AEBB}" type="slidenum">
              <a:rPr lang="nl-NL"/>
              <a:pPr>
                <a:defRPr/>
              </a:pPr>
              <a:t>‹#›</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PT Sans" pitchFamily="34" charset="0"/>
        <a:ea typeface="+mn-ea"/>
        <a:cs typeface="Arial" pitchFamily="34" charset="0"/>
      </a:defRPr>
    </a:lvl1pPr>
    <a:lvl2pPr marL="457200" algn="l" rtl="0" eaLnBrk="0" fontAlgn="base" hangingPunct="0">
      <a:spcBef>
        <a:spcPct val="30000"/>
      </a:spcBef>
      <a:spcAft>
        <a:spcPct val="0"/>
      </a:spcAft>
      <a:defRPr sz="1100" kern="1200">
        <a:solidFill>
          <a:schemeClr val="tx1"/>
        </a:solidFill>
        <a:latin typeface="PT Sans" pitchFamily="34" charset="0"/>
        <a:ea typeface="+mn-ea"/>
        <a:cs typeface="Arial" pitchFamily="34" charset="0"/>
      </a:defRPr>
    </a:lvl2pPr>
    <a:lvl3pPr marL="914400" algn="l" rtl="0" eaLnBrk="0" fontAlgn="base" hangingPunct="0">
      <a:spcBef>
        <a:spcPct val="30000"/>
      </a:spcBef>
      <a:spcAft>
        <a:spcPct val="0"/>
      </a:spcAft>
      <a:defRPr sz="1100" kern="1200">
        <a:solidFill>
          <a:schemeClr val="tx1"/>
        </a:solidFill>
        <a:latin typeface="PT Sans" pitchFamily="34" charset="0"/>
        <a:ea typeface="+mn-ea"/>
        <a:cs typeface="Arial" pitchFamily="34" charset="0"/>
      </a:defRPr>
    </a:lvl3pPr>
    <a:lvl4pPr marL="1371600" algn="l" rtl="0" eaLnBrk="0" fontAlgn="base" hangingPunct="0">
      <a:spcBef>
        <a:spcPct val="30000"/>
      </a:spcBef>
      <a:spcAft>
        <a:spcPct val="0"/>
      </a:spcAft>
      <a:defRPr sz="1100" kern="1200">
        <a:solidFill>
          <a:schemeClr val="tx1"/>
        </a:solidFill>
        <a:latin typeface="PT Sans" pitchFamily="34" charset="0"/>
        <a:ea typeface="+mn-ea"/>
        <a:cs typeface="Arial" pitchFamily="34" charset="0"/>
      </a:defRPr>
    </a:lvl4pPr>
    <a:lvl5pPr marL="1828800" algn="l" rtl="0" eaLnBrk="0" fontAlgn="base" hangingPunct="0">
      <a:spcBef>
        <a:spcPct val="30000"/>
      </a:spcBef>
      <a:spcAft>
        <a:spcPct val="0"/>
      </a:spcAft>
      <a:defRPr sz="1100" kern="1200">
        <a:solidFill>
          <a:schemeClr val="tx1"/>
        </a:solidFill>
        <a:latin typeface="PT Sans"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11850688" y="28321000"/>
            <a:ext cx="9074150" cy="1493838"/>
          </a:xfrm>
          <a:prstGeom prst="rect">
            <a:avLst/>
          </a:prstGeom>
          <a:noFill/>
          <a:ln w="9525">
            <a:noFill/>
            <a:miter lim="800000"/>
            <a:headEnd/>
            <a:tailEnd/>
          </a:ln>
        </p:spPr>
        <p:txBody>
          <a:bodyPr lIns="279642" tIns="139824" rIns="279642" bIns="139824" anchor="b"/>
          <a:lstStyle/>
          <a:p>
            <a:pPr algn="r" defTabSz="2792413"/>
            <a:fld id="{A1D9B245-781A-4C39-91AD-5B7103283BCA}" type="slidenum">
              <a:rPr lang="nl-NL" sz="3800">
                <a:latin typeface="Arial" charset="0"/>
              </a:rPr>
              <a:pPr algn="r" defTabSz="2792413"/>
              <a:t>1</a:t>
            </a:fld>
            <a:endParaRPr lang="nl-NL" sz="3800">
              <a:latin typeface="Arial" charset="0"/>
            </a:endParaRPr>
          </a:p>
        </p:txBody>
      </p:sp>
      <p:sp>
        <p:nvSpPr>
          <p:cNvPr id="44035" name="Rectangle 2"/>
          <p:cNvSpPr>
            <a:spLocks noGrp="1" noRot="1" noChangeAspect="1" noChangeArrowheads="1" noTextEdit="1"/>
          </p:cNvSpPr>
          <p:nvPr>
            <p:ph type="sldImg"/>
          </p:nvPr>
        </p:nvSpPr>
        <p:spPr>
          <a:xfrm>
            <a:off x="522288" y="2233613"/>
            <a:ext cx="19889787" cy="11188700"/>
          </a:xfrm>
          <a:ln/>
        </p:spPr>
      </p:sp>
      <p:sp>
        <p:nvSpPr>
          <p:cNvPr id="44036" name="Rectangle 3"/>
          <p:cNvSpPr>
            <a:spLocks noGrp="1" noChangeArrowheads="1"/>
          </p:cNvSpPr>
          <p:nvPr>
            <p:ph type="body" idx="1"/>
          </p:nvPr>
        </p:nvSpPr>
        <p:spPr>
          <a:noFill/>
          <a:ln/>
        </p:spPr>
        <p:txBody>
          <a:bodyPr lIns="279642" tIns="139824" rIns="279642" bIns="139824"/>
          <a:lstStyle/>
          <a:p>
            <a:endParaRPr lang="en-US">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2898775"/>
            <a:fld id="{03F54058-B46F-462C-AEFC-B7AD414C0CA2}" type="slidenum">
              <a:rPr lang="nl-NL" smtClean="0">
                <a:latin typeface="Arial" charset="0"/>
                <a:cs typeface="Arial" charset="0"/>
              </a:rPr>
              <a:pPr defTabSz="2898775"/>
              <a:t>9</a:t>
            </a:fld>
            <a:endParaRPr lang="nl-NL">
              <a:latin typeface="Arial" charset="0"/>
              <a:cs typeface="Arial" charset="0"/>
            </a:endParaRPr>
          </a:p>
        </p:txBody>
      </p:sp>
      <p:sp>
        <p:nvSpPr>
          <p:cNvPr id="24579" name="Rectangle 2"/>
          <p:cNvSpPr>
            <a:spLocks noGrp="1" noRot="1" noChangeAspect="1" noChangeArrowheads="1" noTextEdit="1"/>
          </p:cNvSpPr>
          <p:nvPr>
            <p:ph type="sldImg"/>
          </p:nvPr>
        </p:nvSpPr>
        <p:spPr>
          <a:xfrm>
            <a:off x="-88900" y="1858963"/>
            <a:ext cx="21066125" cy="11850687"/>
          </a:xfrm>
          <a:ln/>
        </p:spPr>
      </p:sp>
      <p:sp>
        <p:nvSpPr>
          <p:cNvPr id="24580" name="Rectangle 3"/>
          <p:cNvSpPr>
            <a:spLocks noGrp="1" noChangeArrowheads="1"/>
          </p:cNvSpPr>
          <p:nvPr>
            <p:ph type="body" idx="1"/>
          </p:nvPr>
        </p:nvSpPr>
        <p:spPr>
          <a:xfrm>
            <a:off x="2092325" y="14162088"/>
            <a:ext cx="16744950" cy="14917737"/>
          </a:xfrm>
          <a:noFill/>
          <a:ln/>
        </p:spPr>
        <p:txBody>
          <a:bodyPr/>
          <a:lstStyle/>
          <a:p>
            <a:pPr eaLnBrk="1" hangingPunct="1"/>
            <a:r>
              <a:rPr lang="nl-NL" sz="1800" b="1">
                <a:cs typeface="Arial" charset="0"/>
              </a:rPr>
              <a:t>De vereniging Noorden Duurzaam stelt voor dat we in een functioneel democratische parlementaire kamer, ongeacht lokaal, provinciaal of nationaal niveau, </a:t>
            </a:r>
            <a:r>
              <a:rPr lang="nl-NL" sz="1800" b="1" u="sng">
                <a:cs typeface="Arial" charset="0"/>
              </a:rPr>
              <a:t>vijf</a:t>
            </a:r>
            <a:r>
              <a:rPr lang="nl-NL" sz="1800" b="1">
                <a:cs typeface="Arial" charset="0"/>
              </a:rPr>
              <a:t> vakken hebben: </a:t>
            </a:r>
            <a:r>
              <a:rPr lang="nl-NL" sz="1800" b="1" u="sng">
                <a:cs typeface="Arial" charset="0"/>
              </a:rPr>
              <a:t>bewoners</a:t>
            </a:r>
            <a:r>
              <a:rPr lang="nl-NL" sz="1800" b="1">
                <a:cs typeface="Arial" charset="0"/>
              </a:rPr>
              <a:t>, </a:t>
            </a:r>
            <a:r>
              <a:rPr lang="nl-NL" sz="1800" b="1" u="sng">
                <a:cs typeface="Arial" charset="0"/>
              </a:rPr>
              <a:t>bedrijven</a:t>
            </a:r>
            <a:r>
              <a:rPr lang="nl-NL" sz="1800" b="1">
                <a:cs typeface="Arial" charset="0"/>
              </a:rPr>
              <a:t>, </a:t>
            </a:r>
            <a:r>
              <a:rPr lang="nl-NL" sz="1800" b="1" u="sng">
                <a:cs typeface="Arial" charset="0"/>
              </a:rPr>
              <a:t>voorzieningen</a:t>
            </a:r>
            <a:r>
              <a:rPr lang="nl-NL" sz="1800" b="1">
                <a:cs typeface="Arial" charset="0"/>
              </a:rPr>
              <a:t>, </a:t>
            </a:r>
            <a:r>
              <a:rPr lang="nl-NL" sz="1800" b="1" u="sng">
                <a:cs typeface="Arial" charset="0"/>
              </a:rPr>
              <a:t>kennisnetwerken</a:t>
            </a:r>
            <a:r>
              <a:rPr lang="nl-NL" sz="1800" b="1">
                <a:cs typeface="Arial" charset="0"/>
              </a:rPr>
              <a:t> en </a:t>
            </a:r>
            <a:r>
              <a:rPr lang="nl-NL" sz="1800" b="1" u="sng">
                <a:cs typeface="Arial" charset="0"/>
              </a:rPr>
              <a:t>overheden</a:t>
            </a:r>
            <a:r>
              <a:rPr lang="nl-NL" sz="1800" b="1">
                <a:cs typeface="Arial" charset="0"/>
              </a:rPr>
              <a:t>.</a:t>
            </a:r>
            <a:r>
              <a:rPr lang="nl-NL" sz="1800">
                <a:cs typeface="Arial" charset="0"/>
              </a:rPr>
              <a:t> </a:t>
            </a:r>
          </a:p>
          <a:p>
            <a:pPr eaLnBrk="1" hangingPunct="1"/>
            <a:r>
              <a:rPr lang="nl-NL" sz="1800">
                <a:cs typeface="Arial" charset="0"/>
              </a:rPr>
              <a:t>Bij </a:t>
            </a:r>
            <a:r>
              <a:rPr lang="nl-NL" sz="1800" b="1">
                <a:cs typeface="Arial" charset="0"/>
              </a:rPr>
              <a:t>bewoners</a:t>
            </a:r>
            <a:r>
              <a:rPr lang="nl-NL" sz="1800">
                <a:cs typeface="Arial" charset="0"/>
              </a:rPr>
              <a:t> gaat het om representatieve netwerken van burgers. Dat kunnen algemene netwerken zijn zoals verenigingen voor dorpsbelangen, of meer specifieke netwerken van bijvoorbeeld senioren, jongeren, huurders, woningeigenaren. Ook consumentennetwerken en vakbonden kunnen hier meegerekend worden. Deze netwerken kunnen elkaar dus overlappen.</a:t>
            </a:r>
          </a:p>
          <a:p>
            <a:pPr eaLnBrk="1" hangingPunct="1"/>
            <a:r>
              <a:rPr lang="nl-NL" sz="1800">
                <a:cs typeface="Arial" charset="0"/>
              </a:rPr>
              <a:t>Bij </a:t>
            </a:r>
            <a:r>
              <a:rPr lang="nl-NL" sz="1800" b="1">
                <a:cs typeface="Arial" charset="0"/>
              </a:rPr>
              <a:t>bedrijven</a:t>
            </a:r>
            <a:r>
              <a:rPr lang="nl-NL" sz="1800">
                <a:cs typeface="Arial" charset="0"/>
              </a:rPr>
              <a:t> gaat het om landelijke, regionale en lokale brancheverenigingen van grote ondernemingen, MKB en ZZP, en om lokale parkmanagementverenigingen. Ook ketennetwerken van bedrijven horen hierbij.</a:t>
            </a:r>
          </a:p>
          <a:p>
            <a:pPr eaLnBrk="1" hangingPunct="1"/>
            <a:r>
              <a:rPr lang="nl-NL" sz="1800">
                <a:cs typeface="Arial" charset="0"/>
              </a:rPr>
              <a:t>Bij </a:t>
            </a:r>
            <a:r>
              <a:rPr lang="nl-NL" sz="1800" b="1">
                <a:cs typeface="Arial" charset="0"/>
              </a:rPr>
              <a:t>voorzieningen</a:t>
            </a:r>
            <a:r>
              <a:rPr lang="nl-NL" sz="1800">
                <a:cs typeface="Arial" charset="0"/>
              </a:rPr>
              <a:t> gaat hem koepels van onderwijs, zorg, sport, cultuur, levensbeschouwing. Ook deze zijn op zowel nationaal als lokaal niveau te vinden.  </a:t>
            </a:r>
          </a:p>
          <a:p>
            <a:pPr eaLnBrk="1" hangingPunct="1"/>
            <a:r>
              <a:rPr lang="nl-NL" sz="1800">
                <a:cs typeface="Arial" charset="0"/>
              </a:rPr>
              <a:t>Bij </a:t>
            </a:r>
            <a:r>
              <a:rPr lang="nl-NL" sz="1800" b="1">
                <a:cs typeface="Arial" charset="0"/>
              </a:rPr>
              <a:t>kennisnetwerken</a:t>
            </a:r>
            <a:r>
              <a:rPr lang="nl-NL" sz="1800">
                <a:cs typeface="Arial" charset="0"/>
              </a:rPr>
              <a:t> is het IPCC van de VN een goed voorbeeld. Dit wereldwijde netwerk van klimaatwetenschappers is van groot belang voor duurzaamheidstransities, is uniek, open, representatief en democratisch en heeft door deze combinatie een grote invloed op klimaatbeleid van regeringen. Ook nationale en lokale kennisnetwerken voor biodiversiteit, sociale cohesie, energietransitie of erfgoed kunnen relevant, uniek, open, representatief en democratisch zijn.</a:t>
            </a:r>
          </a:p>
          <a:p>
            <a:pPr eaLnBrk="1" hangingPunct="1"/>
            <a:r>
              <a:rPr lang="nl-NL" sz="1800">
                <a:cs typeface="Arial" charset="0"/>
              </a:rPr>
              <a:t>Bij </a:t>
            </a:r>
            <a:r>
              <a:rPr lang="nl-NL" sz="1800" b="1">
                <a:cs typeface="Arial" charset="0"/>
              </a:rPr>
              <a:t>overheden</a:t>
            </a:r>
            <a:r>
              <a:rPr lang="nl-NL" sz="1800">
                <a:cs typeface="Arial" charset="0"/>
              </a:rPr>
              <a:t> gaat het niet alleen om openbaar bestuur maar ook om overheids- en semi-overheidsorganen die rechtstreeks kunnen bijdragen aan duurzaamheidstransities. Bijvoorbeeld toezichthouders, milieudiensten, rechtbanken en de GGD.</a:t>
            </a:r>
          </a:p>
          <a:p>
            <a:pPr eaLnBrk="1" hangingPunct="1"/>
            <a:r>
              <a:rPr lang="nl-NL" sz="1800">
                <a:cs typeface="Arial" charset="0"/>
              </a:rPr>
              <a:t>De veronderstelling is dat deze </a:t>
            </a:r>
            <a:r>
              <a:rPr lang="nl-NL" sz="1800" b="1">
                <a:cs typeface="Arial" charset="0"/>
              </a:rPr>
              <a:t>vijfdeling stabiel</a:t>
            </a:r>
            <a:r>
              <a:rPr lang="nl-NL" sz="1800">
                <a:cs typeface="Arial" charset="0"/>
              </a:rPr>
              <a:t> is en praktisch inzetbaar. Dus dat deze vijf er altijd zijn en dat ze altijd nodig zijn bij transities, dat ze afhankelijk zijn van elkaar en elkaar niet willen verdringen. Wat niet wil zeggen dat er geen inzicht- en belangenverschillen bestaan overigens.Maar waar het om gaat is dat een stabiele vijfdeling een praktisch bruikbare basis is voor maatschappijbrede taakverdeling en samenwerking voor duurzaamheidstransities, zoals de driedeling bij de waterschappen praktisch bruikbaar is voor waterbeheer. </a:t>
            </a:r>
          </a:p>
          <a:p>
            <a:pPr eaLnBrk="1" hangingPunct="1"/>
            <a:r>
              <a:rPr lang="nl-NL" sz="1800">
                <a:cs typeface="Arial" charset="0"/>
              </a:rPr>
              <a:t>Discussievraag: </a:t>
            </a:r>
            <a:r>
              <a:rPr lang="nl-NL" sz="1800" b="1">
                <a:cs typeface="Arial" charset="0"/>
              </a:rPr>
              <a:t>klopt de vijfdeling? </a:t>
            </a:r>
            <a:r>
              <a:rPr lang="nl-NL" sz="1800">
                <a:cs typeface="Arial" charset="0"/>
              </a:rPr>
              <a:t>Of hadden het vier of zes moeten zijn?</a:t>
            </a:r>
          </a:p>
        </p:txBody>
      </p:sp>
    </p:spTree>
    <p:extLst>
      <p:ext uri="{BB962C8B-B14F-4D97-AF65-F5344CB8AC3E}">
        <p14:creationId xmlns:p14="http://schemas.microsoft.com/office/powerpoint/2010/main" val="3584240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pPr defTabSz="2898775"/>
            <a:fld id="{03F54058-B46F-462C-AEFC-B7AD414C0CA2}" type="slidenum">
              <a:rPr lang="nl-NL" smtClean="0">
                <a:latin typeface="Arial" charset="0"/>
                <a:cs typeface="Arial" charset="0"/>
              </a:rPr>
              <a:pPr defTabSz="2898775"/>
              <a:t>10</a:t>
            </a:fld>
            <a:endParaRPr lang="nl-NL">
              <a:latin typeface="Arial" charset="0"/>
              <a:cs typeface="Arial" charset="0"/>
            </a:endParaRPr>
          </a:p>
        </p:txBody>
      </p:sp>
      <p:sp>
        <p:nvSpPr>
          <p:cNvPr id="24579" name="Rectangle 2"/>
          <p:cNvSpPr>
            <a:spLocks noGrp="1" noRot="1" noChangeAspect="1" noChangeArrowheads="1" noTextEdit="1"/>
          </p:cNvSpPr>
          <p:nvPr>
            <p:ph type="sldImg"/>
          </p:nvPr>
        </p:nvSpPr>
        <p:spPr>
          <a:xfrm>
            <a:off x="-88900" y="1858963"/>
            <a:ext cx="21066125" cy="11850687"/>
          </a:xfrm>
          <a:ln/>
        </p:spPr>
      </p:sp>
      <p:sp>
        <p:nvSpPr>
          <p:cNvPr id="24580" name="Rectangle 3"/>
          <p:cNvSpPr>
            <a:spLocks noGrp="1" noChangeArrowheads="1"/>
          </p:cNvSpPr>
          <p:nvPr>
            <p:ph type="body" idx="1"/>
          </p:nvPr>
        </p:nvSpPr>
        <p:spPr>
          <a:xfrm>
            <a:off x="2092325" y="14162088"/>
            <a:ext cx="16744950" cy="14917737"/>
          </a:xfrm>
          <a:noFill/>
          <a:ln/>
        </p:spPr>
        <p:txBody>
          <a:bodyPr/>
          <a:lstStyle/>
          <a:p>
            <a:pPr eaLnBrk="1" hangingPunct="1"/>
            <a:r>
              <a:rPr lang="nl-NL" sz="1800" b="1">
                <a:cs typeface="Arial" charset="0"/>
              </a:rPr>
              <a:t>De vereniging Noorden Duurzaam stelt voor dat we in een functioneel democratische parlementaire kamer, ongeacht lokaal, provinciaal of nationaal niveau, </a:t>
            </a:r>
            <a:r>
              <a:rPr lang="nl-NL" sz="1800" b="1" u="sng">
                <a:cs typeface="Arial" charset="0"/>
              </a:rPr>
              <a:t>vijf</a:t>
            </a:r>
            <a:r>
              <a:rPr lang="nl-NL" sz="1800" b="1">
                <a:cs typeface="Arial" charset="0"/>
              </a:rPr>
              <a:t> vakken hebben: </a:t>
            </a:r>
            <a:r>
              <a:rPr lang="nl-NL" sz="1800" b="1" u="sng">
                <a:cs typeface="Arial" charset="0"/>
              </a:rPr>
              <a:t>bewoners</a:t>
            </a:r>
            <a:r>
              <a:rPr lang="nl-NL" sz="1800" b="1">
                <a:cs typeface="Arial" charset="0"/>
              </a:rPr>
              <a:t>, </a:t>
            </a:r>
            <a:r>
              <a:rPr lang="nl-NL" sz="1800" b="1" u="sng">
                <a:cs typeface="Arial" charset="0"/>
              </a:rPr>
              <a:t>bedrijven</a:t>
            </a:r>
            <a:r>
              <a:rPr lang="nl-NL" sz="1800" b="1">
                <a:cs typeface="Arial" charset="0"/>
              </a:rPr>
              <a:t>, </a:t>
            </a:r>
            <a:r>
              <a:rPr lang="nl-NL" sz="1800" b="1" u="sng">
                <a:cs typeface="Arial" charset="0"/>
              </a:rPr>
              <a:t>voorzieningen</a:t>
            </a:r>
            <a:r>
              <a:rPr lang="nl-NL" sz="1800" b="1">
                <a:cs typeface="Arial" charset="0"/>
              </a:rPr>
              <a:t>, </a:t>
            </a:r>
            <a:r>
              <a:rPr lang="nl-NL" sz="1800" b="1" u="sng">
                <a:cs typeface="Arial" charset="0"/>
              </a:rPr>
              <a:t>kennisnetwerken</a:t>
            </a:r>
            <a:r>
              <a:rPr lang="nl-NL" sz="1800" b="1">
                <a:cs typeface="Arial" charset="0"/>
              </a:rPr>
              <a:t> en </a:t>
            </a:r>
            <a:r>
              <a:rPr lang="nl-NL" sz="1800" b="1" u="sng">
                <a:cs typeface="Arial" charset="0"/>
              </a:rPr>
              <a:t>overheden</a:t>
            </a:r>
            <a:r>
              <a:rPr lang="nl-NL" sz="1800" b="1">
                <a:cs typeface="Arial" charset="0"/>
              </a:rPr>
              <a:t>.</a:t>
            </a:r>
            <a:r>
              <a:rPr lang="nl-NL" sz="1800">
                <a:cs typeface="Arial" charset="0"/>
              </a:rPr>
              <a:t> </a:t>
            </a:r>
          </a:p>
          <a:p>
            <a:pPr eaLnBrk="1" hangingPunct="1"/>
            <a:r>
              <a:rPr lang="nl-NL" sz="1800">
                <a:cs typeface="Arial" charset="0"/>
              </a:rPr>
              <a:t>Bij </a:t>
            </a:r>
            <a:r>
              <a:rPr lang="nl-NL" sz="1800" b="1">
                <a:cs typeface="Arial" charset="0"/>
              </a:rPr>
              <a:t>bewoners</a:t>
            </a:r>
            <a:r>
              <a:rPr lang="nl-NL" sz="1800">
                <a:cs typeface="Arial" charset="0"/>
              </a:rPr>
              <a:t> gaat het om representatieve netwerken van burgers. Dat kunnen algemene netwerken zijn zoals verenigingen voor dorpsbelangen, of meer specifieke netwerken van bijvoorbeeld senioren, jongeren, huurders, woningeigenaren. Ook consumentennetwerken en vakbonden kunnen hier meegerekend worden. Deze netwerken kunnen elkaar dus overlappen.</a:t>
            </a:r>
          </a:p>
          <a:p>
            <a:pPr eaLnBrk="1" hangingPunct="1"/>
            <a:r>
              <a:rPr lang="nl-NL" sz="1800">
                <a:cs typeface="Arial" charset="0"/>
              </a:rPr>
              <a:t>Bij </a:t>
            </a:r>
            <a:r>
              <a:rPr lang="nl-NL" sz="1800" b="1">
                <a:cs typeface="Arial" charset="0"/>
              </a:rPr>
              <a:t>bedrijven</a:t>
            </a:r>
            <a:r>
              <a:rPr lang="nl-NL" sz="1800">
                <a:cs typeface="Arial" charset="0"/>
              </a:rPr>
              <a:t> gaat het om landelijke, regionale en lokale brancheverenigingen van grote ondernemingen, MKB en ZZP, en om lokale parkmanagementverenigingen. Ook ketennetwerken van bedrijven horen hierbij.</a:t>
            </a:r>
          </a:p>
          <a:p>
            <a:pPr eaLnBrk="1" hangingPunct="1"/>
            <a:r>
              <a:rPr lang="nl-NL" sz="1800">
                <a:cs typeface="Arial" charset="0"/>
              </a:rPr>
              <a:t>Bij </a:t>
            </a:r>
            <a:r>
              <a:rPr lang="nl-NL" sz="1800" b="1">
                <a:cs typeface="Arial" charset="0"/>
              </a:rPr>
              <a:t>voorzieningen</a:t>
            </a:r>
            <a:r>
              <a:rPr lang="nl-NL" sz="1800">
                <a:cs typeface="Arial" charset="0"/>
              </a:rPr>
              <a:t> gaat hem koepels van onderwijs, zorg, sport, cultuur, levensbeschouwing. Ook deze zijn op zowel nationaal als lokaal niveau te vinden.  </a:t>
            </a:r>
          </a:p>
          <a:p>
            <a:pPr eaLnBrk="1" hangingPunct="1"/>
            <a:r>
              <a:rPr lang="nl-NL" sz="1800">
                <a:cs typeface="Arial" charset="0"/>
              </a:rPr>
              <a:t>Bij </a:t>
            </a:r>
            <a:r>
              <a:rPr lang="nl-NL" sz="1800" b="1">
                <a:cs typeface="Arial" charset="0"/>
              </a:rPr>
              <a:t>kennisnetwerken</a:t>
            </a:r>
            <a:r>
              <a:rPr lang="nl-NL" sz="1800">
                <a:cs typeface="Arial" charset="0"/>
              </a:rPr>
              <a:t> is het IPCC van de VN een goed voorbeeld. Dit wereldwijde netwerk van klimaatwetenschappers is van groot belang voor duurzaamheidstransities, is uniek, open, representatief en democratisch en heeft door deze combinatie een grote invloed op klimaatbeleid van regeringen. Ook nationale en lokale kennisnetwerken voor biodiversiteit, sociale cohesie, energietransitie of erfgoed kunnen relevant, uniek, open, representatief en democratisch zijn.</a:t>
            </a:r>
          </a:p>
          <a:p>
            <a:pPr eaLnBrk="1" hangingPunct="1"/>
            <a:r>
              <a:rPr lang="nl-NL" sz="1800">
                <a:cs typeface="Arial" charset="0"/>
              </a:rPr>
              <a:t>Bij </a:t>
            </a:r>
            <a:r>
              <a:rPr lang="nl-NL" sz="1800" b="1">
                <a:cs typeface="Arial" charset="0"/>
              </a:rPr>
              <a:t>overheden</a:t>
            </a:r>
            <a:r>
              <a:rPr lang="nl-NL" sz="1800">
                <a:cs typeface="Arial" charset="0"/>
              </a:rPr>
              <a:t> gaat het niet alleen om openbaar bestuur maar ook om overheids- en semi-overheidsorganen die rechtstreeks kunnen bijdragen aan duurzaamheidstransities. Bijvoorbeeld toezichthouders, milieudiensten, rechtbanken en de GGD.</a:t>
            </a:r>
          </a:p>
          <a:p>
            <a:pPr eaLnBrk="1" hangingPunct="1"/>
            <a:r>
              <a:rPr lang="nl-NL" sz="1800">
                <a:cs typeface="Arial" charset="0"/>
              </a:rPr>
              <a:t>De veronderstelling is dat deze </a:t>
            </a:r>
            <a:r>
              <a:rPr lang="nl-NL" sz="1800" b="1">
                <a:cs typeface="Arial" charset="0"/>
              </a:rPr>
              <a:t>vijfdeling stabiel</a:t>
            </a:r>
            <a:r>
              <a:rPr lang="nl-NL" sz="1800">
                <a:cs typeface="Arial" charset="0"/>
              </a:rPr>
              <a:t> is en praktisch inzetbaar. Dus dat deze vijf er altijd zijn en dat ze altijd nodig zijn bij transities, dat ze afhankelijk zijn van elkaar en elkaar niet willen verdringen. Wat niet wil zeggen dat er geen inzicht- en belangenverschillen bestaan overigens.Maar waar het om gaat is dat een stabiele vijfdeling een praktisch bruikbare basis is voor maatschappijbrede taakverdeling en samenwerking voor duurzaamheidstransities, zoals de driedeling bij de waterschappen praktisch bruikbaar is voor waterbeheer. </a:t>
            </a:r>
          </a:p>
          <a:p>
            <a:pPr eaLnBrk="1" hangingPunct="1"/>
            <a:r>
              <a:rPr lang="nl-NL" sz="1800">
                <a:cs typeface="Arial" charset="0"/>
              </a:rPr>
              <a:t>Discussievraag: </a:t>
            </a:r>
            <a:r>
              <a:rPr lang="nl-NL" sz="1800" b="1">
                <a:cs typeface="Arial" charset="0"/>
              </a:rPr>
              <a:t>klopt de vijfdeling? </a:t>
            </a:r>
            <a:r>
              <a:rPr lang="nl-NL" sz="1800">
                <a:cs typeface="Arial" charset="0"/>
              </a:rPr>
              <a:t>Of hadden het vier of zes moeten zijn?</a:t>
            </a:r>
          </a:p>
        </p:txBody>
      </p:sp>
    </p:spTree>
    <p:extLst>
      <p:ext uri="{BB962C8B-B14F-4D97-AF65-F5344CB8AC3E}">
        <p14:creationId xmlns:p14="http://schemas.microsoft.com/office/powerpoint/2010/main" val="1184373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endParaRPr lang="en-GB"/>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GB"/>
          </a:p>
        </p:txBody>
      </p:sp>
      <p:sp>
        <p:nvSpPr>
          <p:cNvPr id="4" name="Tijdelijke aanduiding voor datum 3"/>
          <p:cNvSpPr>
            <a:spLocks noGrp="1"/>
          </p:cNvSpPr>
          <p:nvPr>
            <p:ph type="dt" sz="half" idx="10"/>
          </p:nvPr>
        </p:nvSpPr>
        <p:spPr/>
        <p:txBody>
          <a:bodyPr/>
          <a:lstStyle/>
          <a:p>
            <a:pPr>
              <a:defRPr/>
            </a:pPr>
            <a:endParaRPr lang="nl-NL"/>
          </a:p>
        </p:txBody>
      </p:sp>
      <p:sp>
        <p:nvSpPr>
          <p:cNvPr id="5" name="Tijdelijke aanduiding voor voettekst 4"/>
          <p:cNvSpPr>
            <a:spLocks noGrp="1"/>
          </p:cNvSpPr>
          <p:nvPr>
            <p:ph type="ftr" sz="quarter" idx="11"/>
          </p:nvPr>
        </p:nvSpPr>
        <p:spPr/>
        <p:txBody>
          <a:bodyPr/>
          <a:lstStyle/>
          <a:p>
            <a:pPr>
              <a:defRPr/>
            </a:pPr>
            <a:endParaRPr lang="nl-NL"/>
          </a:p>
        </p:txBody>
      </p:sp>
      <p:sp>
        <p:nvSpPr>
          <p:cNvPr id="6" name="Tijdelijke aanduiding voor dianummer 5"/>
          <p:cNvSpPr>
            <a:spLocks noGrp="1"/>
          </p:cNvSpPr>
          <p:nvPr>
            <p:ph type="sldNum" sz="quarter" idx="12"/>
          </p:nvPr>
        </p:nvSpPr>
        <p:spPr/>
        <p:txBody>
          <a:bodyPr/>
          <a:lstStyle/>
          <a:p>
            <a:pPr>
              <a:defRPr/>
            </a:pPr>
            <a:fld id="{948EE4E0-3B40-41E6-8A96-3AC9979FA1F9}" type="slidenum">
              <a:rPr lang="nl-NL" smtClean="0"/>
              <a:pPr>
                <a:defRPr/>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1067510"/>
          </a:xfrm>
        </p:spPr>
        <p:txBody>
          <a:bodyPr/>
          <a:lstStyle/>
          <a:p>
            <a:r>
              <a:rPr lang="nl-NL" dirty="0"/>
              <a:t>Klik om de stijl te bewerken</a:t>
            </a:r>
            <a:endParaRPr lang="en-GB" dirty="0"/>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pPr>
              <a:defRPr/>
            </a:pPr>
            <a:endParaRPr lang="nl-NL"/>
          </a:p>
        </p:txBody>
      </p:sp>
      <p:sp>
        <p:nvSpPr>
          <p:cNvPr id="5" name="Tijdelijke aanduiding voor voettekst 4"/>
          <p:cNvSpPr>
            <a:spLocks noGrp="1"/>
          </p:cNvSpPr>
          <p:nvPr>
            <p:ph type="ftr" sz="quarter" idx="11"/>
          </p:nvPr>
        </p:nvSpPr>
        <p:spPr/>
        <p:txBody>
          <a:bodyPr/>
          <a:lstStyle/>
          <a:p>
            <a:pPr>
              <a:defRPr/>
            </a:pPr>
            <a:endParaRPr lang="nl-NL"/>
          </a:p>
        </p:txBody>
      </p:sp>
      <p:sp>
        <p:nvSpPr>
          <p:cNvPr id="6" name="Tijdelijke aanduiding voor dianummer 5"/>
          <p:cNvSpPr>
            <a:spLocks noGrp="1"/>
          </p:cNvSpPr>
          <p:nvPr>
            <p:ph type="sldNum" sz="quarter" idx="12"/>
          </p:nvPr>
        </p:nvSpPr>
        <p:spPr/>
        <p:txBody>
          <a:bodyPr/>
          <a:lstStyle/>
          <a:p>
            <a:pPr>
              <a:defRPr/>
            </a:pPr>
            <a:fld id="{C72B33D1-4688-4361-94AC-DC4AA58A7C57}" type="slidenum">
              <a:rPr lang="nl-NL" smtClean="0"/>
              <a:pPr>
                <a:defRPr/>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endParaRPr lang="en-GB"/>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pPr>
              <a:defRPr/>
            </a:pPr>
            <a:endParaRPr lang="nl-NL"/>
          </a:p>
        </p:txBody>
      </p:sp>
      <p:sp>
        <p:nvSpPr>
          <p:cNvPr id="5" name="Tijdelijke aanduiding voor voettekst 4"/>
          <p:cNvSpPr>
            <a:spLocks noGrp="1"/>
          </p:cNvSpPr>
          <p:nvPr>
            <p:ph type="ftr" sz="quarter" idx="11"/>
          </p:nvPr>
        </p:nvSpPr>
        <p:spPr/>
        <p:txBody>
          <a:bodyPr/>
          <a:lstStyle/>
          <a:p>
            <a:pPr>
              <a:defRPr/>
            </a:pPr>
            <a:endParaRPr lang="nl-NL"/>
          </a:p>
        </p:txBody>
      </p:sp>
      <p:sp>
        <p:nvSpPr>
          <p:cNvPr id="6" name="Tijdelijke aanduiding voor dianummer 5"/>
          <p:cNvSpPr>
            <a:spLocks noGrp="1"/>
          </p:cNvSpPr>
          <p:nvPr>
            <p:ph type="sldNum" sz="quarter" idx="12"/>
          </p:nvPr>
        </p:nvSpPr>
        <p:spPr/>
        <p:txBody>
          <a:bodyPr/>
          <a:lstStyle/>
          <a:p>
            <a:pPr>
              <a:defRPr/>
            </a:pPr>
            <a:fld id="{9DF470FD-08C9-456A-AB83-A8AE27E8DAFA}" type="slidenum">
              <a:rPr lang="nl-NL" smtClean="0"/>
              <a:pPr>
                <a:defRPr/>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datum 4"/>
          <p:cNvSpPr>
            <a:spLocks noGrp="1"/>
          </p:cNvSpPr>
          <p:nvPr>
            <p:ph type="dt" sz="half" idx="10"/>
          </p:nvPr>
        </p:nvSpPr>
        <p:spPr/>
        <p:txBody>
          <a:bodyPr/>
          <a:lstStyle/>
          <a:p>
            <a:pPr>
              <a:defRPr/>
            </a:pPr>
            <a:endParaRPr lang="nl-NL"/>
          </a:p>
        </p:txBody>
      </p:sp>
      <p:sp>
        <p:nvSpPr>
          <p:cNvPr id="6" name="Tijdelijke aanduiding voor voettekst 5"/>
          <p:cNvSpPr>
            <a:spLocks noGrp="1"/>
          </p:cNvSpPr>
          <p:nvPr>
            <p:ph type="ftr" sz="quarter" idx="11"/>
          </p:nvPr>
        </p:nvSpPr>
        <p:spPr/>
        <p:txBody>
          <a:bodyPr/>
          <a:lstStyle/>
          <a:p>
            <a:pPr>
              <a:defRPr/>
            </a:pPr>
            <a:endParaRPr lang="nl-NL"/>
          </a:p>
        </p:txBody>
      </p:sp>
      <p:sp>
        <p:nvSpPr>
          <p:cNvPr id="7" name="Tijdelijke aanduiding voor dianummer 6"/>
          <p:cNvSpPr>
            <a:spLocks noGrp="1"/>
          </p:cNvSpPr>
          <p:nvPr>
            <p:ph type="sldNum" sz="quarter" idx="12"/>
          </p:nvPr>
        </p:nvSpPr>
        <p:spPr/>
        <p:txBody>
          <a:bodyPr/>
          <a:lstStyle/>
          <a:p>
            <a:pPr>
              <a:defRPr/>
            </a:pPr>
            <a:fld id="{90D797CE-4563-48B4-B47C-5BB93A1AB0E3}" type="slidenum">
              <a:rPr lang="nl-NL" smtClean="0"/>
              <a:pPr>
                <a:defRPr/>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en-GB"/>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datum 6"/>
          <p:cNvSpPr>
            <a:spLocks noGrp="1"/>
          </p:cNvSpPr>
          <p:nvPr>
            <p:ph type="dt" sz="half" idx="10"/>
          </p:nvPr>
        </p:nvSpPr>
        <p:spPr/>
        <p:txBody>
          <a:bodyPr/>
          <a:lstStyle/>
          <a:p>
            <a:pPr>
              <a:defRPr/>
            </a:pPr>
            <a:endParaRPr lang="nl-NL"/>
          </a:p>
        </p:txBody>
      </p:sp>
      <p:sp>
        <p:nvSpPr>
          <p:cNvPr id="8" name="Tijdelijke aanduiding voor voettekst 7"/>
          <p:cNvSpPr>
            <a:spLocks noGrp="1"/>
          </p:cNvSpPr>
          <p:nvPr>
            <p:ph type="ftr" sz="quarter" idx="11"/>
          </p:nvPr>
        </p:nvSpPr>
        <p:spPr/>
        <p:txBody>
          <a:bodyPr/>
          <a:lstStyle/>
          <a:p>
            <a:pPr>
              <a:defRPr/>
            </a:pPr>
            <a:endParaRPr lang="nl-NL"/>
          </a:p>
        </p:txBody>
      </p:sp>
      <p:sp>
        <p:nvSpPr>
          <p:cNvPr id="9" name="Tijdelijke aanduiding voor dianummer 8"/>
          <p:cNvSpPr>
            <a:spLocks noGrp="1"/>
          </p:cNvSpPr>
          <p:nvPr>
            <p:ph type="sldNum" sz="quarter" idx="12"/>
          </p:nvPr>
        </p:nvSpPr>
        <p:spPr/>
        <p:txBody>
          <a:bodyPr/>
          <a:lstStyle/>
          <a:p>
            <a:pPr>
              <a:defRPr/>
            </a:pPr>
            <a:fld id="{9BC443FE-6664-45BD-8BEC-21CE25A6BB99}" type="slidenum">
              <a:rPr lang="nl-NL" smtClean="0"/>
              <a:pPr>
                <a:defRPr/>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datum 2"/>
          <p:cNvSpPr>
            <a:spLocks noGrp="1"/>
          </p:cNvSpPr>
          <p:nvPr>
            <p:ph type="dt" sz="half" idx="10"/>
          </p:nvPr>
        </p:nvSpPr>
        <p:spPr/>
        <p:txBody>
          <a:bodyPr/>
          <a:lstStyle/>
          <a:p>
            <a:pPr>
              <a:defRPr/>
            </a:pPr>
            <a:endParaRPr lang="nl-NL"/>
          </a:p>
        </p:txBody>
      </p:sp>
      <p:sp>
        <p:nvSpPr>
          <p:cNvPr id="4" name="Tijdelijke aanduiding voor voettekst 3"/>
          <p:cNvSpPr>
            <a:spLocks noGrp="1"/>
          </p:cNvSpPr>
          <p:nvPr>
            <p:ph type="ftr" sz="quarter" idx="11"/>
          </p:nvPr>
        </p:nvSpPr>
        <p:spPr/>
        <p:txBody>
          <a:bodyPr/>
          <a:lstStyle/>
          <a:p>
            <a:pPr>
              <a:defRPr/>
            </a:pPr>
            <a:endParaRPr lang="nl-NL"/>
          </a:p>
        </p:txBody>
      </p:sp>
      <p:sp>
        <p:nvSpPr>
          <p:cNvPr id="5" name="Tijdelijke aanduiding voor dianummer 4"/>
          <p:cNvSpPr>
            <a:spLocks noGrp="1"/>
          </p:cNvSpPr>
          <p:nvPr>
            <p:ph type="sldNum" sz="quarter" idx="12"/>
          </p:nvPr>
        </p:nvSpPr>
        <p:spPr/>
        <p:txBody>
          <a:bodyPr/>
          <a:lstStyle/>
          <a:p>
            <a:pPr>
              <a:defRPr/>
            </a:pPr>
            <a:fld id="{085D30AE-739D-42A0-8B8D-46A2C2459FF8}" type="slidenum">
              <a:rPr lang="nl-NL" smtClean="0"/>
              <a:pPr>
                <a:defRPr/>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pPr>
              <a:defRPr/>
            </a:pPr>
            <a:endParaRPr lang="nl-NL"/>
          </a:p>
        </p:txBody>
      </p:sp>
      <p:sp>
        <p:nvSpPr>
          <p:cNvPr id="3" name="Tijdelijke aanduiding voor voettekst 2"/>
          <p:cNvSpPr>
            <a:spLocks noGrp="1"/>
          </p:cNvSpPr>
          <p:nvPr>
            <p:ph type="ftr" sz="quarter" idx="11"/>
          </p:nvPr>
        </p:nvSpPr>
        <p:spPr/>
        <p:txBody>
          <a:bodyPr/>
          <a:lstStyle/>
          <a:p>
            <a:pPr>
              <a:defRPr/>
            </a:pPr>
            <a:endParaRPr lang="nl-NL"/>
          </a:p>
        </p:txBody>
      </p:sp>
      <p:sp>
        <p:nvSpPr>
          <p:cNvPr id="4" name="Tijdelijke aanduiding voor dianummer 3"/>
          <p:cNvSpPr>
            <a:spLocks noGrp="1"/>
          </p:cNvSpPr>
          <p:nvPr>
            <p:ph type="sldNum" sz="quarter" idx="12"/>
          </p:nvPr>
        </p:nvSpPr>
        <p:spPr/>
        <p:txBody>
          <a:bodyPr/>
          <a:lstStyle/>
          <a:p>
            <a:pPr>
              <a:defRPr/>
            </a:pPr>
            <a:fld id="{25FE53E1-F29D-421F-B579-97CFF181FFB8}" type="slidenum">
              <a:rPr lang="nl-NL" smtClean="0"/>
              <a:pPr>
                <a:defRPr/>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endParaRPr lang="en-GB"/>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pPr>
              <a:defRPr/>
            </a:pPr>
            <a:endParaRPr lang="nl-NL"/>
          </a:p>
        </p:txBody>
      </p:sp>
      <p:sp>
        <p:nvSpPr>
          <p:cNvPr id="6" name="Tijdelijke aanduiding voor voettekst 5"/>
          <p:cNvSpPr>
            <a:spLocks noGrp="1"/>
          </p:cNvSpPr>
          <p:nvPr>
            <p:ph type="ftr" sz="quarter" idx="11"/>
          </p:nvPr>
        </p:nvSpPr>
        <p:spPr/>
        <p:txBody>
          <a:bodyPr/>
          <a:lstStyle/>
          <a:p>
            <a:pPr>
              <a:defRPr/>
            </a:pPr>
            <a:endParaRPr lang="nl-NL"/>
          </a:p>
        </p:txBody>
      </p:sp>
      <p:sp>
        <p:nvSpPr>
          <p:cNvPr id="7" name="Tijdelijke aanduiding voor dianummer 6"/>
          <p:cNvSpPr>
            <a:spLocks noGrp="1"/>
          </p:cNvSpPr>
          <p:nvPr>
            <p:ph type="sldNum" sz="quarter" idx="12"/>
          </p:nvPr>
        </p:nvSpPr>
        <p:spPr/>
        <p:txBody>
          <a:bodyPr/>
          <a:lstStyle/>
          <a:p>
            <a:pPr>
              <a:defRPr/>
            </a:pPr>
            <a:fld id="{855BBE50-CF90-487D-A5F6-E98F4DDCA66C}" type="slidenum">
              <a:rPr lang="nl-NL" smtClean="0"/>
              <a:pPr>
                <a:defRPr/>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endParaRPr lang="en-GB"/>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pPr>
              <a:defRPr/>
            </a:pPr>
            <a:endParaRPr lang="nl-NL"/>
          </a:p>
        </p:txBody>
      </p:sp>
      <p:sp>
        <p:nvSpPr>
          <p:cNvPr id="6" name="Tijdelijke aanduiding voor voettekst 5"/>
          <p:cNvSpPr>
            <a:spLocks noGrp="1"/>
          </p:cNvSpPr>
          <p:nvPr>
            <p:ph type="ftr" sz="quarter" idx="11"/>
          </p:nvPr>
        </p:nvSpPr>
        <p:spPr/>
        <p:txBody>
          <a:bodyPr/>
          <a:lstStyle/>
          <a:p>
            <a:pPr>
              <a:defRPr/>
            </a:pPr>
            <a:endParaRPr lang="nl-NL"/>
          </a:p>
        </p:txBody>
      </p:sp>
      <p:sp>
        <p:nvSpPr>
          <p:cNvPr id="7" name="Tijdelijke aanduiding voor dianummer 6"/>
          <p:cNvSpPr>
            <a:spLocks noGrp="1"/>
          </p:cNvSpPr>
          <p:nvPr>
            <p:ph type="sldNum" sz="quarter" idx="12"/>
          </p:nvPr>
        </p:nvSpPr>
        <p:spPr/>
        <p:txBody>
          <a:bodyPr/>
          <a:lstStyle/>
          <a:p>
            <a:pPr>
              <a:defRPr/>
            </a:pPr>
            <a:fld id="{BC096E59-4531-4075-BBAE-2CD4906F7F19}" type="slidenum">
              <a:rPr lang="nl-NL" smtClean="0"/>
              <a:pPr>
                <a:defRPr/>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pPr>
              <a:defRPr/>
            </a:pPr>
            <a:endParaRPr lang="nl-NL"/>
          </a:p>
        </p:txBody>
      </p:sp>
      <p:sp>
        <p:nvSpPr>
          <p:cNvPr id="5" name="Tijdelijke aanduiding voor voettekst 4"/>
          <p:cNvSpPr>
            <a:spLocks noGrp="1"/>
          </p:cNvSpPr>
          <p:nvPr>
            <p:ph type="ftr" sz="quarter" idx="11"/>
          </p:nvPr>
        </p:nvSpPr>
        <p:spPr/>
        <p:txBody>
          <a:bodyPr/>
          <a:lstStyle/>
          <a:p>
            <a:pPr>
              <a:defRPr/>
            </a:pPr>
            <a:endParaRPr lang="nl-NL"/>
          </a:p>
        </p:txBody>
      </p:sp>
      <p:sp>
        <p:nvSpPr>
          <p:cNvPr id="6" name="Tijdelijke aanduiding voor dianummer 5"/>
          <p:cNvSpPr>
            <a:spLocks noGrp="1"/>
          </p:cNvSpPr>
          <p:nvPr>
            <p:ph type="sldNum" sz="quarter" idx="12"/>
          </p:nvPr>
        </p:nvSpPr>
        <p:spPr/>
        <p:txBody>
          <a:bodyPr/>
          <a:lstStyle/>
          <a:p>
            <a:pPr>
              <a:defRPr/>
            </a:pPr>
            <a:fld id="{C1F48349-C41F-4EAB-BAF4-FF68173F80AF}" type="slidenum">
              <a:rPr lang="nl-NL" smtClean="0"/>
              <a:pPr>
                <a:defRPr/>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pPr>
              <a:defRPr/>
            </a:pPr>
            <a:endParaRPr lang="nl-NL"/>
          </a:p>
        </p:txBody>
      </p:sp>
      <p:sp>
        <p:nvSpPr>
          <p:cNvPr id="5" name="Tijdelijke aanduiding voor voettekst 4"/>
          <p:cNvSpPr>
            <a:spLocks noGrp="1"/>
          </p:cNvSpPr>
          <p:nvPr>
            <p:ph type="ftr" sz="quarter" idx="11"/>
          </p:nvPr>
        </p:nvSpPr>
        <p:spPr/>
        <p:txBody>
          <a:bodyPr/>
          <a:lstStyle/>
          <a:p>
            <a:pPr>
              <a:defRPr/>
            </a:pPr>
            <a:endParaRPr lang="nl-NL"/>
          </a:p>
        </p:txBody>
      </p:sp>
      <p:sp>
        <p:nvSpPr>
          <p:cNvPr id="6" name="Tijdelijke aanduiding voor dianummer 5"/>
          <p:cNvSpPr>
            <a:spLocks noGrp="1"/>
          </p:cNvSpPr>
          <p:nvPr>
            <p:ph type="sldNum" sz="quarter" idx="12"/>
          </p:nvPr>
        </p:nvSpPr>
        <p:spPr/>
        <p:txBody>
          <a:bodyPr/>
          <a:lstStyle/>
          <a:p>
            <a:pPr>
              <a:defRPr/>
            </a:pPr>
            <a:fld id="{CE5BB374-92BC-4E3E-95C4-6AA83C27B24D}" type="slidenum">
              <a:rPr lang="nl-NL" smtClean="0"/>
              <a:pPr>
                <a:defRPr/>
              </a:pPr>
              <a:t>‹#›</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65FF1-89D4-9766-4B91-E68FA040477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0BE6EE89-7E2B-095E-6AD4-F616C2B576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B202F9A2-86F6-AD05-2FFC-5928302B16D6}"/>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F43F7C2A-5919-AD26-072D-D3A5953DA4D6}"/>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BD3C0DE-4D1A-A2C0-AEE1-F3CA5A480163}"/>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3830582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1EE3C-B8F5-2120-9DFE-173141B1FFC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EE3478C1-DB5B-5CC0-E095-7971C46456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AE23F651-5548-71FF-D4C2-FE4EF457C444}"/>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6EA7FC73-BD98-F148-1201-1376053AA31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6DE9830-2FFB-995E-2C1B-DC29F7CE6ADD}"/>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1696454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BC86-3F92-92E7-641F-AD3C72C532F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73D4DAF4-0C2B-C7C6-910A-2FA043A834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9D2AD3-E36F-2BA7-41A0-06AFEC9CCA8C}"/>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17BA6A13-3440-96B7-A117-F8CEB2CC690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249581B-A4DD-CC48-4D04-AF56B782BEA6}"/>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3186007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2BC5-5905-D2C3-1BD8-064F89719C2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28D44AD1-3E54-1242-7646-FE18999200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E922FBAD-9B0E-09A8-8703-E591895865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A29A5AC4-DA6D-CA68-FF3B-C7D5F9F67B0B}"/>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6" name="Footer Placeholder 5">
            <a:extLst>
              <a:ext uri="{FF2B5EF4-FFF2-40B4-BE49-F238E27FC236}">
                <a16:creationId xmlns:a16="http://schemas.microsoft.com/office/drawing/2014/main" id="{BCADAE9C-EE22-5F6F-DAD1-2581A4BDDE3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597A948A-28DC-0627-299D-09AE9390320C}"/>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2971434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06B5-4BED-BA2E-1949-90ED84EC27E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8F7445B-228F-BE20-24DF-717149F088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0D741D-809E-83D3-0412-C167795682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7C957C42-C41F-2E74-5D89-7F7C6975B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9D935E-7464-AC83-EE85-3EBFABD0D9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9F119DC8-A350-2702-5292-3760C813F6BE}"/>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8" name="Footer Placeholder 7">
            <a:extLst>
              <a:ext uri="{FF2B5EF4-FFF2-40B4-BE49-F238E27FC236}">
                <a16:creationId xmlns:a16="http://schemas.microsoft.com/office/drawing/2014/main" id="{49714888-9B72-9E89-174C-9A8E501F1BDF}"/>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05BF0B3A-6A03-8E07-1174-50E79EF03FF6}"/>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3865873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7F5E-6B8F-A7AE-98C4-9449CBDF64D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70D4DE2B-A484-C1F6-56E2-355275534A06}"/>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4" name="Footer Placeholder 3">
            <a:extLst>
              <a:ext uri="{FF2B5EF4-FFF2-40B4-BE49-F238E27FC236}">
                <a16:creationId xmlns:a16="http://schemas.microsoft.com/office/drawing/2014/main" id="{DCAD66D0-5E69-6437-A653-CC79E0E568E1}"/>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A19138F7-840B-586B-8BA2-7CCEBDEDB2E9}"/>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2889543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485316-3B89-D9D2-3C29-C0D2A0E487CB}"/>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3" name="Footer Placeholder 2">
            <a:extLst>
              <a:ext uri="{FF2B5EF4-FFF2-40B4-BE49-F238E27FC236}">
                <a16:creationId xmlns:a16="http://schemas.microsoft.com/office/drawing/2014/main" id="{B45A90CB-1247-FDDE-AC57-68EAFF0ADA97}"/>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CAAE4E96-DD65-0CE5-4D83-1A19ECFBABE7}"/>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24058218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1A33-6473-B0DE-C8A5-55435A3F651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9C9F1D35-E261-CB41-53F4-D1C1766653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07EF2751-63CD-4661-FACB-6378BC148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1C3FF-14DD-AD99-162A-C42518DA0F77}"/>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6" name="Footer Placeholder 5">
            <a:extLst>
              <a:ext uri="{FF2B5EF4-FFF2-40B4-BE49-F238E27FC236}">
                <a16:creationId xmlns:a16="http://schemas.microsoft.com/office/drawing/2014/main" id="{03629C1A-DC7B-3F6E-D97D-18E869B3234D}"/>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E1230B6-34B6-84A1-5F67-C9A99572CE1D}"/>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1520029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0953-E185-36D9-B364-5B6AA04A98F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45590BDE-1F21-B56E-6E61-00D5549E4E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C9287F78-6B80-A20D-BB35-873B8AF2E5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7F63C9-5E12-61D0-1DD3-FEFAA22E4F4E}"/>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6" name="Footer Placeholder 5">
            <a:extLst>
              <a:ext uri="{FF2B5EF4-FFF2-40B4-BE49-F238E27FC236}">
                <a16:creationId xmlns:a16="http://schemas.microsoft.com/office/drawing/2014/main" id="{0FF19EE0-6E48-47CE-4965-52C1D7DB6BC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B2B6400C-4213-F94E-34AB-64469E04FB27}"/>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1164152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C9D5-CC71-2C22-44CE-CDAECE3BFE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6620AE93-1D72-6221-BE0B-DCE078DE4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FBF4B6EF-7D8C-9954-2E31-8CC71C3B1099}"/>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F7678966-607D-091A-1DE7-71A85AAD89C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1EC27CB-2BDF-F270-DD16-21DEEF56D918}"/>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2028626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59DED2-E37E-3AAD-3168-238E3FE8BA7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D10FE7FE-66AE-B591-C970-7E381D83B3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17BB57A1-DEE0-47EE-4BCE-E2758C918F64}"/>
              </a:ext>
            </a:extLst>
          </p:cNvPr>
          <p:cNvSpPr>
            <a:spLocks noGrp="1"/>
          </p:cNvSpPr>
          <p:nvPr>
            <p:ph type="dt" sz="half" idx="10"/>
          </p:nvPr>
        </p:nvSpPr>
        <p:spPr/>
        <p:txBody>
          <a:body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B9F83533-0300-BA81-4171-8F396BAAC6E7}"/>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D4E4E91-1630-4D7E-CD13-B8BB4DFE9704}"/>
              </a:ext>
            </a:extLst>
          </p:cNvPr>
          <p:cNvSpPr>
            <a:spLocks noGrp="1"/>
          </p:cNvSpPr>
          <p:nvPr>
            <p:ph type="sldNum" sz="quarter" idx="12"/>
          </p:nvPr>
        </p:nvSpPr>
        <p:spPr/>
        <p:txBody>
          <a:bodyPr/>
          <a:lstStyle/>
          <a:p>
            <a:fld id="{E25E0B60-FDF4-4FAA-BFD6-69E99F27120E}" type="slidenum">
              <a:rPr lang="nl-NL" smtClean="0"/>
              <a:t>‹#›</a:t>
            </a:fld>
            <a:endParaRPr lang="nl-NL"/>
          </a:p>
        </p:txBody>
      </p:sp>
    </p:spTree>
    <p:extLst>
      <p:ext uri="{BB962C8B-B14F-4D97-AF65-F5344CB8AC3E}">
        <p14:creationId xmlns:p14="http://schemas.microsoft.com/office/powerpoint/2010/main" val="58990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g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D64E37-B247-0111-1121-85799ED0DDCE}"/>
              </a:ext>
            </a:extLst>
          </p:cNvPr>
          <p:cNvSpPr/>
          <p:nvPr userDrawn="1"/>
        </p:nvSpPr>
        <p:spPr>
          <a:xfrm>
            <a:off x="0" y="0"/>
            <a:ext cx="12192000" cy="1067509"/>
          </a:xfrm>
          <a:prstGeom prst="rect">
            <a:avLst/>
          </a:prstGeom>
          <a:solidFill>
            <a:srgbClr val="4F81BD">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p:cNvSpPr>
            <a:spLocks noGrp="1"/>
          </p:cNvSpPr>
          <p:nvPr>
            <p:ph type="title"/>
          </p:nvPr>
        </p:nvSpPr>
        <p:spPr>
          <a:xfrm>
            <a:off x="609600" y="-1"/>
            <a:ext cx="11582400" cy="1067510"/>
          </a:xfrm>
          <a:prstGeom prst="rect">
            <a:avLst/>
          </a:prstGeom>
          <a:noFill/>
        </p:spPr>
        <p:txBody>
          <a:bodyPr vert="horz" lIns="91440" tIns="45720" rIns="91440" bIns="45720" rtlCol="0" anchor="ctr">
            <a:normAutofit/>
          </a:bodyPr>
          <a:lstStyle/>
          <a:p>
            <a:r>
              <a:rPr lang="nl-NL"/>
              <a:t>Klik </a:t>
            </a:r>
            <a:r>
              <a:rPr lang="nl-NL" dirty="0"/>
              <a:t>om de stijl te bewerken</a:t>
            </a:r>
            <a:endParaRPr lang="en-GB" dirty="0"/>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Humanist 777 Condensed Regular" pitchFamily="50" charset="0"/>
              </a:defRPr>
            </a:lvl1pPr>
          </a:lstStyle>
          <a:p>
            <a:pPr>
              <a:defRPr/>
            </a:pPr>
            <a:endParaRPr lang="nl-NL"/>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Humanist 777 Condensed Regular" pitchFamily="50" charset="0"/>
              </a:defRPr>
            </a:lvl1pPr>
          </a:lstStyle>
          <a:p>
            <a:pPr>
              <a:defRPr/>
            </a:pPr>
            <a:endParaRPr lang="nl-NL"/>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Humanist 777 Condensed Regular" pitchFamily="50" charset="0"/>
              </a:defRPr>
            </a:lvl1pPr>
          </a:lstStyle>
          <a:p>
            <a:pPr>
              <a:defRPr/>
            </a:pPr>
            <a:fld id="{FEFD732D-2AA6-4BDB-AEB2-CFFF34DA65D2}" type="slidenum">
              <a:rPr lang="nl-NL" smtClean="0"/>
              <a:pPr>
                <a:defRPr/>
              </a:pPr>
              <a:t>‹#›</a:t>
            </a:fld>
            <a:endParaRPr lang="nl-NL"/>
          </a:p>
        </p:txBody>
      </p:sp>
      <p:pic>
        <p:nvPicPr>
          <p:cNvPr id="11" name="Picture 10">
            <a:extLst>
              <a:ext uri="{FF2B5EF4-FFF2-40B4-BE49-F238E27FC236}">
                <a16:creationId xmlns:a16="http://schemas.microsoft.com/office/drawing/2014/main" id="{F2FE8A56-1FE4-05CA-BF8B-3919090B23D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1444886" y="291673"/>
            <a:ext cx="440852" cy="440163"/>
          </a:xfrm>
          <a:prstGeom prst="rect">
            <a:avLst/>
          </a:prstGeom>
        </p:spPr>
      </p:pic>
    </p:spTree>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Lst>
  <p:txStyles>
    <p:titleStyle>
      <a:lvl1pPr algn="l" defTabSz="914400" rtl="0" eaLnBrk="1" latinLnBrk="0" hangingPunct="1">
        <a:spcBef>
          <a:spcPct val="0"/>
        </a:spcBef>
        <a:buNone/>
        <a:defRPr sz="3600" kern="1200">
          <a:solidFill>
            <a:schemeClr val="bg1"/>
          </a:solidFill>
          <a:latin typeface="Humanist 777 Condensed Bold" pitchFamily="50"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lumMod val="75000"/>
              <a:lumOff val="25000"/>
            </a:schemeClr>
          </a:solidFill>
          <a:latin typeface="Humanist 777 Condensed Regular"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6">
              <a:lumMod val="75000"/>
            </a:schemeClr>
          </a:solidFill>
          <a:latin typeface="Humanist 777 Condensed Regular" pitchFamily="50"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3">
              <a:lumMod val="75000"/>
            </a:schemeClr>
          </a:solidFill>
          <a:latin typeface="Humanist 777 Condensed Regular" pitchFamily="50"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umanist 777 Condensed Regular" pitchFamily="50"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umanist 777 Condensed Regular"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55D1CD-E115-A444-FDD2-6469D4CB47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279E308A-A494-D42B-306C-6899E13BC7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EF73D-A19A-42DE-91AE-83E6E106984A}" type="datetimeFigureOut">
              <a:rPr lang="nl-NL" smtClean="0"/>
              <a:t>29-8-2024</a:t>
            </a:fld>
            <a:endParaRPr lang="nl-NL"/>
          </a:p>
        </p:txBody>
      </p:sp>
      <p:sp>
        <p:nvSpPr>
          <p:cNvPr id="5" name="Footer Placeholder 4">
            <a:extLst>
              <a:ext uri="{FF2B5EF4-FFF2-40B4-BE49-F238E27FC236}">
                <a16:creationId xmlns:a16="http://schemas.microsoft.com/office/drawing/2014/main" id="{3054EC97-0AE3-5704-7E98-07BDFF98D8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B7E6670-EDBB-2658-5FDF-8EAD677204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5E0B60-FDF4-4FAA-BFD6-69E99F27120E}" type="slidenum">
              <a:rPr lang="nl-NL" smtClean="0"/>
              <a:t>‹#›</a:t>
            </a:fld>
            <a:endParaRPr lang="nl-NL"/>
          </a:p>
        </p:txBody>
      </p:sp>
      <p:sp>
        <p:nvSpPr>
          <p:cNvPr id="7" name="Tijdelijke aanduiding voor titel 1">
            <a:extLst>
              <a:ext uri="{FF2B5EF4-FFF2-40B4-BE49-F238E27FC236}">
                <a16:creationId xmlns:a16="http://schemas.microsoft.com/office/drawing/2014/main" id="{A690986B-60C9-CFE0-AC72-03EC9896B427}"/>
              </a:ext>
            </a:extLst>
          </p:cNvPr>
          <p:cNvSpPr>
            <a:spLocks noGrp="1"/>
          </p:cNvSpPr>
          <p:nvPr>
            <p:ph type="title"/>
          </p:nvPr>
        </p:nvSpPr>
        <p:spPr>
          <a:xfrm>
            <a:off x="609600" y="-1"/>
            <a:ext cx="11582400" cy="1067510"/>
          </a:xfrm>
          <a:prstGeom prst="rect">
            <a:avLst/>
          </a:prstGeom>
          <a:noFill/>
        </p:spPr>
        <p:txBody>
          <a:bodyPr vert="horz" lIns="91440" tIns="45720" rIns="91440" bIns="45720" rtlCol="0" anchor="ctr">
            <a:normAutofit/>
          </a:bodyPr>
          <a:lstStyle/>
          <a:p>
            <a:r>
              <a:rPr lang="nl-NL"/>
              <a:t>Klik </a:t>
            </a:r>
            <a:r>
              <a:rPr lang="nl-NL" dirty="0"/>
              <a:t>om de stijl te bewerken</a:t>
            </a:r>
            <a:endParaRPr lang="en-GB" dirty="0"/>
          </a:p>
        </p:txBody>
      </p:sp>
      <p:pic>
        <p:nvPicPr>
          <p:cNvPr id="8" name="Picture 7">
            <a:extLst>
              <a:ext uri="{FF2B5EF4-FFF2-40B4-BE49-F238E27FC236}">
                <a16:creationId xmlns:a16="http://schemas.microsoft.com/office/drawing/2014/main" id="{7C1C3D5A-FA30-CBA7-085D-90AF8143C23A}"/>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1444886" y="291673"/>
            <a:ext cx="440852" cy="440163"/>
          </a:xfrm>
          <a:prstGeom prst="rect">
            <a:avLst/>
          </a:prstGeom>
        </p:spPr>
      </p:pic>
    </p:spTree>
    <p:extLst>
      <p:ext uri="{BB962C8B-B14F-4D97-AF65-F5344CB8AC3E}">
        <p14:creationId xmlns:p14="http://schemas.microsoft.com/office/powerpoint/2010/main" val="3114777493"/>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Lst>
  <p:txStyles>
    <p:titleStyle>
      <a:lvl1pPr algn="l" defTabSz="914400" rtl="0" eaLnBrk="1" latinLnBrk="0" hangingPunct="1">
        <a:lnSpc>
          <a:spcPct val="90000"/>
        </a:lnSpc>
        <a:spcBef>
          <a:spcPct val="0"/>
        </a:spcBef>
        <a:buNone/>
        <a:defRPr sz="3600" b="1" kern="1200">
          <a:solidFill>
            <a:schemeClr val="accent1">
              <a:lumMod val="75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12192000" cy="6858000"/>
          </a:xfrm>
          <a:prstGeom prst="rect">
            <a:avLst/>
          </a:prstGeom>
          <a:solidFill>
            <a:srgbClr val="EE8E00"/>
          </a:solidFill>
          <a:ln w="9525">
            <a:solidFill>
              <a:schemeClr val="tx1"/>
            </a:solidFill>
            <a:miter lim="800000"/>
            <a:headEnd/>
            <a:tailEnd/>
          </a:ln>
        </p:spPr>
        <p:txBody>
          <a:bodyPr wrap="none" anchor="ctr"/>
          <a:lstStyle/>
          <a:p>
            <a:endParaRPr lang="en-GB"/>
          </a:p>
        </p:txBody>
      </p:sp>
      <p:sp>
        <p:nvSpPr>
          <p:cNvPr id="4100" name="Rectangle 76"/>
          <p:cNvSpPr>
            <a:spLocks noChangeArrowheads="1"/>
          </p:cNvSpPr>
          <p:nvPr/>
        </p:nvSpPr>
        <p:spPr bwMode="auto">
          <a:xfrm>
            <a:off x="1866900" y="342900"/>
            <a:ext cx="8378825" cy="6247864"/>
          </a:xfrm>
          <a:prstGeom prst="rect">
            <a:avLst/>
          </a:prstGeom>
          <a:noFill/>
          <a:ln w="38100">
            <a:noFill/>
            <a:miter lim="800000"/>
            <a:headEnd/>
            <a:tailEnd/>
          </a:ln>
        </p:spPr>
        <p:txBody>
          <a:bodyPr wrap="square">
            <a:spAutoFit/>
          </a:bodyPr>
          <a:lstStyle/>
          <a:p>
            <a:pPr algn="ctr"/>
            <a:r>
              <a:rPr lang="en-US" sz="2400" b="1">
                <a:solidFill>
                  <a:schemeClr val="bg1"/>
                </a:solidFill>
                <a:latin typeface="Tahoma" pitchFamily="34" charset="0"/>
              </a:rPr>
              <a:t>3-6-2024</a:t>
            </a:r>
          </a:p>
          <a:p>
            <a:pPr algn="ctr"/>
            <a:r>
              <a:rPr lang="nl-NL" sz="2400">
                <a:solidFill>
                  <a:schemeClr val="bg1"/>
                </a:solidFill>
                <a:latin typeface="Tahoma" pitchFamily="34" charset="0"/>
              </a:rPr>
              <a:t>ECGIC 2024 #31</a:t>
            </a:r>
            <a:endParaRPr lang="nl-NL" sz="2400" b="1">
              <a:solidFill>
                <a:schemeClr val="bg1"/>
              </a:solidFill>
              <a:latin typeface="Tahoma" pitchFamily="34" charset="0"/>
            </a:endParaRPr>
          </a:p>
          <a:p>
            <a:pPr algn="ctr"/>
            <a:endParaRPr lang="en-US" sz="2400" b="1">
              <a:solidFill>
                <a:schemeClr val="bg1"/>
              </a:solidFill>
              <a:latin typeface="Tahoma" pitchFamily="34" charset="0"/>
            </a:endParaRPr>
          </a:p>
          <a:p>
            <a:pPr algn="ctr"/>
            <a:r>
              <a:rPr lang="en-GB" sz="4400" b="1">
                <a:solidFill>
                  <a:schemeClr val="bg1"/>
                </a:solidFill>
                <a:latin typeface="Tahoma" pitchFamily="34" charset="0"/>
              </a:rPr>
              <a:t>Task democracy: </a:t>
            </a:r>
          </a:p>
          <a:p>
            <a:pPr algn="ctr"/>
            <a:r>
              <a:rPr lang="en-GB" sz="4400" b="1">
                <a:solidFill>
                  <a:schemeClr val="bg1"/>
                </a:solidFill>
                <a:latin typeface="Tahoma" pitchFamily="34" charset="0"/>
              </a:rPr>
              <a:t>politics for the common good</a:t>
            </a:r>
          </a:p>
          <a:p>
            <a:pPr algn="ctr"/>
            <a:endParaRPr lang="en-GB" sz="4400" b="1">
              <a:solidFill>
                <a:schemeClr val="bg1"/>
              </a:solidFill>
              <a:latin typeface="Tahoma" pitchFamily="34" charset="0"/>
            </a:endParaRPr>
          </a:p>
          <a:p>
            <a:pPr algn="ctr"/>
            <a:r>
              <a:rPr lang="en-GB" sz="2800" b="1">
                <a:solidFill>
                  <a:schemeClr val="bg1"/>
                </a:solidFill>
                <a:latin typeface="Tahoma" pitchFamily="34" charset="0"/>
              </a:rPr>
              <a:t>Peter A.J. Bootsma</a:t>
            </a:r>
          </a:p>
          <a:p>
            <a:pPr algn="ctr"/>
            <a:endParaRPr lang="en-GB" sz="2800" b="1">
              <a:solidFill>
                <a:schemeClr val="bg1"/>
              </a:solidFill>
              <a:latin typeface="Tahoma" pitchFamily="34" charset="0"/>
            </a:endParaRPr>
          </a:p>
          <a:p>
            <a:pPr marL="457200" indent="-457200">
              <a:buFont typeface="Arial" panose="020B0604020202020204" pitchFamily="34" charset="0"/>
              <a:buChar char="•"/>
            </a:pPr>
            <a:r>
              <a:rPr lang="en-GB" sz="2800" b="1">
                <a:solidFill>
                  <a:schemeClr val="bg1"/>
                </a:solidFill>
                <a:latin typeface="Tahoma" pitchFamily="34" charset="0"/>
              </a:rPr>
              <a:t>Failing sustainability crisis handling</a:t>
            </a:r>
          </a:p>
          <a:p>
            <a:pPr marL="457200" indent="-457200">
              <a:buFont typeface="Arial" panose="020B0604020202020204" pitchFamily="34" charset="0"/>
              <a:buChar char="•"/>
            </a:pPr>
            <a:r>
              <a:rPr lang="en-GB" sz="2800" b="1">
                <a:solidFill>
                  <a:schemeClr val="bg1"/>
                </a:solidFill>
                <a:latin typeface="Tahoma" pitchFamily="34" charset="0"/>
              </a:rPr>
              <a:t>Medieval inspiration</a:t>
            </a:r>
          </a:p>
          <a:p>
            <a:pPr marL="457200" indent="-457200">
              <a:buFont typeface="Arial" panose="020B0604020202020204" pitchFamily="34" charset="0"/>
              <a:buChar char="•"/>
            </a:pPr>
            <a:r>
              <a:rPr lang="en-GB" sz="2800" b="1">
                <a:solidFill>
                  <a:schemeClr val="bg1"/>
                </a:solidFill>
                <a:latin typeface="Tahoma" pitchFamily="34" charset="0"/>
              </a:rPr>
              <a:t>The task democracy model</a:t>
            </a:r>
          </a:p>
          <a:p>
            <a:pPr marL="457200" indent="-457200">
              <a:buFont typeface="Arial" panose="020B0604020202020204" pitchFamily="34" charset="0"/>
              <a:buChar char="•"/>
            </a:pPr>
            <a:r>
              <a:rPr lang="en-GB" sz="2800" b="1">
                <a:solidFill>
                  <a:schemeClr val="bg1"/>
                </a:solidFill>
                <a:latin typeface="Tahoma" pitchFamily="34" charset="0"/>
              </a:rPr>
              <a:t>Conclusions</a:t>
            </a:r>
          </a:p>
          <a:p>
            <a:pPr algn="ctr"/>
            <a:endParaRPr lang="nl-NL" sz="2800" b="1">
              <a:solidFill>
                <a:schemeClr val="bg1"/>
              </a:solidFill>
              <a:latin typeface="Tahoma" pitchFamily="34" charset="0"/>
            </a:endParaRPr>
          </a:p>
        </p:txBody>
      </p:sp>
      <p:sp>
        <p:nvSpPr>
          <p:cNvPr id="4101" name="Rectangle 76"/>
          <p:cNvSpPr>
            <a:spLocks noChangeArrowheads="1"/>
          </p:cNvSpPr>
          <p:nvPr/>
        </p:nvSpPr>
        <p:spPr bwMode="auto">
          <a:xfrm>
            <a:off x="1524000" y="6308725"/>
            <a:ext cx="9144000" cy="554038"/>
          </a:xfrm>
          <a:prstGeom prst="rect">
            <a:avLst/>
          </a:prstGeom>
          <a:noFill/>
          <a:ln w="38100">
            <a:noFill/>
            <a:miter lim="800000"/>
            <a:headEnd/>
            <a:tailEnd/>
          </a:ln>
        </p:spPr>
        <p:txBody>
          <a:bodyPr>
            <a:spAutoFit/>
          </a:bodyPr>
          <a:lstStyle/>
          <a:p>
            <a:pPr algn="ctr"/>
            <a:r>
              <a:rPr lang="nl-NL" sz="1000">
                <a:solidFill>
                  <a:schemeClr val="bg1"/>
                </a:solidFill>
              </a:rPr>
              <a:t>Copyright (c): Vereniging Noorden Duurzaam, 2024. </a:t>
            </a:r>
          </a:p>
          <a:p>
            <a:pPr algn="ctr"/>
            <a:r>
              <a:rPr lang="nl-NL" sz="1000" err="1">
                <a:solidFill>
                  <a:schemeClr val="bg1"/>
                </a:solidFill>
              </a:rPr>
              <a:t>Reuse</a:t>
            </a:r>
            <a:r>
              <a:rPr lang="nl-NL" sz="1000">
                <a:solidFill>
                  <a:schemeClr val="bg1"/>
                </a:solidFill>
              </a:rPr>
              <a:t> </a:t>
            </a:r>
            <a:r>
              <a:rPr lang="nl-NL" sz="1000" err="1">
                <a:solidFill>
                  <a:schemeClr val="bg1"/>
                </a:solidFill>
              </a:rPr>
              <a:t>license</a:t>
            </a:r>
            <a:r>
              <a:rPr lang="nl-NL" sz="1000">
                <a:solidFill>
                  <a:schemeClr val="bg1"/>
                </a:solidFill>
              </a:rPr>
              <a:t>: </a:t>
            </a:r>
            <a:r>
              <a:rPr lang="nl-NL" sz="1000" b="1" err="1">
                <a:solidFill>
                  <a:schemeClr val="bg1"/>
                </a:solidFill>
              </a:rPr>
              <a:t>Creative</a:t>
            </a:r>
            <a:r>
              <a:rPr lang="nl-NL" sz="1000" b="1">
                <a:solidFill>
                  <a:schemeClr val="bg1"/>
                </a:solidFill>
              </a:rPr>
              <a:t> </a:t>
            </a:r>
            <a:r>
              <a:rPr lang="nl-NL" sz="1000" b="1" err="1">
                <a:solidFill>
                  <a:schemeClr val="bg1"/>
                </a:solidFill>
              </a:rPr>
              <a:t>Commons</a:t>
            </a:r>
            <a:r>
              <a:rPr lang="nl-NL" sz="1000" b="1">
                <a:solidFill>
                  <a:schemeClr val="bg1"/>
                </a:solidFill>
              </a:rPr>
              <a:t> BY-SA 4.0 International</a:t>
            </a:r>
            <a:r>
              <a:rPr lang="nl-NL" sz="1000">
                <a:solidFill>
                  <a:schemeClr val="bg1"/>
                </a:solidFill>
              </a:rPr>
              <a:t> (</a:t>
            </a:r>
            <a:r>
              <a:rPr lang="nl-NL" sz="1000" u="sng">
                <a:solidFill>
                  <a:schemeClr val="bg1"/>
                </a:solidFill>
                <a:hlinkClick r:id="rId3">
                  <a:extLst>
                    <a:ext uri="{A12FA001-AC4F-418D-AE19-62706E023703}">
                      <ahyp:hlinkClr xmlns:ahyp="http://schemas.microsoft.com/office/drawing/2018/hyperlinkcolor" val="tx"/>
                    </a:ext>
                  </a:extLst>
                </a:hlinkClick>
              </a:rPr>
              <a:t>https://creativecommons.org/licenses/by-sa/4.0/</a:t>
            </a:r>
            <a:r>
              <a:rPr lang="nl-NL" sz="1000" u="sng">
                <a:solidFill>
                  <a:schemeClr val="bg1"/>
                </a:solidFill>
              </a:rPr>
              <a:t>)</a:t>
            </a:r>
            <a:r>
              <a:rPr lang="nl-NL" sz="1000">
                <a:solidFill>
                  <a:schemeClr val="bg1"/>
                </a:solidFill>
              </a:rPr>
              <a:t> </a:t>
            </a:r>
          </a:p>
          <a:p>
            <a:endParaRPr lang="nl-NL" sz="1000" b="1">
              <a:solidFill>
                <a:schemeClr val="bg1"/>
              </a:solidFill>
              <a:latin typeface="Tahoma" pitchFamily="34" charset="0"/>
            </a:endParaRPr>
          </a:p>
        </p:txBody>
      </p:sp>
      <p:sp>
        <p:nvSpPr>
          <p:cNvPr id="3" name="Tijdelijke aanduiding voor dianummer 19">
            <a:extLst>
              <a:ext uri="{FF2B5EF4-FFF2-40B4-BE49-F238E27FC236}">
                <a16:creationId xmlns:a16="http://schemas.microsoft.com/office/drawing/2014/main" id="{26CB691B-37C1-8CAD-00E5-0C80E88377FF}"/>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1</a:t>
            </a:fld>
            <a:endParaRPr lang="nl-NL"/>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67E7-568B-DCEC-DCFB-B80ECAF889A2}"/>
              </a:ext>
            </a:extLst>
          </p:cNvPr>
          <p:cNvSpPr>
            <a:spLocks noGrp="1"/>
          </p:cNvSpPr>
          <p:nvPr>
            <p:ph type="title"/>
          </p:nvPr>
        </p:nvSpPr>
        <p:spPr/>
        <p:txBody>
          <a:bodyPr>
            <a:normAutofit/>
          </a:bodyPr>
          <a:lstStyle/>
          <a:p>
            <a:r>
              <a:rPr lang="en-GB"/>
              <a:t>Sustainability transition progress</a:t>
            </a:r>
            <a:endParaRPr lang="nl-NL"/>
          </a:p>
        </p:txBody>
      </p:sp>
      <p:sp>
        <p:nvSpPr>
          <p:cNvPr id="6" name="Text Placeholder 2">
            <a:extLst>
              <a:ext uri="{FF2B5EF4-FFF2-40B4-BE49-F238E27FC236}">
                <a16:creationId xmlns:a16="http://schemas.microsoft.com/office/drawing/2014/main" id="{E88EEB5B-A23E-28E4-B594-18822417F32E}"/>
              </a:ext>
            </a:extLst>
          </p:cNvPr>
          <p:cNvSpPr>
            <a:spLocks noGrp="1"/>
          </p:cNvSpPr>
          <p:nvPr>
            <p:ph type="body" idx="4294967295"/>
          </p:nvPr>
        </p:nvSpPr>
        <p:spPr>
          <a:xfrm>
            <a:off x="735772" y="1536700"/>
            <a:ext cx="10624377" cy="4554538"/>
          </a:xfrm>
        </p:spPr>
        <p:txBody>
          <a:bodyPr>
            <a:normAutofit/>
          </a:bodyPr>
          <a:lstStyle/>
          <a:p>
            <a:r>
              <a:rPr lang="en-GB" sz="2400"/>
              <a:t>3,5 degrees </a:t>
            </a:r>
            <a:r>
              <a:rPr lang="en-GB" sz="2400" b="1"/>
              <a:t>temperature increase</a:t>
            </a:r>
          </a:p>
          <a:p>
            <a:r>
              <a:rPr lang="en-GB" sz="2400"/>
              <a:t>6th </a:t>
            </a:r>
            <a:r>
              <a:rPr lang="en-GB" sz="2400" b="1"/>
              <a:t>mass extinction</a:t>
            </a:r>
          </a:p>
          <a:p>
            <a:r>
              <a:rPr lang="en-GB" sz="2400" b="1"/>
              <a:t>No decoupling </a:t>
            </a:r>
            <a:r>
              <a:rPr lang="en-GB" sz="2400"/>
              <a:t>of natural resource usage </a:t>
            </a:r>
            <a:r>
              <a:rPr lang="en-GB" sz="2400">
                <a:sym typeface="Wingdings" panose="05000000000000000000" pitchFamily="2" charset="2"/>
              </a:rPr>
              <a:t></a:t>
            </a:r>
            <a:endParaRPr lang="en-GB" sz="2400"/>
          </a:p>
          <a:p>
            <a:r>
              <a:rPr lang="en-GB" sz="2400" b="1"/>
              <a:t>Inequality</a:t>
            </a:r>
            <a:r>
              <a:rPr lang="en-GB" sz="2400"/>
              <a:t> on the increase worldwide</a:t>
            </a:r>
          </a:p>
          <a:p>
            <a:r>
              <a:rPr lang="en-GB" sz="2400" b="1"/>
              <a:t>Slavery</a:t>
            </a:r>
            <a:r>
              <a:rPr lang="en-GB" sz="2400"/>
              <a:t> and </a:t>
            </a:r>
            <a:r>
              <a:rPr lang="en-GB" sz="2400" b="1"/>
              <a:t>conflict</a:t>
            </a:r>
          </a:p>
          <a:p>
            <a:r>
              <a:rPr lang="en-GB" sz="2400"/>
              <a:t>…</a:t>
            </a:r>
          </a:p>
          <a:p>
            <a:endParaRPr lang="en-GB" sz="2400"/>
          </a:p>
          <a:p>
            <a:r>
              <a:rPr lang="en-GB" sz="2400"/>
              <a:t>Transition progress is </a:t>
            </a:r>
            <a:r>
              <a:rPr lang="en-GB" sz="2400" b="1">
                <a:solidFill>
                  <a:srgbClr val="C00000"/>
                </a:solidFill>
              </a:rPr>
              <a:t>dangerously insufficient</a:t>
            </a:r>
          </a:p>
          <a:p>
            <a:endParaRPr lang="nl-NL" sz="2400"/>
          </a:p>
        </p:txBody>
      </p:sp>
      <p:sp>
        <p:nvSpPr>
          <p:cNvPr id="5" name="Rectangle 4">
            <a:extLst>
              <a:ext uri="{FF2B5EF4-FFF2-40B4-BE49-F238E27FC236}">
                <a16:creationId xmlns:a16="http://schemas.microsoft.com/office/drawing/2014/main" id="{DA46949D-F6D0-08B0-6459-830455E3D05E}"/>
              </a:ext>
            </a:extLst>
          </p:cNvPr>
          <p:cNvSpPr/>
          <p:nvPr/>
        </p:nvSpPr>
        <p:spPr>
          <a:xfrm>
            <a:off x="7888885" y="6160046"/>
            <a:ext cx="4267731" cy="4449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a:solidFill>
                  <a:schemeClr val="bg1">
                    <a:lumMod val="75000"/>
                  </a:schemeClr>
                </a:solidFill>
              </a:rPr>
              <a:t>https://www.nature.com/articles/s41467-020-16941-y</a:t>
            </a:r>
          </a:p>
        </p:txBody>
      </p:sp>
      <p:pic>
        <p:nvPicPr>
          <p:cNvPr id="7" name="Picture 6">
            <a:extLst>
              <a:ext uri="{FF2B5EF4-FFF2-40B4-BE49-F238E27FC236}">
                <a16:creationId xmlns:a16="http://schemas.microsoft.com/office/drawing/2014/main" id="{230E17DC-F0C6-1877-E216-100DF2EFB7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07935" y="1536633"/>
            <a:ext cx="4116478" cy="3202996"/>
          </a:xfrm>
          <a:prstGeom prst="rect">
            <a:avLst/>
          </a:prstGeom>
        </p:spPr>
      </p:pic>
      <p:cxnSp>
        <p:nvCxnSpPr>
          <p:cNvPr id="4" name="Straight Connector 3">
            <a:extLst>
              <a:ext uri="{FF2B5EF4-FFF2-40B4-BE49-F238E27FC236}">
                <a16:creationId xmlns:a16="http://schemas.microsoft.com/office/drawing/2014/main" id="{391DE94E-A699-BBFC-B774-740F52406E18}"/>
              </a:ext>
            </a:extLst>
          </p:cNvPr>
          <p:cNvCxnSpPr>
            <a:cxnSpLocks/>
          </p:cNvCxnSpPr>
          <p:nvPr/>
        </p:nvCxnSpPr>
        <p:spPr>
          <a:xfrm flipV="1">
            <a:off x="648615" y="4406378"/>
            <a:ext cx="5714282" cy="3555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D5315BA-1026-3844-CAF1-435E3B6B7356}"/>
              </a:ext>
            </a:extLst>
          </p:cNvPr>
          <p:cNvSpPr txBox="1"/>
          <p:nvPr/>
        </p:nvSpPr>
        <p:spPr>
          <a:xfrm>
            <a:off x="6372968" y="3973952"/>
            <a:ext cx="465192" cy="769441"/>
          </a:xfrm>
          <a:prstGeom prst="rect">
            <a:avLst/>
          </a:prstGeom>
          <a:noFill/>
        </p:spPr>
        <p:txBody>
          <a:bodyPr wrap="square" rtlCol="0">
            <a:spAutoFit/>
          </a:bodyPr>
          <a:lstStyle/>
          <a:p>
            <a:r>
              <a:rPr lang="en-GB" sz="4400">
                <a:solidFill>
                  <a:srgbClr val="C00000"/>
                </a:solidFill>
              </a:rPr>
              <a:t>+</a:t>
            </a:r>
            <a:endParaRPr lang="nl-NL" sz="4400">
              <a:solidFill>
                <a:srgbClr val="C00000"/>
              </a:solidFill>
            </a:endParaRPr>
          </a:p>
        </p:txBody>
      </p:sp>
      <p:sp>
        <p:nvSpPr>
          <p:cNvPr id="13" name="Tijdelijke aanduiding voor dianummer 19">
            <a:extLst>
              <a:ext uri="{FF2B5EF4-FFF2-40B4-BE49-F238E27FC236}">
                <a16:creationId xmlns:a16="http://schemas.microsoft.com/office/drawing/2014/main" id="{1127CA75-83A4-A490-00B6-85FB4346B448}"/>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2</a:t>
            </a:fld>
            <a:endParaRPr lang="nl-NL"/>
          </a:p>
        </p:txBody>
      </p:sp>
    </p:spTree>
    <p:extLst>
      <p:ext uri="{BB962C8B-B14F-4D97-AF65-F5344CB8AC3E}">
        <p14:creationId xmlns:p14="http://schemas.microsoft.com/office/powerpoint/2010/main" val="345476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A390396-678C-F075-11FF-9B1DAB0EA1D0}"/>
              </a:ext>
            </a:extLst>
          </p:cNvPr>
          <p:cNvGraphicFramePr>
            <a:graphicFrameLocks noGrp="1"/>
          </p:cNvGraphicFramePr>
          <p:nvPr>
            <p:extLst>
              <p:ext uri="{D42A27DB-BD31-4B8C-83A1-F6EECF244321}">
                <p14:modId xmlns:p14="http://schemas.microsoft.com/office/powerpoint/2010/main" val="3947849814"/>
              </p:ext>
            </p:extLst>
          </p:nvPr>
        </p:nvGraphicFramePr>
        <p:xfrm>
          <a:off x="331854" y="1225659"/>
          <a:ext cx="11530979" cy="5400362"/>
        </p:xfrm>
        <a:graphic>
          <a:graphicData uri="http://schemas.openxmlformats.org/drawingml/2006/table">
            <a:tbl>
              <a:tblPr firstRow="1" firstCol="1" bandRow="1"/>
              <a:tblGrid>
                <a:gridCol w="1743492">
                  <a:extLst>
                    <a:ext uri="{9D8B030D-6E8A-4147-A177-3AD203B41FA5}">
                      <a16:colId xmlns:a16="http://schemas.microsoft.com/office/drawing/2014/main" val="2535769644"/>
                    </a:ext>
                  </a:extLst>
                </a:gridCol>
                <a:gridCol w="4848025">
                  <a:extLst>
                    <a:ext uri="{9D8B030D-6E8A-4147-A177-3AD203B41FA5}">
                      <a16:colId xmlns:a16="http://schemas.microsoft.com/office/drawing/2014/main" val="57439912"/>
                    </a:ext>
                  </a:extLst>
                </a:gridCol>
                <a:gridCol w="4939462">
                  <a:extLst>
                    <a:ext uri="{9D8B030D-6E8A-4147-A177-3AD203B41FA5}">
                      <a16:colId xmlns:a16="http://schemas.microsoft.com/office/drawing/2014/main" val="2520291840"/>
                    </a:ext>
                  </a:extLst>
                </a:gridCol>
              </a:tblGrid>
              <a:tr h="423850">
                <a:tc>
                  <a:txBody>
                    <a:bodyPr/>
                    <a:lstStyle/>
                    <a:p>
                      <a:endParaRPr lang="nl-NL" sz="2000" b="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8256782"/>
                  </a:ext>
                </a:extLst>
              </a:tr>
              <a:tr h="2211782">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extLst>
                  <a:ext uri="{0D108BD9-81ED-4DB2-BD59-A6C34878D82A}">
                    <a16:rowId xmlns:a16="http://schemas.microsoft.com/office/drawing/2014/main" val="2375257260"/>
                  </a:ext>
                </a:extLst>
              </a:tr>
              <a:tr h="2764730">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graphicFrame>
        <p:nvGraphicFramePr>
          <p:cNvPr id="4" name="Table 3">
            <a:extLst>
              <a:ext uri="{FF2B5EF4-FFF2-40B4-BE49-F238E27FC236}">
                <a16:creationId xmlns:a16="http://schemas.microsoft.com/office/drawing/2014/main" id="{1B9E5C3A-C4EE-B03C-73A1-CEB40679DC25}"/>
              </a:ext>
            </a:extLst>
          </p:cNvPr>
          <p:cNvGraphicFramePr>
            <a:graphicFrameLocks noGrp="1"/>
          </p:cNvGraphicFramePr>
          <p:nvPr>
            <p:extLst>
              <p:ext uri="{D42A27DB-BD31-4B8C-83A1-F6EECF244321}">
                <p14:modId xmlns:p14="http://schemas.microsoft.com/office/powerpoint/2010/main" val="1217702195"/>
              </p:ext>
            </p:extLst>
          </p:nvPr>
        </p:nvGraphicFramePr>
        <p:xfrm>
          <a:off x="499995" y="1197300"/>
          <a:ext cx="11362838" cy="5428721"/>
        </p:xfrm>
        <a:graphic>
          <a:graphicData uri="http://schemas.openxmlformats.org/drawingml/2006/table">
            <a:tbl>
              <a:tblPr firstRow="1" firstCol="1" bandRow="1"/>
              <a:tblGrid>
                <a:gridCol w="1549522">
                  <a:extLst>
                    <a:ext uri="{9D8B030D-6E8A-4147-A177-3AD203B41FA5}">
                      <a16:colId xmlns:a16="http://schemas.microsoft.com/office/drawing/2014/main" val="2535769644"/>
                    </a:ext>
                  </a:extLst>
                </a:gridCol>
                <a:gridCol w="4783709">
                  <a:extLst>
                    <a:ext uri="{9D8B030D-6E8A-4147-A177-3AD203B41FA5}">
                      <a16:colId xmlns:a16="http://schemas.microsoft.com/office/drawing/2014/main" val="57439912"/>
                    </a:ext>
                  </a:extLst>
                </a:gridCol>
                <a:gridCol w="5029607">
                  <a:extLst>
                    <a:ext uri="{9D8B030D-6E8A-4147-A177-3AD203B41FA5}">
                      <a16:colId xmlns:a16="http://schemas.microsoft.com/office/drawing/2014/main" val="2520291840"/>
                    </a:ext>
                  </a:extLst>
                </a:gridCol>
              </a:tblGrid>
              <a:tr h="442230">
                <a:tc>
                  <a:txBody>
                    <a:bodyPr/>
                    <a:lstStyle/>
                    <a:p>
                      <a:r>
                        <a:rPr lang="nl-NL" sz="2000" b="1">
                          <a:effectLst/>
                          <a:latin typeface="Calibri" panose="020F0502020204030204" pitchFamily="34" charset="0"/>
                          <a:ea typeface="Times New Roman" panose="02020603050405020304" pitchFamily="18" charset="0"/>
                          <a:cs typeface="Calibri" panose="020F0502020204030204" pitchFamily="34" charset="0"/>
                        </a:rPr>
                        <a:t>Crisis type</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existential</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are options</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Existential</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all hands on deck!</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548256782"/>
                  </a:ext>
                </a:extLst>
              </a:tr>
              <a:tr h="2216217">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acute</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is time for democracy</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u="sng">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375257260"/>
                  </a:ext>
                </a:extLst>
              </a:tr>
              <a:tr h="2770274">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Acute</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p>
                    <a:p>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act now!</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sp>
        <p:nvSpPr>
          <p:cNvPr id="7" name="TextBox 6">
            <a:extLst>
              <a:ext uri="{FF2B5EF4-FFF2-40B4-BE49-F238E27FC236}">
                <a16:creationId xmlns:a16="http://schemas.microsoft.com/office/drawing/2014/main" id="{2E62F028-9473-178C-1680-A06E63324ED6}"/>
              </a:ext>
            </a:extLst>
          </p:cNvPr>
          <p:cNvSpPr txBox="1"/>
          <p:nvPr/>
        </p:nvSpPr>
        <p:spPr>
          <a:xfrm>
            <a:off x="2049964" y="1627519"/>
            <a:ext cx="3899569" cy="1815882"/>
          </a:xfrm>
          <a:prstGeom prst="rect">
            <a:avLst/>
          </a:prstGeom>
          <a:noFill/>
          <a:ln>
            <a:noFill/>
          </a:ln>
        </p:spPr>
        <p:txBody>
          <a:bodyPr wrap="square" rtlCol="0">
            <a:spAutoFit/>
          </a:bodyPr>
          <a:lstStyle/>
          <a:p>
            <a:pPr marL="285750" indent="-285750">
              <a:buFont typeface="Arial" panose="020B0604020202020204" pitchFamily="34" charset="0"/>
              <a:buChar char="•"/>
            </a:pPr>
            <a:r>
              <a:rPr lang="en-GB" sz="1600" b="1"/>
              <a:t>Nitrogen crisis </a:t>
            </a:r>
          </a:p>
          <a:p>
            <a:pPr marL="285750" indent="-285750">
              <a:buFont typeface="Arial" panose="020B0604020202020204" pitchFamily="34" charset="0"/>
              <a:buChar char="•"/>
            </a:pPr>
            <a:r>
              <a:rPr lang="en-GB" sz="1600" b="1"/>
              <a:t>Housing crisis </a:t>
            </a:r>
          </a:p>
          <a:p>
            <a:pPr marL="285750" indent="-285750">
              <a:buFont typeface="Arial" panose="020B0604020202020204" pitchFamily="34" charset="0"/>
              <a:buChar char="•"/>
            </a:pPr>
            <a:r>
              <a:rPr lang="en-GB" sz="1600" b="1"/>
              <a:t>Poverty </a:t>
            </a:r>
          </a:p>
          <a:p>
            <a:pPr marL="285750" indent="-285750">
              <a:buFont typeface="Arial" panose="020B0604020202020204" pitchFamily="34" charset="0"/>
              <a:buChar char="•"/>
            </a:pPr>
            <a:r>
              <a:rPr lang="en-GB" sz="1600" b="1"/>
              <a:t>Labor migration, asylum migration</a:t>
            </a:r>
          </a:p>
          <a:p>
            <a:pPr marL="285750" indent="-285750">
              <a:buFont typeface="Arial" panose="020B0604020202020204" pitchFamily="34" charset="0"/>
              <a:buChar char="•"/>
            </a:pPr>
            <a:r>
              <a:rPr lang="nl-NL" sz="1600" b="1"/>
              <a:t>Natural resource shortages </a:t>
            </a:r>
            <a:r>
              <a:rPr lang="en-GB" sz="1600" b="1"/>
              <a:t> </a:t>
            </a:r>
          </a:p>
          <a:p>
            <a:pPr marL="285750" indent="-285750">
              <a:buFont typeface="Arial" panose="020B0604020202020204" pitchFamily="34" charset="0"/>
              <a:buChar char="•"/>
            </a:pPr>
            <a:r>
              <a:rPr lang="en-GB" sz="1600" b="1"/>
              <a:t>Grid congestion </a:t>
            </a:r>
          </a:p>
          <a:p>
            <a:pPr marL="285750" indent="-285750">
              <a:buFont typeface="Arial" panose="020B0604020202020204" pitchFamily="34" charset="0"/>
              <a:buChar char="•"/>
            </a:pPr>
            <a:r>
              <a:rPr lang="en-GB" sz="1600" b="1"/>
              <a:t>Drug crime</a:t>
            </a:r>
            <a:endParaRPr lang="nl-NL" sz="1600" b="1">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0" name="TextBox 9">
            <a:extLst>
              <a:ext uri="{FF2B5EF4-FFF2-40B4-BE49-F238E27FC236}">
                <a16:creationId xmlns:a16="http://schemas.microsoft.com/office/drawing/2014/main" id="{8E6C44A2-2925-F99B-B011-DFA506D5CF7F}"/>
              </a:ext>
            </a:extLst>
          </p:cNvPr>
          <p:cNvSpPr txBox="1"/>
          <p:nvPr/>
        </p:nvSpPr>
        <p:spPr>
          <a:xfrm>
            <a:off x="6839074" y="1618886"/>
            <a:ext cx="5021072" cy="2308324"/>
          </a:xfrm>
          <a:prstGeom prst="rect">
            <a:avLst/>
          </a:prstGeom>
          <a:noFill/>
          <a:ln>
            <a:noFill/>
          </a:ln>
        </p:spPr>
        <p:txBody>
          <a:bodyPr wrap="square" rtlCol="0">
            <a:spAutoFit/>
          </a:bodyPr>
          <a:lstStyle/>
          <a:p>
            <a:pPr marL="285750" indent="-285750">
              <a:buFont typeface="Arial" panose="020B0604020202020204" pitchFamily="34" charset="0"/>
              <a:buChar char="•"/>
            </a:pPr>
            <a:r>
              <a:rPr lang="nl-NL" sz="1600" b="1"/>
              <a:t>Population pressure </a:t>
            </a:r>
          </a:p>
          <a:p>
            <a:pPr marL="285750" indent="-285750">
              <a:buFont typeface="Arial" panose="020B0604020202020204" pitchFamily="34" charset="0"/>
              <a:buChar char="•"/>
            </a:pPr>
            <a:r>
              <a:rPr lang="nl-NL" sz="1600" b="1"/>
              <a:t>Greenhouse gases </a:t>
            </a:r>
            <a:r>
              <a:rPr lang="nl-NL" sz="1600"/>
              <a:t>(climate change, sea level rise, ocean acidification, desertification) </a:t>
            </a:r>
          </a:p>
          <a:p>
            <a:pPr marL="285750" indent="-285750">
              <a:buFont typeface="Arial" panose="020B0604020202020204" pitchFamily="34" charset="0"/>
              <a:buChar char="•"/>
            </a:pPr>
            <a:r>
              <a:rPr lang="nl-NL" sz="1600" b="1"/>
              <a:t>Biodiversity crisis </a:t>
            </a:r>
            <a:r>
              <a:rPr lang="nl-NL" sz="1600"/>
              <a:t>(6th mass extinction, pollinator decline) </a:t>
            </a:r>
          </a:p>
          <a:p>
            <a:pPr marL="285750" indent="-285750">
              <a:buFont typeface="Arial" panose="020B0604020202020204" pitchFamily="34" charset="0"/>
              <a:buChar char="•"/>
            </a:pPr>
            <a:r>
              <a:rPr lang="nl-NL" sz="1600" b="1"/>
              <a:t>Agriculture soil degradation</a:t>
            </a:r>
          </a:p>
          <a:p>
            <a:pPr marL="285750" indent="-285750">
              <a:buFont typeface="Arial" panose="020B0604020202020204" pitchFamily="34" charset="0"/>
              <a:buChar char="•"/>
            </a:pPr>
            <a:r>
              <a:rPr lang="nl-NL" sz="1600" b="1"/>
              <a:t>Extreme inequality, polarization </a:t>
            </a:r>
          </a:p>
          <a:p>
            <a:pPr marL="285750" indent="-285750">
              <a:buFont typeface="Arial" panose="020B0604020202020204" pitchFamily="34" charset="0"/>
              <a:buChar char="•"/>
            </a:pPr>
            <a:r>
              <a:rPr lang="nl-NL" sz="1600" b="1"/>
              <a:t>Geopolitical tensions</a:t>
            </a:r>
          </a:p>
          <a:p>
            <a:pPr marL="285750" indent="-285750">
              <a:buFont typeface="Arial" panose="020B0604020202020204" pitchFamily="34" charset="0"/>
              <a:buChar char="•"/>
            </a:pPr>
            <a:r>
              <a:rPr lang="nl-NL" sz="1600" b="1"/>
              <a:t>Climate migration</a:t>
            </a:r>
          </a:p>
        </p:txBody>
      </p:sp>
      <p:sp>
        <p:nvSpPr>
          <p:cNvPr id="11" name="TextBox 10">
            <a:extLst>
              <a:ext uri="{FF2B5EF4-FFF2-40B4-BE49-F238E27FC236}">
                <a16:creationId xmlns:a16="http://schemas.microsoft.com/office/drawing/2014/main" id="{979559BF-A610-E8ED-CA31-00E9201EAC45}"/>
              </a:ext>
            </a:extLst>
          </p:cNvPr>
          <p:cNvSpPr txBox="1"/>
          <p:nvPr/>
        </p:nvSpPr>
        <p:spPr>
          <a:xfrm>
            <a:off x="2049964" y="3977621"/>
            <a:ext cx="4055120" cy="1323439"/>
          </a:xfrm>
          <a:prstGeom prst="rect">
            <a:avLst/>
          </a:prstGeom>
          <a:noFill/>
          <a:ln>
            <a:noFill/>
          </a:ln>
        </p:spPr>
        <p:txBody>
          <a:bodyPr wrap="square" rtlCol="0">
            <a:spAutoFit/>
          </a:bodyPr>
          <a:lstStyle/>
          <a:p>
            <a:pPr marL="285750" indent="-285750">
              <a:buFont typeface="Arial" panose="020B0604020202020204" pitchFamily="34" charset="0"/>
              <a:buChar char="•"/>
            </a:pPr>
            <a:r>
              <a:rPr lang="en-GB" sz="1600" b="1">
                <a:effectLst/>
                <a:latin typeface="Calibri" panose="020F0502020204030204" pitchFamily="34" charset="0"/>
                <a:ea typeface="Times New Roman" panose="02020603050405020304" pitchFamily="18" charset="0"/>
                <a:cs typeface="Calibri" panose="020F0502020204030204" pitchFamily="34" charset="0"/>
              </a:rPr>
              <a:t>Water shortages</a:t>
            </a:r>
            <a:endParaRPr lang="en-GB" sz="1600" b="1">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GB" sz="1600" b="1">
                <a:effectLst/>
                <a:latin typeface="Calibri" panose="020F0502020204030204" pitchFamily="34" charset="0"/>
                <a:ea typeface="Times New Roman" panose="02020603050405020304" pitchFamily="18" charset="0"/>
                <a:cs typeface="Calibri" panose="020F0502020204030204" pitchFamily="34" charset="0"/>
              </a:rPr>
              <a:t>Pandemics</a:t>
            </a:r>
          </a:p>
          <a:p>
            <a:pPr marL="285750" indent="-285750">
              <a:buFont typeface="Arial" panose="020B0604020202020204" pitchFamily="34" charset="0"/>
              <a:buChar char="•"/>
            </a:pPr>
            <a:r>
              <a:rPr lang="en-GB" sz="1600" b="1">
                <a:effectLst/>
                <a:latin typeface="Calibri" panose="020F0502020204030204" pitchFamily="34" charset="0"/>
                <a:ea typeface="Times New Roman" panose="02020603050405020304" pitchFamily="18" charset="0"/>
                <a:cs typeface="Calibri" panose="020F0502020204030204" pitchFamily="34" charset="0"/>
              </a:rPr>
              <a:t>Wildfires</a:t>
            </a:r>
          </a:p>
          <a:p>
            <a:pPr marL="285750" indent="-285750">
              <a:buFont typeface="Arial" panose="020B0604020202020204" pitchFamily="34" charset="0"/>
              <a:buChar char="•"/>
            </a:pPr>
            <a:r>
              <a:rPr lang="en-GB" sz="1600" b="1">
                <a:effectLst/>
                <a:latin typeface="Calibri" panose="020F0502020204030204" pitchFamily="34" charset="0"/>
                <a:ea typeface="Times New Roman" panose="02020603050405020304" pitchFamily="18" charset="0"/>
                <a:cs typeface="Calibri" panose="020F0502020204030204" pitchFamily="34" charset="0"/>
              </a:rPr>
              <a:t>Hurricanes</a:t>
            </a:r>
          </a:p>
          <a:p>
            <a:pPr marL="285750" indent="-285750">
              <a:buFont typeface="Arial" panose="020B0604020202020204" pitchFamily="34" charset="0"/>
              <a:buChar char="•"/>
            </a:pPr>
            <a:r>
              <a:rPr lang="en-GB" sz="1600" b="1">
                <a:ea typeface="Times New Roman" panose="02020603050405020304" pitchFamily="18" charset="0"/>
                <a:cs typeface="Calibri" panose="020F0502020204030204" pitchFamily="34" charset="0"/>
              </a:rPr>
              <a:t>Terrorism</a:t>
            </a:r>
            <a:endParaRPr lang="nl-NL" sz="160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2" name="TextBox 11">
            <a:extLst>
              <a:ext uri="{FF2B5EF4-FFF2-40B4-BE49-F238E27FC236}">
                <a16:creationId xmlns:a16="http://schemas.microsoft.com/office/drawing/2014/main" id="{075AB9BD-441F-ECD7-A0DC-E25DB753FD29}"/>
              </a:ext>
            </a:extLst>
          </p:cNvPr>
          <p:cNvSpPr txBox="1"/>
          <p:nvPr/>
        </p:nvSpPr>
        <p:spPr>
          <a:xfrm>
            <a:off x="6829791" y="3968382"/>
            <a:ext cx="4946609" cy="1077218"/>
          </a:xfrm>
          <a:prstGeom prst="rect">
            <a:avLst/>
          </a:prstGeom>
          <a:noFill/>
          <a:ln>
            <a:noFill/>
          </a:ln>
        </p:spPr>
        <p:txBody>
          <a:bodyPr wrap="square" rtlCol="0">
            <a:spAutoFit/>
          </a:bodyPr>
          <a:lstStyle/>
          <a:p>
            <a:pPr marL="285750" indent="-285750">
              <a:buFont typeface="Arial" panose="020B0604020202020204" pitchFamily="34" charset="0"/>
              <a:buChar char="•"/>
            </a:pPr>
            <a:r>
              <a:rPr lang="en-GB" sz="1600" b="1">
                <a:ea typeface="Times New Roman" panose="02020603050405020304" pitchFamily="18" charset="0"/>
                <a:cs typeface="Calibri" panose="020F0502020204030204" pitchFamily="34" charset="0"/>
              </a:rPr>
              <a:t>Dike breaches</a:t>
            </a:r>
          </a:p>
          <a:p>
            <a:pPr marL="285750" indent="-285750">
              <a:buFont typeface="Arial" panose="020B0604020202020204" pitchFamily="34" charset="0"/>
              <a:buChar char="•"/>
            </a:pPr>
            <a:r>
              <a:rPr lang="en-GB" sz="1600" b="1">
                <a:ea typeface="Times New Roman" panose="02020603050405020304" pitchFamily="18" charset="0"/>
                <a:cs typeface="Calibri" panose="020F0502020204030204" pitchFamily="34" charset="0"/>
              </a:rPr>
              <a:t>Famine</a:t>
            </a:r>
          </a:p>
          <a:p>
            <a:pPr marL="285750" indent="-285750">
              <a:buFont typeface="Arial" panose="020B0604020202020204" pitchFamily="34" charset="0"/>
              <a:buChar char="•"/>
            </a:pPr>
            <a:r>
              <a:rPr lang="en-GB" sz="1600" b="1">
                <a:ea typeface="Times New Roman" panose="02020603050405020304" pitchFamily="18" charset="0"/>
                <a:cs typeface="Calibri" panose="020F0502020204030204" pitchFamily="34" charset="0"/>
              </a:rPr>
              <a:t>Foreign aggression</a:t>
            </a:r>
          </a:p>
          <a:p>
            <a:pPr marL="285750" indent="-285750">
              <a:buFont typeface="Arial" panose="020B0604020202020204" pitchFamily="34" charset="0"/>
              <a:buChar char="•"/>
            </a:pPr>
            <a:r>
              <a:rPr lang="en-GB" sz="1600" b="1">
                <a:ea typeface="Times New Roman" panose="02020603050405020304" pitchFamily="18" charset="0"/>
                <a:cs typeface="Calibri" panose="020F0502020204030204" pitchFamily="34" charset="0"/>
              </a:rPr>
              <a:t>Civil war</a:t>
            </a:r>
            <a:endParaRPr lang="nl-NL" sz="1600">
              <a:ea typeface="Times New Roman" panose="02020603050405020304" pitchFamily="18" charset="0"/>
              <a:cs typeface="Calibri" panose="020F0502020204030204" pitchFamily="34" charset="0"/>
            </a:endParaRPr>
          </a:p>
        </p:txBody>
      </p:sp>
      <p:sp>
        <p:nvSpPr>
          <p:cNvPr id="15" name="Title 14">
            <a:extLst>
              <a:ext uri="{FF2B5EF4-FFF2-40B4-BE49-F238E27FC236}">
                <a16:creationId xmlns:a16="http://schemas.microsoft.com/office/drawing/2014/main" id="{39477FF8-78A8-4602-A78A-0528E3C06A7F}"/>
              </a:ext>
            </a:extLst>
          </p:cNvPr>
          <p:cNvSpPr>
            <a:spLocks noGrp="1"/>
          </p:cNvSpPr>
          <p:nvPr>
            <p:ph type="title"/>
          </p:nvPr>
        </p:nvSpPr>
        <p:spPr/>
        <p:txBody>
          <a:bodyPr>
            <a:normAutofit/>
          </a:bodyPr>
          <a:lstStyle/>
          <a:p>
            <a:r>
              <a:rPr lang="nl-NL"/>
              <a:t>Societal crisis decision making</a:t>
            </a:r>
          </a:p>
        </p:txBody>
      </p:sp>
      <p:sp>
        <p:nvSpPr>
          <p:cNvPr id="17" name="Tijdelijke aanduiding voor dianummer 19">
            <a:extLst>
              <a:ext uri="{FF2B5EF4-FFF2-40B4-BE49-F238E27FC236}">
                <a16:creationId xmlns:a16="http://schemas.microsoft.com/office/drawing/2014/main" id="{3E9FB388-6513-9094-8446-62F846304F61}"/>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3</a:t>
            </a:fld>
            <a:endParaRPr lang="nl-NL"/>
          </a:p>
        </p:txBody>
      </p:sp>
    </p:spTree>
    <p:extLst>
      <p:ext uri="{BB962C8B-B14F-4D97-AF65-F5344CB8AC3E}">
        <p14:creationId xmlns:p14="http://schemas.microsoft.com/office/powerpoint/2010/main" val="376347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A390396-678C-F075-11FF-9B1DAB0EA1D0}"/>
              </a:ext>
            </a:extLst>
          </p:cNvPr>
          <p:cNvGraphicFramePr>
            <a:graphicFrameLocks noGrp="1"/>
          </p:cNvGraphicFramePr>
          <p:nvPr/>
        </p:nvGraphicFramePr>
        <p:xfrm>
          <a:off x="331854" y="1225659"/>
          <a:ext cx="11530979" cy="5400362"/>
        </p:xfrm>
        <a:graphic>
          <a:graphicData uri="http://schemas.openxmlformats.org/drawingml/2006/table">
            <a:tbl>
              <a:tblPr firstRow="1" firstCol="1" bandRow="1"/>
              <a:tblGrid>
                <a:gridCol w="1743492">
                  <a:extLst>
                    <a:ext uri="{9D8B030D-6E8A-4147-A177-3AD203B41FA5}">
                      <a16:colId xmlns:a16="http://schemas.microsoft.com/office/drawing/2014/main" val="2535769644"/>
                    </a:ext>
                  </a:extLst>
                </a:gridCol>
                <a:gridCol w="4848025">
                  <a:extLst>
                    <a:ext uri="{9D8B030D-6E8A-4147-A177-3AD203B41FA5}">
                      <a16:colId xmlns:a16="http://schemas.microsoft.com/office/drawing/2014/main" val="57439912"/>
                    </a:ext>
                  </a:extLst>
                </a:gridCol>
                <a:gridCol w="4939462">
                  <a:extLst>
                    <a:ext uri="{9D8B030D-6E8A-4147-A177-3AD203B41FA5}">
                      <a16:colId xmlns:a16="http://schemas.microsoft.com/office/drawing/2014/main" val="2520291840"/>
                    </a:ext>
                  </a:extLst>
                </a:gridCol>
              </a:tblGrid>
              <a:tr h="423850">
                <a:tc>
                  <a:txBody>
                    <a:bodyPr/>
                    <a:lstStyle/>
                    <a:p>
                      <a:endParaRPr lang="nl-NL" sz="2000" b="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8256782"/>
                  </a:ext>
                </a:extLst>
              </a:tr>
              <a:tr h="2211782">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extLst>
                  <a:ext uri="{0D108BD9-81ED-4DB2-BD59-A6C34878D82A}">
                    <a16:rowId xmlns:a16="http://schemas.microsoft.com/office/drawing/2014/main" val="2375257260"/>
                  </a:ext>
                </a:extLst>
              </a:tr>
              <a:tr h="2764730">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graphicFrame>
        <p:nvGraphicFramePr>
          <p:cNvPr id="4" name="Table 3">
            <a:extLst>
              <a:ext uri="{FF2B5EF4-FFF2-40B4-BE49-F238E27FC236}">
                <a16:creationId xmlns:a16="http://schemas.microsoft.com/office/drawing/2014/main" id="{1B9E5C3A-C4EE-B03C-73A1-CEB40679DC25}"/>
              </a:ext>
            </a:extLst>
          </p:cNvPr>
          <p:cNvGraphicFramePr>
            <a:graphicFrameLocks noGrp="1"/>
          </p:cNvGraphicFramePr>
          <p:nvPr/>
        </p:nvGraphicFramePr>
        <p:xfrm>
          <a:off x="499995" y="1197300"/>
          <a:ext cx="11362838" cy="5428721"/>
        </p:xfrm>
        <a:graphic>
          <a:graphicData uri="http://schemas.openxmlformats.org/drawingml/2006/table">
            <a:tbl>
              <a:tblPr firstRow="1" firstCol="1" bandRow="1"/>
              <a:tblGrid>
                <a:gridCol w="1549522">
                  <a:extLst>
                    <a:ext uri="{9D8B030D-6E8A-4147-A177-3AD203B41FA5}">
                      <a16:colId xmlns:a16="http://schemas.microsoft.com/office/drawing/2014/main" val="2535769644"/>
                    </a:ext>
                  </a:extLst>
                </a:gridCol>
                <a:gridCol w="4783709">
                  <a:extLst>
                    <a:ext uri="{9D8B030D-6E8A-4147-A177-3AD203B41FA5}">
                      <a16:colId xmlns:a16="http://schemas.microsoft.com/office/drawing/2014/main" val="57439912"/>
                    </a:ext>
                  </a:extLst>
                </a:gridCol>
                <a:gridCol w="5029607">
                  <a:extLst>
                    <a:ext uri="{9D8B030D-6E8A-4147-A177-3AD203B41FA5}">
                      <a16:colId xmlns:a16="http://schemas.microsoft.com/office/drawing/2014/main" val="2520291840"/>
                    </a:ext>
                  </a:extLst>
                </a:gridCol>
              </a:tblGrid>
              <a:tr h="442230">
                <a:tc>
                  <a:txBody>
                    <a:bodyPr/>
                    <a:lstStyle/>
                    <a:p>
                      <a:r>
                        <a:rPr lang="nl-NL" sz="2000" b="1">
                          <a:effectLst/>
                          <a:latin typeface="Calibri" panose="020F0502020204030204" pitchFamily="34" charset="0"/>
                          <a:ea typeface="Times New Roman" panose="02020603050405020304" pitchFamily="18" charset="0"/>
                          <a:cs typeface="Calibri" panose="020F0502020204030204" pitchFamily="34" charset="0"/>
                        </a:rPr>
                        <a:t>Crisis type</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existential</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are options</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Existential</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all hands on deck!</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548256782"/>
                  </a:ext>
                </a:extLst>
              </a:tr>
              <a:tr h="2216217">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acute</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is time for democracy</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u="sng">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375257260"/>
                  </a:ext>
                </a:extLst>
              </a:tr>
              <a:tr h="2770274">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Acute</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p>
                    <a:p>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act now!</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sp>
        <p:nvSpPr>
          <p:cNvPr id="2" name="Title 1">
            <a:extLst>
              <a:ext uri="{FF2B5EF4-FFF2-40B4-BE49-F238E27FC236}">
                <a16:creationId xmlns:a16="http://schemas.microsoft.com/office/drawing/2014/main" id="{CC226F8E-A205-8542-3ACE-24ACD5E2D842}"/>
              </a:ext>
            </a:extLst>
          </p:cNvPr>
          <p:cNvSpPr>
            <a:spLocks noGrp="1"/>
          </p:cNvSpPr>
          <p:nvPr>
            <p:ph type="title"/>
          </p:nvPr>
        </p:nvSpPr>
        <p:spPr/>
        <p:txBody>
          <a:bodyPr>
            <a:normAutofit/>
          </a:bodyPr>
          <a:lstStyle/>
          <a:p>
            <a:r>
              <a:rPr lang="en-GB" b="1"/>
              <a:t>Societal</a:t>
            </a:r>
            <a:r>
              <a:rPr lang="en-GB"/>
              <a:t> crisis decision making</a:t>
            </a:r>
            <a:endParaRPr lang="nl-NL"/>
          </a:p>
        </p:txBody>
      </p:sp>
      <p:sp>
        <p:nvSpPr>
          <p:cNvPr id="3" name="TextBox 2">
            <a:extLst>
              <a:ext uri="{FF2B5EF4-FFF2-40B4-BE49-F238E27FC236}">
                <a16:creationId xmlns:a16="http://schemas.microsoft.com/office/drawing/2014/main" id="{3AE15ADF-20FB-C5B0-4EC9-7DDEBCDA0F6E}"/>
              </a:ext>
            </a:extLst>
          </p:cNvPr>
          <p:cNvSpPr txBox="1"/>
          <p:nvPr/>
        </p:nvSpPr>
        <p:spPr>
          <a:xfrm>
            <a:off x="2049964" y="1627519"/>
            <a:ext cx="3793407" cy="1200329"/>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Liberal democratic decision making </a:t>
            </a:r>
          </a:p>
          <a:p>
            <a:pPr marL="285750" indent="-285750">
              <a:buFont typeface="Arial" panose="020B0604020202020204" pitchFamily="34" charset="0"/>
              <a:buChar char="•"/>
            </a:pPr>
            <a:r>
              <a:rPr lang="nl-NL" sz="1800">
                <a:effectLst/>
                <a:latin typeface="Calibri" panose="020F0502020204030204" pitchFamily="34" charset="0"/>
                <a:ea typeface="Times New Roman" panose="02020603050405020304" pitchFamily="18" charset="0"/>
                <a:cs typeface="Calibri" panose="020F0502020204030204" pitchFamily="34" charset="0"/>
              </a:rPr>
              <a:t>in </a:t>
            </a:r>
            <a:r>
              <a:rPr lang="nl-NL" sz="1800" u="sng">
                <a:effectLst/>
                <a:latin typeface="Calibri" panose="020F0502020204030204" pitchFamily="34" charset="0"/>
                <a:ea typeface="Times New Roman" panose="02020603050405020304" pitchFamily="18" charset="0"/>
                <a:cs typeface="Calibri" panose="020F0502020204030204" pitchFamily="34" charset="0"/>
              </a:rPr>
              <a:t>national, province and municipal parliaments/councils</a:t>
            </a:r>
            <a:r>
              <a:rPr lang="nl-NL" sz="1800">
                <a:effectLst/>
                <a:latin typeface="Calibri" panose="020F0502020204030204" pitchFamily="34" charset="0"/>
                <a:ea typeface="Times New Roman" panose="02020603050405020304" pitchFamily="18" charset="0"/>
                <a:cs typeface="Calibri" panose="020F0502020204030204" pitchFamily="34" charset="0"/>
              </a:rPr>
              <a:t> by political parties</a:t>
            </a:r>
            <a:endParaRPr lang="nl-NL" sz="1800" u="sng">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5" name="TextBox 4">
            <a:extLst>
              <a:ext uri="{FF2B5EF4-FFF2-40B4-BE49-F238E27FC236}">
                <a16:creationId xmlns:a16="http://schemas.microsoft.com/office/drawing/2014/main" id="{1E872765-203C-DBDF-A9DE-67C795E66BFC}"/>
              </a:ext>
            </a:extLst>
          </p:cNvPr>
          <p:cNvSpPr txBox="1"/>
          <p:nvPr/>
        </p:nvSpPr>
        <p:spPr>
          <a:xfrm>
            <a:off x="2049964" y="3888572"/>
            <a:ext cx="4055120" cy="1477328"/>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Government staff decision making </a:t>
            </a:r>
          </a:p>
          <a:p>
            <a:pPr marL="285750" indent="-285750">
              <a:buFont typeface="Arial" panose="020B0604020202020204" pitchFamily="34" charset="0"/>
              <a:buChar char="•"/>
            </a:pPr>
            <a:r>
              <a:rPr lang="nl-NL">
                <a:ea typeface="Times New Roman" panose="02020603050405020304" pitchFamily="18" charset="0"/>
                <a:cs typeface="Calibri" panose="020F0502020204030204" pitchFamily="34" charset="0"/>
              </a:rPr>
              <a:t>i</a:t>
            </a:r>
            <a:r>
              <a:rPr lang="nl-NL" sz="1800" b="0">
                <a:effectLst/>
                <a:latin typeface="Calibri" panose="020F0502020204030204" pitchFamily="34" charset="0"/>
                <a:ea typeface="Times New Roman" panose="02020603050405020304" pitchFamily="18" charset="0"/>
                <a:cs typeface="Calibri" panose="020F0502020204030204" pitchFamily="34" charset="0"/>
              </a:rPr>
              <a:t>n </a:t>
            </a:r>
            <a:r>
              <a:rPr lang="nl-NL" u="sng">
                <a:ea typeface="Times New Roman" panose="02020603050405020304" pitchFamily="18" charset="0"/>
                <a:cs typeface="Calibri" panose="020F0502020204030204" pitchFamily="34" charset="0"/>
              </a:rPr>
              <a:t>crisis or emergency response teams</a:t>
            </a:r>
            <a:r>
              <a:rPr lang="nl-NL" sz="1800" b="0">
                <a:effectLst/>
                <a:latin typeface="Calibri" panose="020F0502020204030204" pitchFamily="34" charset="0"/>
                <a:ea typeface="Times New Roman" panose="02020603050405020304" pitchFamily="18" charset="0"/>
                <a:cs typeface="Calibri" panose="020F0502020204030204" pitchFamily="34" charset="0"/>
              </a:rPr>
              <a:t> by </a:t>
            </a:r>
            <a:r>
              <a:rPr lang="nl-NL" sz="1800">
                <a:effectLst/>
                <a:latin typeface="Calibri" panose="020F0502020204030204" pitchFamily="34" charset="0"/>
                <a:ea typeface="Times New Roman" panose="02020603050405020304" pitchFamily="18" charset="0"/>
                <a:cs typeface="Calibri" panose="020F0502020204030204" pitchFamily="34" charset="0"/>
              </a:rPr>
              <a:t>emergency services, police, safety authorities, water authorities, health care authorities</a:t>
            </a:r>
          </a:p>
        </p:txBody>
      </p:sp>
      <p:sp>
        <p:nvSpPr>
          <p:cNvPr id="8" name="TextBox 7">
            <a:extLst>
              <a:ext uri="{FF2B5EF4-FFF2-40B4-BE49-F238E27FC236}">
                <a16:creationId xmlns:a16="http://schemas.microsoft.com/office/drawing/2014/main" id="{C890110B-83E7-1783-21E4-821001E3C8C3}"/>
              </a:ext>
            </a:extLst>
          </p:cNvPr>
          <p:cNvSpPr txBox="1"/>
          <p:nvPr/>
        </p:nvSpPr>
        <p:spPr>
          <a:xfrm>
            <a:off x="6829791" y="3879333"/>
            <a:ext cx="4334951" cy="2585323"/>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War time decision making</a:t>
            </a:r>
            <a:endParaRPr lang="nl-NL">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nl-NL" sz="1800">
                <a:effectLst/>
                <a:latin typeface="Calibri" panose="020F0502020204030204" pitchFamily="34" charset="0"/>
                <a:ea typeface="Times New Roman" panose="02020603050405020304" pitchFamily="18" charset="0"/>
                <a:cs typeface="Calibri" panose="020F0502020204030204" pitchFamily="34" charset="0"/>
              </a:rPr>
              <a:t>In </a:t>
            </a:r>
            <a:r>
              <a:rPr lang="nl-NL" sz="1800" u="sng">
                <a:effectLst/>
                <a:latin typeface="Calibri" panose="020F0502020204030204" pitchFamily="34" charset="0"/>
                <a:ea typeface="Times New Roman" panose="02020603050405020304" pitchFamily="18" charset="0"/>
                <a:cs typeface="Calibri" panose="020F0502020204030204" pitchFamily="34" charset="0"/>
              </a:rPr>
              <a:t>war cabinets</a:t>
            </a:r>
            <a:r>
              <a:rPr lang="nl-NL" sz="1800">
                <a:effectLst/>
                <a:latin typeface="Calibri" panose="020F0502020204030204" pitchFamily="34" charset="0"/>
                <a:ea typeface="Times New Roman" panose="02020603050405020304" pitchFamily="18" charset="0"/>
                <a:cs typeface="Calibri" panose="020F0502020204030204" pitchFamily="34" charset="0"/>
              </a:rPr>
              <a:t> by government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(defense, public order, water management, health management)</a:t>
            </a:r>
            <a:r>
              <a:rPr lang="nl-NL">
                <a:ea typeface="Times New Roman" panose="02020603050405020304" pitchFamily="18" charset="0"/>
                <a:cs typeface="Calibri" panose="020F0502020204030204" pitchFamily="34" charset="0"/>
              </a:rPr>
              <a:t> in close contact with </a:t>
            </a:r>
            <a:r>
              <a:rPr lang="nl-NL" sz="1800">
                <a:effectLst/>
                <a:latin typeface="Calibri" panose="020F0502020204030204" pitchFamily="34" charset="0"/>
                <a:ea typeface="Times New Roman" panose="02020603050405020304" pitchFamily="18" charset="0"/>
                <a:cs typeface="Calibri" panose="020F0502020204030204" pitchFamily="34" charset="0"/>
              </a:rPr>
              <a:t>business networks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(war economy)</a:t>
            </a:r>
            <a:r>
              <a:rPr lang="nl-NL" sz="1800">
                <a:effectLst/>
                <a:latin typeface="Calibri" panose="020F0502020204030204" pitchFamily="34" charset="0"/>
                <a:ea typeface="Times New Roman" panose="02020603050405020304" pitchFamily="18" charset="0"/>
                <a:cs typeface="Calibri" panose="020F0502020204030204" pitchFamily="34" charset="0"/>
              </a:rPr>
              <a:t>, citizen organisations</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(mobilisation, solidarity, shelter)</a:t>
            </a:r>
            <a:r>
              <a:rPr lang="nl-NL" sz="1800">
                <a:effectLst/>
                <a:latin typeface="Calibri" panose="020F0502020204030204" pitchFamily="34" charset="0"/>
                <a:ea typeface="Times New Roman" panose="02020603050405020304" pitchFamily="18" charset="0"/>
                <a:cs typeface="Calibri" panose="020F0502020204030204" pitchFamily="34" charset="0"/>
              </a:rPr>
              <a:t>, non-profits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(protection, refuges, food, care, training)</a:t>
            </a:r>
            <a:r>
              <a:rPr lang="nl-NL" sz="18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r>
              <a:rPr lang="nl-NL" sz="1800">
                <a:effectLst/>
                <a:latin typeface="Calibri" panose="020F0502020204030204" pitchFamily="34" charset="0"/>
                <a:ea typeface="Times New Roman" panose="02020603050405020304" pitchFamily="18" charset="0"/>
                <a:cs typeface="Calibri" panose="020F0502020204030204" pitchFamily="34" charset="0"/>
              </a:rPr>
              <a:t>and research institutes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(assessments, options)</a:t>
            </a:r>
          </a:p>
        </p:txBody>
      </p:sp>
      <p:grpSp>
        <p:nvGrpSpPr>
          <p:cNvPr id="20" name="Groep 4">
            <a:extLst>
              <a:ext uri="{FF2B5EF4-FFF2-40B4-BE49-F238E27FC236}">
                <a16:creationId xmlns:a16="http://schemas.microsoft.com/office/drawing/2014/main" id="{1275FBF7-7BCD-1109-014F-3E65D23A223C}"/>
              </a:ext>
            </a:extLst>
          </p:cNvPr>
          <p:cNvGrpSpPr>
            <a:grpSpLocks/>
          </p:cNvGrpSpPr>
          <p:nvPr/>
        </p:nvGrpSpPr>
        <p:grpSpPr bwMode="auto">
          <a:xfrm>
            <a:off x="6101447" y="1793388"/>
            <a:ext cx="621719" cy="621718"/>
            <a:chOff x="3608388" y="2465388"/>
            <a:chExt cx="1927225" cy="1927225"/>
          </a:xfrm>
        </p:grpSpPr>
        <p:grpSp>
          <p:nvGrpSpPr>
            <p:cNvPr id="21" name="Groep 25">
              <a:extLst>
                <a:ext uri="{FF2B5EF4-FFF2-40B4-BE49-F238E27FC236}">
                  <a16:creationId xmlns:a16="http://schemas.microsoft.com/office/drawing/2014/main" id="{1EAD1ECB-EE2B-EA44-4076-E286931601EC}"/>
                </a:ext>
              </a:extLst>
            </p:cNvPr>
            <p:cNvGrpSpPr>
              <a:grpSpLocks/>
            </p:cNvGrpSpPr>
            <p:nvPr/>
          </p:nvGrpSpPr>
          <p:grpSpPr bwMode="auto">
            <a:xfrm>
              <a:off x="3608388" y="2465388"/>
              <a:ext cx="1927225" cy="1927225"/>
              <a:chOff x="415520" y="1334309"/>
              <a:chExt cx="1927225" cy="1927225"/>
            </a:xfrm>
          </p:grpSpPr>
          <p:sp>
            <p:nvSpPr>
              <p:cNvPr id="35" name="AutoShape 62">
                <a:extLst>
                  <a:ext uri="{FF2B5EF4-FFF2-40B4-BE49-F238E27FC236}">
                    <a16:creationId xmlns:a16="http://schemas.microsoft.com/office/drawing/2014/main" id="{9798E449-3AA0-F6E6-560D-424AEB5A8F31}"/>
                  </a:ext>
                </a:extLst>
              </p:cNvPr>
              <p:cNvSpPr>
                <a:spLocks noChangeArrowheads="1"/>
              </p:cNvSpPr>
              <p:nvPr/>
            </p:nvSpPr>
            <p:spPr bwMode="auto">
              <a:xfrm rot="7114948">
                <a:off x="415519" y="1336161"/>
                <a:ext cx="1927225" cy="1923521"/>
              </a:xfrm>
              <a:prstGeom prst="blockArc">
                <a:avLst>
                  <a:gd name="adj1" fmla="val 10800000"/>
                  <a:gd name="adj2" fmla="val 12803914"/>
                  <a:gd name="adj3" fmla="val 11173"/>
                </a:avLst>
              </a:prstGeom>
              <a:solidFill>
                <a:srgbClr val="9966FF"/>
              </a:solidFill>
              <a:ln w="9525">
                <a:noFill/>
                <a:miter lim="800000"/>
                <a:headEnd/>
                <a:tailEnd/>
              </a:ln>
            </p:spPr>
            <p:txBody>
              <a:bodyPr wrap="none" anchor="ctr"/>
              <a:lstStyle/>
              <a:p>
                <a:pPr>
                  <a:defRPr/>
                </a:pPr>
                <a:endParaRPr lang="en-GB"/>
              </a:p>
            </p:txBody>
          </p:sp>
          <p:sp>
            <p:nvSpPr>
              <p:cNvPr id="36" name="AutoShape 62">
                <a:extLst>
                  <a:ext uri="{FF2B5EF4-FFF2-40B4-BE49-F238E27FC236}">
                    <a16:creationId xmlns:a16="http://schemas.microsoft.com/office/drawing/2014/main" id="{C538592C-8051-ACF9-293C-B318AE6F16FC}"/>
                  </a:ext>
                </a:extLst>
              </p:cNvPr>
              <p:cNvSpPr>
                <a:spLocks noChangeArrowheads="1"/>
              </p:cNvSpPr>
              <p:nvPr/>
            </p:nvSpPr>
            <p:spPr bwMode="auto">
              <a:xfrm rot="1611153">
                <a:off x="415520" y="1336160"/>
                <a:ext cx="1927225" cy="1923524"/>
              </a:xfrm>
              <a:prstGeom prst="blockArc">
                <a:avLst>
                  <a:gd name="adj1" fmla="val 10800000"/>
                  <a:gd name="adj2" fmla="val 12688545"/>
                  <a:gd name="adj3" fmla="val 11099"/>
                </a:avLst>
              </a:prstGeom>
              <a:solidFill>
                <a:srgbClr val="00CC66"/>
              </a:solidFill>
              <a:ln w="9525">
                <a:noFill/>
                <a:miter lim="800000"/>
                <a:headEnd/>
                <a:tailEnd/>
              </a:ln>
            </p:spPr>
            <p:txBody>
              <a:bodyPr wrap="none" anchor="ctr"/>
              <a:lstStyle/>
              <a:p>
                <a:pPr>
                  <a:defRPr/>
                </a:pPr>
                <a:endParaRPr lang="en-GB"/>
              </a:p>
            </p:txBody>
          </p:sp>
          <p:sp>
            <p:nvSpPr>
              <p:cNvPr id="37" name="AutoShape 62">
                <a:extLst>
                  <a:ext uri="{FF2B5EF4-FFF2-40B4-BE49-F238E27FC236}">
                    <a16:creationId xmlns:a16="http://schemas.microsoft.com/office/drawing/2014/main" id="{DDF5DCE8-E8ED-6461-2684-12D30CE72295}"/>
                  </a:ext>
                </a:extLst>
              </p:cNvPr>
              <p:cNvSpPr>
                <a:spLocks noChangeArrowheads="1"/>
              </p:cNvSpPr>
              <p:nvPr/>
            </p:nvSpPr>
            <p:spPr bwMode="auto">
              <a:xfrm rot="8914522">
                <a:off x="415520" y="1336160"/>
                <a:ext cx="1927225" cy="1923524"/>
              </a:xfrm>
              <a:prstGeom prst="blockArc">
                <a:avLst>
                  <a:gd name="adj1" fmla="val 10800000"/>
                  <a:gd name="adj2" fmla="val 12700070"/>
                  <a:gd name="adj3" fmla="val 11182"/>
                </a:avLst>
              </a:prstGeom>
              <a:solidFill>
                <a:srgbClr val="D60000"/>
              </a:solidFill>
              <a:ln w="9525">
                <a:noFill/>
                <a:miter lim="800000"/>
                <a:headEnd/>
                <a:tailEnd/>
              </a:ln>
            </p:spPr>
            <p:txBody>
              <a:bodyPr wrap="none" anchor="ctr"/>
              <a:lstStyle/>
              <a:p>
                <a:pPr>
                  <a:defRPr/>
                </a:pPr>
                <a:endParaRPr lang="en-GB"/>
              </a:p>
            </p:txBody>
          </p:sp>
          <p:sp>
            <p:nvSpPr>
              <p:cNvPr id="38" name="AutoShape 62">
                <a:extLst>
                  <a:ext uri="{FF2B5EF4-FFF2-40B4-BE49-F238E27FC236}">
                    <a16:creationId xmlns:a16="http://schemas.microsoft.com/office/drawing/2014/main" id="{5DFFBA69-DF85-18CA-5C70-DA01DA9930F3}"/>
                  </a:ext>
                </a:extLst>
              </p:cNvPr>
              <p:cNvSpPr>
                <a:spLocks noChangeArrowheads="1"/>
              </p:cNvSpPr>
              <p:nvPr/>
            </p:nvSpPr>
            <p:spPr bwMode="auto">
              <a:xfrm rot="3300311">
                <a:off x="415519" y="1336161"/>
                <a:ext cx="1927225" cy="1923521"/>
              </a:xfrm>
              <a:prstGeom prst="blockArc">
                <a:avLst>
                  <a:gd name="adj1" fmla="val 10800000"/>
                  <a:gd name="adj2" fmla="val 12839286"/>
                  <a:gd name="adj3" fmla="val 11118"/>
                </a:avLst>
              </a:prstGeom>
              <a:solidFill>
                <a:srgbClr val="FF6600"/>
              </a:solidFill>
              <a:ln w="9525">
                <a:noFill/>
                <a:miter lim="800000"/>
                <a:headEnd/>
                <a:tailEnd/>
              </a:ln>
            </p:spPr>
            <p:txBody>
              <a:bodyPr wrap="none" anchor="ctr"/>
              <a:lstStyle/>
              <a:p>
                <a:pPr>
                  <a:defRPr/>
                </a:pPr>
                <a:endParaRPr lang="en-GB"/>
              </a:p>
            </p:txBody>
          </p:sp>
          <p:sp>
            <p:nvSpPr>
              <p:cNvPr id="39" name="AutoShape 62">
                <a:extLst>
                  <a:ext uri="{FF2B5EF4-FFF2-40B4-BE49-F238E27FC236}">
                    <a16:creationId xmlns:a16="http://schemas.microsoft.com/office/drawing/2014/main" id="{4B4321D3-E2E5-84D3-9666-2E2C25A7D085}"/>
                  </a:ext>
                </a:extLst>
              </p:cNvPr>
              <p:cNvSpPr>
                <a:spLocks noChangeArrowheads="1"/>
              </p:cNvSpPr>
              <p:nvPr/>
            </p:nvSpPr>
            <p:spPr bwMode="auto">
              <a:xfrm rot="5246720">
                <a:off x="415519" y="1336161"/>
                <a:ext cx="1927225" cy="1923521"/>
              </a:xfrm>
              <a:prstGeom prst="blockArc">
                <a:avLst>
                  <a:gd name="adj1" fmla="val 10800000"/>
                  <a:gd name="adj2" fmla="val 12853207"/>
                  <a:gd name="adj3" fmla="val 11198"/>
                </a:avLst>
              </a:prstGeom>
              <a:solidFill>
                <a:srgbClr val="FFC000"/>
              </a:solidFill>
              <a:ln w="9525">
                <a:noFill/>
                <a:miter lim="800000"/>
                <a:headEnd/>
                <a:tailEnd/>
              </a:ln>
            </p:spPr>
            <p:txBody>
              <a:bodyPr wrap="none" anchor="ctr"/>
              <a:lstStyle/>
              <a:p>
                <a:pPr>
                  <a:defRPr/>
                </a:pPr>
                <a:endParaRPr lang="en-GB"/>
              </a:p>
            </p:txBody>
          </p:sp>
          <p:sp>
            <p:nvSpPr>
              <p:cNvPr id="40" name="AutoShape 62">
                <a:extLst>
                  <a:ext uri="{FF2B5EF4-FFF2-40B4-BE49-F238E27FC236}">
                    <a16:creationId xmlns:a16="http://schemas.microsoft.com/office/drawing/2014/main" id="{D4F1FF21-8899-3F78-034F-E6C3ACE4FEF1}"/>
                  </a:ext>
                </a:extLst>
              </p:cNvPr>
              <p:cNvSpPr>
                <a:spLocks noChangeArrowheads="1"/>
              </p:cNvSpPr>
              <p:nvPr/>
            </p:nvSpPr>
            <p:spPr bwMode="auto">
              <a:xfrm rot="21447283">
                <a:off x="415520" y="1336160"/>
                <a:ext cx="1927225" cy="1923524"/>
              </a:xfrm>
              <a:prstGeom prst="blockArc">
                <a:avLst>
                  <a:gd name="adj1" fmla="val 10928840"/>
                  <a:gd name="adj2" fmla="val 13413773"/>
                  <a:gd name="adj3" fmla="val 11151"/>
                </a:avLst>
              </a:prstGeom>
              <a:solidFill>
                <a:srgbClr val="76B531"/>
              </a:solidFill>
              <a:ln w="9525">
                <a:noFill/>
                <a:miter lim="800000"/>
                <a:headEnd/>
                <a:tailEnd/>
              </a:ln>
            </p:spPr>
            <p:txBody>
              <a:bodyPr wrap="none" anchor="ctr"/>
              <a:lstStyle/>
              <a:p>
                <a:pPr>
                  <a:defRPr/>
                </a:pPr>
                <a:endParaRPr lang="en-GB"/>
              </a:p>
            </p:txBody>
          </p:sp>
        </p:grpSp>
        <p:grpSp>
          <p:nvGrpSpPr>
            <p:cNvPr id="22" name="Groep 22">
              <a:extLst>
                <a:ext uri="{FF2B5EF4-FFF2-40B4-BE49-F238E27FC236}">
                  <a16:creationId xmlns:a16="http://schemas.microsoft.com/office/drawing/2014/main" id="{4907F89F-128A-0E6F-EB3F-A6B3FBAF579E}"/>
                </a:ext>
              </a:extLst>
            </p:cNvPr>
            <p:cNvGrpSpPr>
              <a:grpSpLocks/>
            </p:cNvGrpSpPr>
            <p:nvPr/>
          </p:nvGrpSpPr>
          <p:grpSpPr bwMode="auto">
            <a:xfrm>
              <a:off x="4152106" y="3009106"/>
              <a:ext cx="839789" cy="839789"/>
              <a:chOff x="3954461" y="1897971"/>
              <a:chExt cx="1235076" cy="1235076"/>
            </a:xfrm>
          </p:grpSpPr>
          <p:sp>
            <p:nvSpPr>
              <p:cNvPr id="29" name="AutoShape 62">
                <a:extLst>
                  <a:ext uri="{FF2B5EF4-FFF2-40B4-BE49-F238E27FC236}">
                    <a16:creationId xmlns:a16="http://schemas.microsoft.com/office/drawing/2014/main" id="{E2B5934E-09ED-C8E7-3C95-5CFF2C55AE4C}"/>
                  </a:ext>
                </a:extLst>
              </p:cNvPr>
              <p:cNvSpPr>
                <a:spLocks noChangeArrowheads="1"/>
              </p:cNvSpPr>
              <p:nvPr/>
            </p:nvSpPr>
            <p:spPr bwMode="auto">
              <a:xfrm rot="5246720">
                <a:off x="3955299" y="1898811"/>
                <a:ext cx="1233399" cy="1233399"/>
              </a:xfrm>
              <a:prstGeom prst="blockArc">
                <a:avLst>
                  <a:gd name="adj1" fmla="val 10800000"/>
                  <a:gd name="adj2" fmla="val 12833063"/>
                  <a:gd name="adj3" fmla="val 19851"/>
                </a:avLst>
              </a:prstGeom>
              <a:solidFill>
                <a:srgbClr val="CCCC00"/>
              </a:solidFill>
              <a:ln w="9525">
                <a:noFill/>
                <a:miter lim="800000"/>
                <a:headEnd/>
                <a:tailEnd/>
              </a:ln>
            </p:spPr>
            <p:txBody>
              <a:bodyPr wrap="none" anchor="ctr"/>
              <a:lstStyle/>
              <a:p>
                <a:pPr>
                  <a:defRPr/>
                </a:pPr>
                <a:endParaRPr lang="en-GB"/>
              </a:p>
            </p:txBody>
          </p:sp>
          <p:sp>
            <p:nvSpPr>
              <p:cNvPr id="30" name="AutoShape 62">
                <a:extLst>
                  <a:ext uri="{FF2B5EF4-FFF2-40B4-BE49-F238E27FC236}">
                    <a16:creationId xmlns:a16="http://schemas.microsoft.com/office/drawing/2014/main" id="{85C4A6C5-A78B-1D9E-6A5C-13FC6977028C}"/>
                  </a:ext>
                </a:extLst>
              </p:cNvPr>
              <p:cNvSpPr>
                <a:spLocks noChangeArrowheads="1"/>
              </p:cNvSpPr>
              <p:nvPr/>
            </p:nvSpPr>
            <p:spPr bwMode="auto">
              <a:xfrm rot="7114948">
                <a:off x="3955299" y="1898811"/>
                <a:ext cx="1233399" cy="1233399"/>
              </a:xfrm>
              <a:prstGeom prst="blockArc">
                <a:avLst>
                  <a:gd name="adj1" fmla="val 10800000"/>
                  <a:gd name="adj2" fmla="val 12731278"/>
                  <a:gd name="adj3" fmla="val 20021"/>
                </a:avLst>
              </a:prstGeom>
              <a:solidFill>
                <a:srgbClr val="FF99FF"/>
              </a:solidFill>
              <a:ln w="9525">
                <a:noFill/>
                <a:miter lim="800000"/>
                <a:headEnd/>
                <a:tailEnd/>
              </a:ln>
            </p:spPr>
            <p:txBody>
              <a:bodyPr wrap="none" anchor="ctr"/>
              <a:lstStyle/>
              <a:p>
                <a:pPr>
                  <a:defRPr/>
                </a:pPr>
                <a:endParaRPr lang="en-GB"/>
              </a:p>
            </p:txBody>
          </p:sp>
          <p:sp>
            <p:nvSpPr>
              <p:cNvPr id="31" name="AutoShape 62">
                <a:extLst>
                  <a:ext uri="{FF2B5EF4-FFF2-40B4-BE49-F238E27FC236}">
                    <a16:creationId xmlns:a16="http://schemas.microsoft.com/office/drawing/2014/main" id="{3E3444DB-A6C0-E19F-A2E5-90B957203EA1}"/>
                  </a:ext>
                </a:extLst>
              </p:cNvPr>
              <p:cNvSpPr>
                <a:spLocks noChangeArrowheads="1"/>
              </p:cNvSpPr>
              <p:nvPr/>
            </p:nvSpPr>
            <p:spPr bwMode="auto">
              <a:xfrm rot="2033251">
                <a:off x="3955300" y="1898810"/>
                <a:ext cx="1233399" cy="1233399"/>
              </a:xfrm>
              <a:prstGeom prst="blockArc">
                <a:avLst>
                  <a:gd name="adj1" fmla="val 10800000"/>
                  <a:gd name="adj2" fmla="val 12813566"/>
                  <a:gd name="adj3" fmla="val 19937"/>
                </a:avLst>
              </a:prstGeom>
              <a:solidFill>
                <a:srgbClr val="33CCCC"/>
              </a:solidFill>
              <a:ln w="9525">
                <a:noFill/>
                <a:miter lim="800000"/>
                <a:headEnd/>
                <a:tailEnd/>
              </a:ln>
            </p:spPr>
            <p:txBody>
              <a:bodyPr wrap="none" anchor="ctr"/>
              <a:lstStyle/>
              <a:p>
                <a:pPr>
                  <a:defRPr/>
                </a:pPr>
                <a:endParaRPr lang="en-GB"/>
              </a:p>
            </p:txBody>
          </p:sp>
          <p:sp>
            <p:nvSpPr>
              <p:cNvPr id="32" name="AutoShape 62">
                <a:extLst>
                  <a:ext uri="{FF2B5EF4-FFF2-40B4-BE49-F238E27FC236}">
                    <a16:creationId xmlns:a16="http://schemas.microsoft.com/office/drawing/2014/main" id="{B1AEBCB9-91CA-BCF9-37F6-A2FAFFCBEB35}"/>
                  </a:ext>
                </a:extLst>
              </p:cNvPr>
              <p:cNvSpPr>
                <a:spLocks noChangeArrowheads="1"/>
              </p:cNvSpPr>
              <p:nvPr/>
            </p:nvSpPr>
            <p:spPr bwMode="auto">
              <a:xfrm rot="21427054">
                <a:off x="3955300" y="1898810"/>
                <a:ext cx="1233399" cy="1233399"/>
              </a:xfrm>
              <a:prstGeom prst="blockArc">
                <a:avLst>
                  <a:gd name="adj1" fmla="val 10956829"/>
                  <a:gd name="adj2" fmla="val 13886361"/>
                  <a:gd name="adj3" fmla="val 20259"/>
                </a:avLst>
              </a:prstGeom>
              <a:solidFill>
                <a:srgbClr val="99FF33"/>
              </a:solidFill>
              <a:ln w="9525">
                <a:noFill/>
                <a:miter lim="800000"/>
                <a:headEnd/>
                <a:tailEnd/>
              </a:ln>
            </p:spPr>
            <p:txBody>
              <a:bodyPr wrap="none" anchor="ctr"/>
              <a:lstStyle/>
              <a:p>
                <a:pPr>
                  <a:defRPr/>
                </a:pPr>
                <a:endParaRPr lang="en-GB"/>
              </a:p>
            </p:txBody>
          </p:sp>
          <p:sp>
            <p:nvSpPr>
              <p:cNvPr id="33" name="AutoShape 62">
                <a:extLst>
                  <a:ext uri="{FF2B5EF4-FFF2-40B4-BE49-F238E27FC236}">
                    <a16:creationId xmlns:a16="http://schemas.microsoft.com/office/drawing/2014/main" id="{FA1E2D29-754A-A81D-B8A1-45B5FF4D1293}"/>
                  </a:ext>
                </a:extLst>
              </p:cNvPr>
              <p:cNvSpPr>
                <a:spLocks noChangeArrowheads="1"/>
              </p:cNvSpPr>
              <p:nvPr/>
            </p:nvSpPr>
            <p:spPr bwMode="auto">
              <a:xfrm rot="8835569">
                <a:off x="3955300" y="1898810"/>
                <a:ext cx="1233399" cy="1233399"/>
              </a:xfrm>
              <a:prstGeom prst="blockArc">
                <a:avLst>
                  <a:gd name="adj1" fmla="val 10800000"/>
                  <a:gd name="adj2" fmla="val 12793323"/>
                  <a:gd name="adj3" fmla="val 20145"/>
                </a:avLst>
              </a:prstGeom>
              <a:solidFill>
                <a:srgbClr val="CC0000"/>
              </a:solidFill>
              <a:ln w="9525">
                <a:noFill/>
                <a:miter lim="800000"/>
                <a:headEnd/>
                <a:tailEnd/>
              </a:ln>
            </p:spPr>
            <p:txBody>
              <a:bodyPr wrap="none" anchor="ctr"/>
              <a:lstStyle/>
              <a:p>
                <a:pPr>
                  <a:defRPr/>
                </a:pPr>
                <a:endParaRPr lang="en-GB"/>
              </a:p>
            </p:txBody>
          </p:sp>
          <p:sp>
            <p:nvSpPr>
              <p:cNvPr id="34" name="AutoShape 62">
                <a:extLst>
                  <a:ext uri="{FF2B5EF4-FFF2-40B4-BE49-F238E27FC236}">
                    <a16:creationId xmlns:a16="http://schemas.microsoft.com/office/drawing/2014/main" id="{0F2C15A8-388B-D493-66F0-A9E27CCEEAEE}"/>
                  </a:ext>
                </a:extLst>
              </p:cNvPr>
              <p:cNvSpPr>
                <a:spLocks noChangeArrowheads="1"/>
              </p:cNvSpPr>
              <p:nvPr/>
            </p:nvSpPr>
            <p:spPr bwMode="auto">
              <a:xfrm rot="3300311">
                <a:off x="3955299" y="1898811"/>
                <a:ext cx="1233399" cy="1233399"/>
              </a:xfrm>
              <a:prstGeom prst="blockArc">
                <a:avLst>
                  <a:gd name="adj1" fmla="val 10800000"/>
                  <a:gd name="adj2" fmla="val 12891550"/>
                  <a:gd name="adj3" fmla="val 19932"/>
                </a:avLst>
              </a:prstGeom>
              <a:solidFill>
                <a:srgbClr val="CC9900"/>
              </a:solidFill>
              <a:ln w="9525">
                <a:noFill/>
                <a:miter lim="800000"/>
                <a:headEnd/>
                <a:tailEnd/>
              </a:ln>
            </p:spPr>
            <p:txBody>
              <a:bodyPr wrap="none" anchor="ctr"/>
              <a:lstStyle/>
              <a:p>
                <a:pPr>
                  <a:defRPr/>
                </a:pPr>
                <a:endParaRPr lang="en-GB"/>
              </a:p>
            </p:txBody>
          </p:sp>
        </p:grpSp>
        <p:sp>
          <p:nvSpPr>
            <p:cNvPr id="23" name="AutoShape 62">
              <a:extLst>
                <a:ext uri="{FF2B5EF4-FFF2-40B4-BE49-F238E27FC236}">
                  <a16:creationId xmlns:a16="http://schemas.microsoft.com/office/drawing/2014/main" id="{CB02955B-CB4B-6FFE-B924-7529E13C6483}"/>
                </a:ext>
              </a:extLst>
            </p:cNvPr>
            <p:cNvSpPr>
              <a:spLocks noChangeArrowheads="1"/>
            </p:cNvSpPr>
            <p:nvPr/>
          </p:nvSpPr>
          <p:spPr bwMode="auto">
            <a:xfrm rot="7027402">
              <a:off x="3865721" y="2722723"/>
              <a:ext cx="1412559" cy="1412557"/>
            </a:xfrm>
            <a:prstGeom prst="blockArc">
              <a:avLst>
                <a:gd name="adj1" fmla="val 10800000"/>
                <a:gd name="adj2" fmla="val 12804422"/>
                <a:gd name="adj3" fmla="val 16433"/>
              </a:avLst>
            </a:prstGeom>
            <a:solidFill>
              <a:srgbClr val="6699FF"/>
            </a:solidFill>
            <a:ln w="9525">
              <a:noFill/>
              <a:miter lim="800000"/>
              <a:headEnd/>
              <a:tailEnd/>
            </a:ln>
          </p:spPr>
          <p:txBody>
            <a:bodyPr wrap="none" anchor="ctr"/>
            <a:lstStyle/>
            <a:p>
              <a:pPr>
                <a:defRPr/>
              </a:pPr>
              <a:endParaRPr lang="en-GB"/>
            </a:p>
          </p:txBody>
        </p:sp>
        <p:sp>
          <p:nvSpPr>
            <p:cNvPr id="24" name="AutoShape 62">
              <a:extLst>
                <a:ext uri="{FF2B5EF4-FFF2-40B4-BE49-F238E27FC236}">
                  <a16:creationId xmlns:a16="http://schemas.microsoft.com/office/drawing/2014/main" id="{90F6BE13-7F62-22EF-1B6A-E504614FB747}"/>
                </a:ext>
              </a:extLst>
            </p:cNvPr>
            <p:cNvSpPr>
              <a:spLocks noChangeArrowheads="1"/>
            </p:cNvSpPr>
            <p:nvPr/>
          </p:nvSpPr>
          <p:spPr bwMode="auto">
            <a:xfrm rot="1611153">
              <a:off x="3865722" y="2722721"/>
              <a:ext cx="1412557" cy="1412559"/>
            </a:xfrm>
            <a:prstGeom prst="blockArc">
              <a:avLst>
                <a:gd name="adj1" fmla="val 10800000"/>
                <a:gd name="adj2" fmla="val 12804422"/>
                <a:gd name="adj3" fmla="val 16433"/>
              </a:avLst>
            </a:prstGeom>
            <a:solidFill>
              <a:srgbClr val="008000"/>
            </a:solidFill>
            <a:ln w="9525">
              <a:noFill/>
              <a:miter lim="800000"/>
              <a:headEnd/>
              <a:tailEnd/>
            </a:ln>
          </p:spPr>
          <p:txBody>
            <a:bodyPr wrap="none" anchor="ctr"/>
            <a:lstStyle/>
            <a:p>
              <a:pPr>
                <a:defRPr/>
              </a:pPr>
              <a:endParaRPr lang="en-GB"/>
            </a:p>
          </p:txBody>
        </p:sp>
        <p:sp>
          <p:nvSpPr>
            <p:cNvPr id="25" name="AutoShape 62">
              <a:extLst>
                <a:ext uri="{FF2B5EF4-FFF2-40B4-BE49-F238E27FC236}">
                  <a16:creationId xmlns:a16="http://schemas.microsoft.com/office/drawing/2014/main" id="{52B47005-7B01-3A8C-64B5-BC266F2206AF}"/>
                </a:ext>
              </a:extLst>
            </p:cNvPr>
            <p:cNvSpPr>
              <a:spLocks noChangeArrowheads="1"/>
            </p:cNvSpPr>
            <p:nvPr/>
          </p:nvSpPr>
          <p:spPr bwMode="auto">
            <a:xfrm rot="8769210">
              <a:off x="3865722" y="2722721"/>
              <a:ext cx="1412557" cy="1412559"/>
            </a:xfrm>
            <a:prstGeom prst="blockArc">
              <a:avLst>
                <a:gd name="adj1" fmla="val 10800000"/>
                <a:gd name="adj2" fmla="val 12804422"/>
                <a:gd name="adj3" fmla="val 16433"/>
              </a:avLst>
            </a:prstGeom>
            <a:solidFill>
              <a:srgbClr val="9933FF"/>
            </a:solidFill>
            <a:ln w="9525">
              <a:noFill/>
              <a:miter lim="800000"/>
              <a:headEnd/>
              <a:tailEnd/>
            </a:ln>
          </p:spPr>
          <p:txBody>
            <a:bodyPr wrap="none" anchor="ctr"/>
            <a:lstStyle/>
            <a:p>
              <a:pPr>
                <a:defRPr/>
              </a:pPr>
              <a:endParaRPr lang="en-GB"/>
            </a:p>
          </p:txBody>
        </p:sp>
        <p:sp>
          <p:nvSpPr>
            <p:cNvPr id="26" name="AutoShape 62">
              <a:extLst>
                <a:ext uri="{FF2B5EF4-FFF2-40B4-BE49-F238E27FC236}">
                  <a16:creationId xmlns:a16="http://schemas.microsoft.com/office/drawing/2014/main" id="{C9B3E337-F03F-0099-0365-3743A514E296}"/>
                </a:ext>
              </a:extLst>
            </p:cNvPr>
            <p:cNvSpPr>
              <a:spLocks noChangeArrowheads="1"/>
            </p:cNvSpPr>
            <p:nvPr/>
          </p:nvSpPr>
          <p:spPr bwMode="auto">
            <a:xfrm rot="3636376">
              <a:off x="3865721" y="2722723"/>
              <a:ext cx="1412559" cy="1412557"/>
            </a:xfrm>
            <a:prstGeom prst="blockArc">
              <a:avLst>
                <a:gd name="adj1" fmla="val 10409212"/>
                <a:gd name="adj2" fmla="val 12804422"/>
                <a:gd name="adj3" fmla="val 16433"/>
              </a:avLst>
            </a:prstGeom>
            <a:solidFill>
              <a:srgbClr val="B46B00"/>
            </a:solidFill>
            <a:ln w="9525">
              <a:noFill/>
              <a:miter lim="800000"/>
              <a:headEnd/>
              <a:tailEnd/>
            </a:ln>
          </p:spPr>
          <p:txBody>
            <a:bodyPr wrap="none" anchor="ctr"/>
            <a:lstStyle/>
            <a:p>
              <a:pPr>
                <a:defRPr/>
              </a:pPr>
              <a:endParaRPr lang="en-GB"/>
            </a:p>
          </p:txBody>
        </p:sp>
        <p:sp>
          <p:nvSpPr>
            <p:cNvPr id="27" name="AutoShape 62">
              <a:extLst>
                <a:ext uri="{FF2B5EF4-FFF2-40B4-BE49-F238E27FC236}">
                  <a16:creationId xmlns:a16="http://schemas.microsoft.com/office/drawing/2014/main" id="{E518828D-A660-0F9A-0F30-26D00563A3B6}"/>
                </a:ext>
              </a:extLst>
            </p:cNvPr>
            <p:cNvSpPr>
              <a:spLocks noChangeArrowheads="1"/>
            </p:cNvSpPr>
            <p:nvPr/>
          </p:nvSpPr>
          <p:spPr bwMode="auto">
            <a:xfrm rot="5724068">
              <a:off x="3865721" y="2722723"/>
              <a:ext cx="1412559" cy="1412557"/>
            </a:xfrm>
            <a:prstGeom prst="blockArc">
              <a:avLst>
                <a:gd name="adj1" fmla="val 10497621"/>
                <a:gd name="adj2" fmla="val 12804422"/>
                <a:gd name="adj3" fmla="val 16433"/>
              </a:avLst>
            </a:prstGeom>
            <a:solidFill>
              <a:srgbClr val="FF9933"/>
            </a:solidFill>
            <a:ln w="9525">
              <a:noFill/>
              <a:miter lim="800000"/>
              <a:headEnd/>
              <a:tailEnd/>
            </a:ln>
          </p:spPr>
          <p:txBody>
            <a:bodyPr wrap="none" anchor="ctr"/>
            <a:lstStyle/>
            <a:p>
              <a:pPr>
                <a:defRPr/>
              </a:pPr>
              <a:endParaRPr lang="en-GB"/>
            </a:p>
          </p:txBody>
        </p:sp>
        <p:sp>
          <p:nvSpPr>
            <p:cNvPr id="28" name="AutoShape 62">
              <a:extLst>
                <a:ext uri="{FF2B5EF4-FFF2-40B4-BE49-F238E27FC236}">
                  <a16:creationId xmlns:a16="http://schemas.microsoft.com/office/drawing/2014/main" id="{9BCD2CA0-495B-951E-A959-FF00CCBE6A1B}"/>
                </a:ext>
              </a:extLst>
            </p:cNvPr>
            <p:cNvSpPr>
              <a:spLocks noChangeArrowheads="1"/>
            </p:cNvSpPr>
            <p:nvPr/>
          </p:nvSpPr>
          <p:spPr bwMode="auto">
            <a:xfrm>
              <a:off x="3865722" y="2722721"/>
              <a:ext cx="1412557" cy="1412559"/>
            </a:xfrm>
            <a:prstGeom prst="blockArc">
              <a:avLst>
                <a:gd name="adj1" fmla="val 10827077"/>
                <a:gd name="adj2" fmla="val 12804422"/>
                <a:gd name="adj3" fmla="val 16433"/>
              </a:avLst>
            </a:prstGeom>
            <a:solidFill>
              <a:srgbClr val="92D050"/>
            </a:solidFill>
            <a:ln w="9525">
              <a:noFill/>
              <a:miter lim="800000"/>
              <a:headEnd/>
              <a:tailEnd/>
            </a:ln>
          </p:spPr>
          <p:txBody>
            <a:bodyPr wrap="none" anchor="ctr"/>
            <a:lstStyle/>
            <a:p>
              <a:pPr>
                <a:defRPr/>
              </a:pPr>
              <a:endParaRPr lang="en-GB"/>
            </a:p>
          </p:txBody>
        </p:sp>
      </p:grpSp>
      <p:pic>
        <p:nvPicPr>
          <p:cNvPr id="56" name="Picture 55">
            <a:extLst>
              <a:ext uri="{FF2B5EF4-FFF2-40B4-BE49-F238E27FC236}">
                <a16:creationId xmlns:a16="http://schemas.microsoft.com/office/drawing/2014/main" id="{3620BB4A-6A12-5D6D-9C6B-35E344B361B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216541" y="3979894"/>
            <a:ext cx="528222" cy="530131"/>
          </a:xfrm>
          <a:prstGeom prst="rect">
            <a:avLst/>
          </a:prstGeom>
        </p:spPr>
      </p:pic>
      <p:pic>
        <p:nvPicPr>
          <p:cNvPr id="60" name="Picture 59">
            <a:extLst>
              <a:ext uri="{FF2B5EF4-FFF2-40B4-BE49-F238E27FC236}">
                <a16:creationId xmlns:a16="http://schemas.microsoft.com/office/drawing/2014/main" id="{191A028F-511F-41E2-6E9E-3C18A604AB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1794" y="3979894"/>
            <a:ext cx="606878" cy="683590"/>
          </a:xfrm>
          <a:prstGeom prst="rect">
            <a:avLst/>
          </a:prstGeom>
        </p:spPr>
      </p:pic>
      <p:sp>
        <p:nvSpPr>
          <p:cNvPr id="9" name="TextBox 8">
            <a:extLst>
              <a:ext uri="{FF2B5EF4-FFF2-40B4-BE49-F238E27FC236}">
                <a16:creationId xmlns:a16="http://schemas.microsoft.com/office/drawing/2014/main" id="{A9468A32-FD5C-6F0E-795E-45192903908A}"/>
              </a:ext>
            </a:extLst>
          </p:cNvPr>
          <p:cNvSpPr txBox="1"/>
          <p:nvPr/>
        </p:nvSpPr>
        <p:spPr>
          <a:xfrm>
            <a:off x="7466931" y="2609335"/>
            <a:ext cx="3793407" cy="369332"/>
          </a:xfrm>
          <a:prstGeom prst="rect">
            <a:avLst/>
          </a:prstGeom>
          <a:noFill/>
          <a:ln>
            <a:noFill/>
          </a:ln>
        </p:spPr>
        <p:txBody>
          <a:bodyPr wrap="square" rtlCol="0">
            <a:spAutoFit/>
          </a:bodyPr>
          <a:lstStyle/>
          <a:p>
            <a:pPr algn="ctr"/>
            <a:r>
              <a:rPr lang="nl-NL" sz="1800" b="1">
                <a:effectLst/>
                <a:latin typeface="Calibri" panose="020F0502020204030204" pitchFamily="34" charset="0"/>
                <a:ea typeface="Times New Roman" panose="02020603050405020304" pitchFamily="18" charset="0"/>
                <a:cs typeface="Calibri" panose="020F0502020204030204" pitchFamily="34" charset="0"/>
              </a:rPr>
              <a:t>?</a:t>
            </a:r>
            <a:endParaRPr lang="nl-NL" sz="1800" u="sng">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0" name="Tijdelijke aanduiding voor dianummer 19">
            <a:extLst>
              <a:ext uri="{FF2B5EF4-FFF2-40B4-BE49-F238E27FC236}">
                <a16:creationId xmlns:a16="http://schemas.microsoft.com/office/drawing/2014/main" id="{B1E3FF53-3FC7-CE0C-EE9D-A1D992230527}"/>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4</a:t>
            </a:fld>
            <a:endParaRPr lang="nl-NL"/>
          </a:p>
        </p:txBody>
      </p:sp>
    </p:spTree>
    <p:extLst>
      <p:ext uri="{BB962C8B-B14F-4D97-AF65-F5344CB8AC3E}">
        <p14:creationId xmlns:p14="http://schemas.microsoft.com/office/powerpoint/2010/main" val="24643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pSp>
        <p:nvGrpSpPr>
          <p:cNvPr id="4" name="Groep 4">
            <a:extLst>
              <a:ext uri="{FF2B5EF4-FFF2-40B4-BE49-F238E27FC236}">
                <a16:creationId xmlns:a16="http://schemas.microsoft.com/office/drawing/2014/main" id="{43157ABA-7D4C-A2E5-4EA1-6C66ADE431D9}"/>
              </a:ext>
            </a:extLst>
          </p:cNvPr>
          <p:cNvGrpSpPr>
            <a:grpSpLocks/>
          </p:cNvGrpSpPr>
          <p:nvPr/>
        </p:nvGrpSpPr>
        <p:grpSpPr bwMode="auto">
          <a:xfrm>
            <a:off x="3101809" y="3196212"/>
            <a:ext cx="5958895" cy="5958892"/>
            <a:chOff x="3608388" y="2465388"/>
            <a:chExt cx="1927225" cy="1927225"/>
          </a:xfrm>
        </p:grpSpPr>
        <p:grpSp>
          <p:nvGrpSpPr>
            <p:cNvPr id="6" name="Groep 25">
              <a:extLst>
                <a:ext uri="{FF2B5EF4-FFF2-40B4-BE49-F238E27FC236}">
                  <a16:creationId xmlns:a16="http://schemas.microsoft.com/office/drawing/2014/main" id="{21192B30-088D-4176-69FB-1153F56E83AD}"/>
                </a:ext>
              </a:extLst>
            </p:cNvPr>
            <p:cNvGrpSpPr>
              <a:grpSpLocks/>
            </p:cNvGrpSpPr>
            <p:nvPr/>
          </p:nvGrpSpPr>
          <p:grpSpPr bwMode="auto">
            <a:xfrm>
              <a:off x="3608388" y="2465388"/>
              <a:ext cx="1927225" cy="1927225"/>
              <a:chOff x="415520" y="1334309"/>
              <a:chExt cx="1927225" cy="1927225"/>
            </a:xfrm>
          </p:grpSpPr>
          <p:sp>
            <p:nvSpPr>
              <p:cNvPr id="31" name="AutoShape 62">
                <a:extLst>
                  <a:ext uri="{FF2B5EF4-FFF2-40B4-BE49-F238E27FC236}">
                    <a16:creationId xmlns:a16="http://schemas.microsoft.com/office/drawing/2014/main" id="{BEAE9B18-6383-BDA8-9B5D-B09930252AE9}"/>
                  </a:ext>
                </a:extLst>
              </p:cNvPr>
              <p:cNvSpPr>
                <a:spLocks noChangeArrowheads="1"/>
              </p:cNvSpPr>
              <p:nvPr/>
            </p:nvSpPr>
            <p:spPr bwMode="auto">
              <a:xfrm rot="7114948">
                <a:off x="415519" y="1336161"/>
                <a:ext cx="1927225" cy="1923521"/>
              </a:xfrm>
              <a:prstGeom prst="blockArc">
                <a:avLst>
                  <a:gd name="adj1" fmla="val 10800000"/>
                  <a:gd name="adj2" fmla="val 12803914"/>
                  <a:gd name="adj3" fmla="val 11173"/>
                </a:avLst>
              </a:prstGeom>
              <a:solidFill>
                <a:srgbClr val="9966FF"/>
              </a:solidFill>
              <a:ln w="9525">
                <a:noFill/>
                <a:miter lim="800000"/>
                <a:headEnd/>
                <a:tailEnd/>
              </a:ln>
            </p:spPr>
            <p:txBody>
              <a:bodyPr wrap="none" anchor="ctr"/>
              <a:lstStyle/>
              <a:p>
                <a:pPr>
                  <a:defRPr/>
                </a:pPr>
                <a:endParaRPr lang="en-GB"/>
              </a:p>
            </p:txBody>
          </p:sp>
          <p:sp>
            <p:nvSpPr>
              <p:cNvPr id="32" name="AutoShape 62">
                <a:extLst>
                  <a:ext uri="{FF2B5EF4-FFF2-40B4-BE49-F238E27FC236}">
                    <a16:creationId xmlns:a16="http://schemas.microsoft.com/office/drawing/2014/main" id="{14D44482-68D8-8147-E82C-8D738DD838AE}"/>
                  </a:ext>
                </a:extLst>
              </p:cNvPr>
              <p:cNvSpPr>
                <a:spLocks noChangeArrowheads="1"/>
              </p:cNvSpPr>
              <p:nvPr/>
            </p:nvSpPr>
            <p:spPr bwMode="auto">
              <a:xfrm rot="1611153">
                <a:off x="415520" y="1336160"/>
                <a:ext cx="1927225" cy="1923524"/>
              </a:xfrm>
              <a:prstGeom prst="blockArc">
                <a:avLst>
                  <a:gd name="adj1" fmla="val 10800000"/>
                  <a:gd name="adj2" fmla="val 12688545"/>
                  <a:gd name="adj3" fmla="val 11099"/>
                </a:avLst>
              </a:prstGeom>
              <a:solidFill>
                <a:srgbClr val="00CC66"/>
              </a:solidFill>
              <a:ln w="9525">
                <a:noFill/>
                <a:miter lim="800000"/>
                <a:headEnd/>
                <a:tailEnd/>
              </a:ln>
            </p:spPr>
            <p:txBody>
              <a:bodyPr wrap="none" anchor="ctr"/>
              <a:lstStyle/>
              <a:p>
                <a:pPr>
                  <a:defRPr/>
                </a:pPr>
                <a:endParaRPr lang="en-GB"/>
              </a:p>
            </p:txBody>
          </p:sp>
          <p:sp>
            <p:nvSpPr>
              <p:cNvPr id="33" name="AutoShape 62">
                <a:extLst>
                  <a:ext uri="{FF2B5EF4-FFF2-40B4-BE49-F238E27FC236}">
                    <a16:creationId xmlns:a16="http://schemas.microsoft.com/office/drawing/2014/main" id="{B4717037-2C8B-BFE7-B5F8-684CEDFEE66D}"/>
                  </a:ext>
                </a:extLst>
              </p:cNvPr>
              <p:cNvSpPr>
                <a:spLocks noChangeArrowheads="1"/>
              </p:cNvSpPr>
              <p:nvPr/>
            </p:nvSpPr>
            <p:spPr bwMode="auto">
              <a:xfrm rot="8914522">
                <a:off x="415520" y="1336160"/>
                <a:ext cx="1927225" cy="1923524"/>
              </a:xfrm>
              <a:prstGeom prst="blockArc">
                <a:avLst>
                  <a:gd name="adj1" fmla="val 10800000"/>
                  <a:gd name="adj2" fmla="val 12700070"/>
                  <a:gd name="adj3" fmla="val 11182"/>
                </a:avLst>
              </a:prstGeom>
              <a:solidFill>
                <a:srgbClr val="D60000"/>
              </a:solidFill>
              <a:ln w="9525">
                <a:noFill/>
                <a:miter lim="800000"/>
                <a:headEnd/>
                <a:tailEnd/>
              </a:ln>
            </p:spPr>
            <p:txBody>
              <a:bodyPr wrap="none" anchor="ctr"/>
              <a:lstStyle/>
              <a:p>
                <a:pPr>
                  <a:defRPr/>
                </a:pPr>
                <a:endParaRPr lang="en-GB"/>
              </a:p>
            </p:txBody>
          </p:sp>
          <p:sp>
            <p:nvSpPr>
              <p:cNvPr id="34" name="AutoShape 62">
                <a:extLst>
                  <a:ext uri="{FF2B5EF4-FFF2-40B4-BE49-F238E27FC236}">
                    <a16:creationId xmlns:a16="http://schemas.microsoft.com/office/drawing/2014/main" id="{721DD084-04DA-4B87-4689-E964BCEE77FC}"/>
                  </a:ext>
                </a:extLst>
              </p:cNvPr>
              <p:cNvSpPr>
                <a:spLocks noChangeArrowheads="1"/>
              </p:cNvSpPr>
              <p:nvPr/>
            </p:nvSpPr>
            <p:spPr bwMode="auto">
              <a:xfrm rot="3300311">
                <a:off x="415519" y="1336161"/>
                <a:ext cx="1927225" cy="1923521"/>
              </a:xfrm>
              <a:prstGeom prst="blockArc">
                <a:avLst>
                  <a:gd name="adj1" fmla="val 10800000"/>
                  <a:gd name="adj2" fmla="val 12839286"/>
                  <a:gd name="adj3" fmla="val 11118"/>
                </a:avLst>
              </a:prstGeom>
              <a:solidFill>
                <a:srgbClr val="FF6600"/>
              </a:solidFill>
              <a:ln w="9525">
                <a:noFill/>
                <a:miter lim="800000"/>
                <a:headEnd/>
                <a:tailEnd/>
              </a:ln>
            </p:spPr>
            <p:txBody>
              <a:bodyPr wrap="none" anchor="ctr"/>
              <a:lstStyle/>
              <a:p>
                <a:pPr>
                  <a:defRPr/>
                </a:pPr>
                <a:endParaRPr lang="en-GB"/>
              </a:p>
            </p:txBody>
          </p:sp>
          <p:sp>
            <p:nvSpPr>
              <p:cNvPr id="35" name="AutoShape 62">
                <a:extLst>
                  <a:ext uri="{FF2B5EF4-FFF2-40B4-BE49-F238E27FC236}">
                    <a16:creationId xmlns:a16="http://schemas.microsoft.com/office/drawing/2014/main" id="{507B347E-372C-DB54-DB3A-7027CD9D0E03}"/>
                  </a:ext>
                </a:extLst>
              </p:cNvPr>
              <p:cNvSpPr>
                <a:spLocks noChangeArrowheads="1"/>
              </p:cNvSpPr>
              <p:nvPr/>
            </p:nvSpPr>
            <p:spPr bwMode="auto">
              <a:xfrm rot="5246720">
                <a:off x="415519" y="1336161"/>
                <a:ext cx="1927225" cy="1923521"/>
              </a:xfrm>
              <a:prstGeom prst="blockArc">
                <a:avLst>
                  <a:gd name="adj1" fmla="val 10800000"/>
                  <a:gd name="adj2" fmla="val 12853207"/>
                  <a:gd name="adj3" fmla="val 11198"/>
                </a:avLst>
              </a:prstGeom>
              <a:solidFill>
                <a:srgbClr val="FFC000"/>
              </a:solidFill>
              <a:ln w="9525">
                <a:noFill/>
                <a:miter lim="800000"/>
                <a:headEnd/>
                <a:tailEnd/>
              </a:ln>
            </p:spPr>
            <p:txBody>
              <a:bodyPr wrap="none" anchor="ctr"/>
              <a:lstStyle/>
              <a:p>
                <a:pPr>
                  <a:defRPr/>
                </a:pPr>
                <a:endParaRPr lang="en-GB"/>
              </a:p>
            </p:txBody>
          </p:sp>
          <p:sp>
            <p:nvSpPr>
              <p:cNvPr id="36" name="AutoShape 62">
                <a:extLst>
                  <a:ext uri="{FF2B5EF4-FFF2-40B4-BE49-F238E27FC236}">
                    <a16:creationId xmlns:a16="http://schemas.microsoft.com/office/drawing/2014/main" id="{B0E9D118-EF8C-6B7F-2164-4492962835AF}"/>
                  </a:ext>
                </a:extLst>
              </p:cNvPr>
              <p:cNvSpPr>
                <a:spLocks noChangeArrowheads="1"/>
              </p:cNvSpPr>
              <p:nvPr/>
            </p:nvSpPr>
            <p:spPr bwMode="auto">
              <a:xfrm rot="21447283">
                <a:off x="415520" y="1336160"/>
                <a:ext cx="1927225" cy="1923524"/>
              </a:xfrm>
              <a:prstGeom prst="blockArc">
                <a:avLst>
                  <a:gd name="adj1" fmla="val 10928840"/>
                  <a:gd name="adj2" fmla="val 13413773"/>
                  <a:gd name="adj3" fmla="val 11151"/>
                </a:avLst>
              </a:prstGeom>
              <a:solidFill>
                <a:srgbClr val="76B531"/>
              </a:solidFill>
              <a:ln w="9525">
                <a:noFill/>
                <a:miter lim="800000"/>
                <a:headEnd/>
                <a:tailEnd/>
              </a:ln>
            </p:spPr>
            <p:txBody>
              <a:bodyPr wrap="none" anchor="ctr"/>
              <a:lstStyle/>
              <a:p>
                <a:pPr>
                  <a:defRPr/>
                </a:pPr>
                <a:endParaRPr lang="en-GB"/>
              </a:p>
            </p:txBody>
          </p:sp>
        </p:grpSp>
        <p:grpSp>
          <p:nvGrpSpPr>
            <p:cNvPr id="8" name="Groep 22">
              <a:extLst>
                <a:ext uri="{FF2B5EF4-FFF2-40B4-BE49-F238E27FC236}">
                  <a16:creationId xmlns:a16="http://schemas.microsoft.com/office/drawing/2014/main" id="{DE1EAADB-4EBD-B1C8-56B6-77F397D037B8}"/>
                </a:ext>
              </a:extLst>
            </p:cNvPr>
            <p:cNvGrpSpPr>
              <a:grpSpLocks/>
            </p:cNvGrpSpPr>
            <p:nvPr/>
          </p:nvGrpSpPr>
          <p:grpSpPr bwMode="auto">
            <a:xfrm>
              <a:off x="4152106" y="3009106"/>
              <a:ext cx="839789" cy="839789"/>
              <a:chOff x="3954461" y="1897971"/>
              <a:chExt cx="1235076" cy="1235076"/>
            </a:xfrm>
          </p:grpSpPr>
          <p:sp>
            <p:nvSpPr>
              <p:cNvPr id="19" name="AutoShape 62">
                <a:extLst>
                  <a:ext uri="{FF2B5EF4-FFF2-40B4-BE49-F238E27FC236}">
                    <a16:creationId xmlns:a16="http://schemas.microsoft.com/office/drawing/2014/main" id="{87A80797-D30F-51AE-BB72-392FF1484107}"/>
                  </a:ext>
                </a:extLst>
              </p:cNvPr>
              <p:cNvSpPr>
                <a:spLocks noChangeArrowheads="1"/>
              </p:cNvSpPr>
              <p:nvPr/>
            </p:nvSpPr>
            <p:spPr bwMode="auto">
              <a:xfrm rot="5246720">
                <a:off x="3955299" y="1898811"/>
                <a:ext cx="1233399" cy="1233399"/>
              </a:xfrm>
              <a:prstGeom prst="blockArc">
                <a:avLst>
                  <a:gd name="adj1" fmla="val 10800000"/>
                  <a:gd name="adj2" fmla="val 12833063"/>
                  <a:gd name="adj3" fmla="val 19851"/>
                </a:avLst>
              </a:prstGeom>
              <a:solidFill>
                <a:srgbClr val="CCCC00"/>
              </a:solidFill>
              <a:ln w="9525">
                <a:noFill/>
                <a:miter lim="800000"/>
                <a:headEnd/>
                <a:tailEnd/>
              </a:ln>
            </p:spPr>
            <p:txBody>
              <a:bodyPr wrap="none" anchor="ctr"/>
              <a:lstStyle/>
              <a:p>
                <a:pPr>
                  <a:defRPr/>
                </a:pPr>
                <a:endParaRPr lang="en-GB"/>
              </a:p>
            </p:txBody>
          </p:sp>
          <p:sp>
            <p:nvSpPr>
              <p:cNvPr id="22" name="AutoShape 62">
                <a:extLst>
                  <a:ext uri="{FF2B5EF4-FFF2-40B4-BE49-F238E27FC236}">
                    <a16:creationId xmlns:a16="http://schemas.microsoft.com/office/drawing/2014/main" id="{A0C1A4A1-9603-7B04-C58E-49980E3C06C7}"/>
                  </a:ext>
                </a:extLst>
              </p:cNvPr>
              <p:cNvSpPr>
                <a:spLocks noChangeArrowheads="1"/>
              </p:cNvSpPr>
              <p:nvPr/>
            </p:nvSpPr>
            <p:spPr bwMode="auto">
              <a:xfrm rot="7114948">
                <a:off x="3955299" y="1898811"/>
                <a:ext cx="1233399" cy="1233399"/>
              </a:xfrm>
              <a:prstGeom prst="blockArc">
                <a:avLst>
                  <a:gd name="adj1" fmla="val 10800000"/>
                  <a:gd name="adj2" fmla="val 12731278"/>
                  <a:gd name="adj3" fmla="val 20021"/>
                </a:avLst>
              </a:prstGeom>
              <a:solidFill>
                <a:srgbClr val="FF99FF"/>
              </a:solidFill>
              <a:ln w="9525">
                <a:noFill/>
                <a:miter lim="800000"/>
                <a:headEnd/>
                <a:tailEnd/>
              </a:ln>
            </p:spPr>
            <p:txBody>
              <a:bodyPr wrap="none" anchor="ctr"/>
              <a:lstStyle/>
              <a:p>
                <a:pPr>
                  <a:defRPr/>
                </a:pPr>
                <a:endParaRPr lang="en-GB"/>
              </a:p>
            </p:txBody>
          </p:sp>
          <p:sp>
            <p:nvSpPr>
              <p:cNvPr id="23" name="AutoShape 62">
                <a:extLst>
                  <a:ext uri="{FF2B5EF4-FFF2-40B4-BE49-F238E27FC236}">
                    <a16:creationId xmlns:a16="http://schemas.microsoft.com/office/drawing/2014/main" id="{9842BBD8-8329-B49E-943F-EA7944AF9246}"/>
                  </a:ext>
                </a:extLst>
              </p:cNvPr>
              <p:cNvSpPr>
                <a:spLocks noChangeArrowheads="1"/>
              </p:cNvSpPr>
              <p:nvPr/>
            </p:nvSpPr>
            <p:spPr bwMode="auto">
              <a:xfrm rot="2033251">
                <a:off x="3955300" y="1898810"/>
                <a:ext cx="1233399" cy="1233399"/>
              </a:xfrm>
              <a:prstGeom prst="blockArc">
                <a:avLst>
                  <a:gd name="adj1" fmla="val 10800000"/>
                  <a:gd name="adj2" fmla="val 12813566"/>
                  <a:gd name="adj3" fmla="val 19937"/>
                </a:avLst>
              </a:prstGeom>
              <a:solidFill>
                <a:srgbClr val="33CCCC"/>
              </a:solidFill>
              <a:ln w="9525">
                <a:noFill/>
                <a:miter lim="800000"/>
                <a:headEnd/>
                <a:tailEnd/>
              </a:ln>
            </p:spPr>
            <p:txBody>
              <a:bodyPr wrap="none" anchor="ctr"/>
              <a:lstStyle/>
              <a:p>
                <a:pPr>
                  <a:defRPr/>
                </a:pPr>
                <a:endParaRPr lang="en-GB"/>
              </a:p>
            </p:txBody>
          </p:sp>
          <p:sp>
            <p:nvSpPr>
              <p:cNvPr id="28" name="AutoShape 62">
                <a:extLst>
                  <a:ext uri="{FF2B5EF4-FFF2-40B4-BE49-F238E27FC236}">
                    <a16:creationId xmlns:a16="http://schemas.microsoft.com/office/drawing/2014/main" id="{DE8D088E-D060-BD3A-16D0-9F523272CF23}"/>
                  </a:ext>
                </a:extLst>
              </p:cNvPr>
              <p:cNvSpPr>
                <a:spLocks noChangeArrowheads="1"/>
              </p:cNvSpPr>
              <p:nvPr/>
            </p:nvSpPr>
            <p:spPr bwMode="auto">
              <a:xfrm rot="21427054">
                <a:off x="3955300" y="1898810"/>
                <a:ext cx="1233399" cy="1233399"/>
              </a:xfrm>
              <a:prstGeom prst="blockArc">
                <a:avLst>
                  <a:gd name="adj1" fmla="val 10956829"/>
                  <a:gd name="adj2" fmla="val 13886361"/>
                  <a:gd name="adj3" fmla="val 20259"/>
                </a:avLst>
              </a:prstGeom>
              <a:solidFill>
                <a:srgbClr val="99FF33"/>
              </a:solidFill>
              <a:ln w="9525">
                <a:noFill/>
                <a:miter lim="800000"/>
                <a:headEnd/>
                <a:tailEnd/>
              </a:ln>
            </p:spPr>
            <p:txBody>
              <a:bodyPr wrap="none" anchor="ctr"/>
              <a:lstStyle/>
              <a:p>
                <a:pPr>
                  <a:defRPr/>
                </a:pPr>
                <a:endParaRPr lang="en-GB"/>
              </a:p>
            </p:txBody>
          </p:sp>
          <p:sp>
            <p:nvSpPr>
              <p:cNvPr id="29" name="AutoShape 62">
                <a:extLst>
                  <a:ext uri="{FF2B5EF4-FFF2-40B4-BE49-F238E27FC236}">
                    <a16:creationId xmlns:a16="http://schemas.microsoft.com/office/drawing/2014/main" id="{359041AE-2533-27AC-D011-66FDE2E68131}"/>
                  </a:ext>
                </a:extLst>
              </p:cNvPr>
              <p:cNvSpPr>
                <a:spLocks noChangeArrowheads="1"/>
              </p:cNvSpPr>
              <p:nvPr/>
            </p:nvSpPr>
            <p:spPr bwMode="auto">
              <a:xfrm rot="8835569">
                <a:off x="3955300" y="1898810"/>
                <a:ext cx="1233399" cy="1233399"/>
              </a:xfrm>
              <a:prstGeom prst="blockArc">
                <a:avLst>
                  <a:gd name="adj1" fmla="val 10800000"/>
                  <a:gd name="adj2" fmla="val 12793323"/>
                  <a:gd name="adj3" fmla="val 20145"/>
                </a:avLst>
              </a:prstGeom>
              <a:solidFill>
                <a:srgbClr val="CC0000"/>
              </a:solidFill>
              <a:ln w="9525">
                <a:noFill/>
                <a:miter lim="800000"/>
                <a:headEnd/>
                <a:tailEnd/>
              </a:ln>
            </p:spPr>
            <p:txBody>
              <a:bodyPr wrap="none" anchor="ctr"/>
              <a:lstStyle/>
              <a:p>
                <a:pPr>
                  <a:defRPr/>
                </a:pPr>
                <a:endParaRPr lang="en-GB"/>
              </a:p>
            </p:txBody>
          </p:sp>
          <p:sp>
            <p:nvSpPr>
              <p:cNvPr id="30" name="AutoShape 62">
                <a:extLst>
                  <a:ext uri="{FF2B5EF4-FFF2-40B4-BE49-F238E27FC236}">
                    <a16:creationId xmlns:a16="http://schemas.microsoft.com/office/drawing/2014/main" id="{D3D80A29-ED96-C322-C9EF-81D989B2089D}"/>
                  </a:ext>
                </a:extLst>
              </p:cNvPr>
              <p:cNvSpPr>
                <a:spLocks noChangeArrowheads="1"/>
              </p:cNvSpPr>
              <p:nvPr/>
            </p:nvSpPr>
            <p:spPr bwMode="auto">
              <a:xfrm rot="3300311">
                <a:off x="3955299" y="1898811"/>
                <a:ext cx="1233399" cy="1233399"/>
              </a:xfrm>
              <a:prstGeom prst="blockArc">
                <a:avLst>
                  <a:gd name="adj1" fmla="val 10800000"/>
                  <a:gd name="adj2" fmla="val 12891550"/>
                  <a:gd name="adj3" fmla="val 19932"/>
                </a:avLst>
              </a:prstGeom>
              <a:solidFill>
                <a:srgbClr val="CC9900"/>
              </a:solidFill>
              <a:ln w="9525">
                <a:noFill/>
                <a:miter lim="800000"/>
                <a:headEnd/>
                <a:tailEnd/>
              </a:ln>
            </p:spPr>
            <p:txBody>
              <a:bodyPr wrap="none" anchor="ctr"/>
              <a:lstStyle/>
              <a:p>
                <a:pPr>
                  <a:defRPr/>
                </a:pPr>
                <a:endParaRPr lang="en-GB"/>
              </a:p>
            </p:txBody>
          </p:sp>
        </p:grpSp>
        <p:sp>
          <p:nvSpPr>
            <p:cNvPr id="11" name="AutoShape 62">
              <a:extLst>
                <a:ext uri="{FF2B5EF4-FFF2-40B4-BE49-F238E27FC236}">
                  <a16:creationId xmlns:a16="http://schemas.microsoft.com/office/drawing/2014/main" id="{327446AD-0059-62EC-5993-D16BA479EE78}"/>
                </a:ext>
              </a:extLst>
            </p:cNvPr>
            <p:cNvSpPr>
              <a:spLocks noChangeArrowheads="1"/>
            </p:cNvSpPr>
            <p:nvPr/>
          </p:nvSpPr>
          <p:spPr bwMode="auto">
            <a:xfrm rot="7027402">
              <a:off x="3865721" y="2722723"/>
              <a:ext cx="1412559" cy="1412557"/>
            </a:xfrm>
            <a:prstGeom prst="blockArc">
              <a:avLst>
                <a:gd name="adj1" fmla="val 10800000"/>
                <a:gd name="adj2" fmla="val 12804422"/>
                <a:gd name="adj3" fmla="val 16433"/>
              </a:avLst>
            </a:prstGeom>
            <a:solidFill>
              <a:srgbClr val="6699FF"/>
            </a:solidFill>
            <a:ln w="9525">
              <a:noFill/>
              <a:miter lim="800000"/>
              <a:headEnd/>
              <a:tailEnd/>
            </a:ln>
          </p:spPr>
          <p:txBody>
            <a:bodyPr wrap="none" anchor="ctr"/>
            <a:lstStyle/>
            <a:p>
              <a:pPr>
                <a:defRPr/>
              </a:pPr>
              <a:endParaRPr lang="en-GB"/>
            </a:p>
          </p:txBody>
        </p:sp>
        <p:sp>
          <p:nvSpPr>
            <p:cNvPr id="14" name="AutoShape 62">
              <a:extLst>
                <a:ext uri="{FF2B5EF4-FFF2-40B4-BE49-F238E27FC236}">
                  <a16:creationId xmlns:a16="http://schemas.microsoft.com/office/drawing/2014/main" id="{D4F2C999-2E1F-6A5E-5D04-0D79DB50F7E8}"/>
                </a:ext>
              </a:extLst>
            </p:cNvPr>
            <p:cNvSpPr>
              <a:spLocks noChangeArrowheads="1"/>
            </p:cNvSpPr>
            <p:nvPr/>
          </p:nvSpPr>
          <p:spPr bwMode="auto">
            <a:xfrm rot="1611153">
              <a:off x="3865722" y="2722721"/>
              <a:ext cx="1412557" cy="1412559"/>
            </a:xfrm>
            <a:prstGeom prst="blockArc">
              <a:avLst>
                <a:gd name="adj1" fmla="val 10800000"/>
                <a:gd name="adj2" fmla="val 12804422"/>
                <a:gd name="adj3" fmla="val 16433"/>
              </a:avLst>
            </a:prstGeom>
            <a:solidFill>
              <a:srgbClr val="008000"/>
            </a:solidFill>
            <a:ln w="9525">
              <a:noFill/>
              <a:miter lim="800000"/>
              <a:headEnd/>
              <a:tailEnd/>
            </a:ln>
          </p:spPr>
          <p:txBody>
            <a:bodyPr wrap="none" anchor="ctr"/>
            <a:lstStyle/>
            <a:p>
              <a:pPr>
                <a:defRPr/>
              </a:pPr>
              <a:endParaRPr lang="en-GB"/>
            </a:p>
          </p:txBody>
        </p:sp>
        <p:sp>
          <p:nvSpPr>
            <p:cNvPr id="15" name="AutoShape 62">
              <a:extLst>
                <a:ext uri="{FF2B5EF4-FFF2-40B4-BE49-F238E27FC236}">
                  <a16:creationId xmlns:a16="http://schemas.microsoft.com/office/drawing/2014/main" id="{E7EA87FB-D969-0FF7-F2DD-56444AF3E027}"/>
                </a:ext>
              </a:extLst>
            </p:cNvPr>
            <p:cNvSpPr>
              <a:spLocks noChangeArrowheads="1"/>
            </p:cNvSpPr>
            <p:nvPr/>
          </p:nvSpPr>
          <p:spPr bwMode="auto">
            <a:xfrm rot="8769210">
              <a:off x="3865722" y="2722721"/>
              <a:ext cx="1412557" cy="1412559"/>
            </a:xfrm>
            <a:prstGeom prst="blockArc">
              <a:avLst>
                <a:gd name="adj1" fmla="val 10800000"/>
                <a:gd name="adj2" fmla="val 12804422"/>
                <a:gd name="adj3" fmla="val 16433"/>
              </a:avLst>
            </a:prstGeom>
            <a:solidFill>
              <a:srgbClr val="9933FF"/>
            </a:solidFill>
            <a:ln w="9525">
              <a:noFill/>
              <a:miter lim="800000"/>
              <a:headEnd/>
              <a:tailEnd/>
            </a:ln>
          </p:spPr>
          <p:txBody>
            <a:bodyPr wrap="none" anchor="ctr"/>
            <a:lstStyle/>
            <a:p>
              <a:pPr>
                <a:defRPr/>
              </a:pPr>
              <a:endParaRPr lang="en-GB"/>
            </a:p>
          </p:txBody>
        </p:sp>
        <p:sp>
          <p:nvSpPr>
            <p:cNvPr id="16" name="AutoShape 62">
              <a:extLst>
                <a:ext uri="{FF2B5EF4-FFF2-40B4-BE49-F238E27FC236}">
                  <a16:creationId xmlns:a16="http://schemas.microsoft.com/office/drawing/2014/main" id="{BE7269E6-2A19-F5F4-3889-2EBB152CA85B}"/>
                </a:ext>
              </a:extLst>
            </p:cNvPr>
            <p:cNvSpPr>
              <a:spLocks noChangeArrowheads="1"/>
            </p:cNvSpPr>
            <p:nvPr/>
          </p:nvSpPr>
          <p:spPr bwMode="auto">
            <a:xfrm rot="3636376">
              <a:off x="3865721" y="2722723"/>
              <a:ext cx="1412559" cy="1412557"/>
            </a:xfrm>
            <a:prstGeom prst="blockArc">
              <a:avLst>
                <a:gd name="adj1" fmla="val 10409212"/>
                <a:gd name="adj2" fmla="val 12804422"/>
                <a:gd name="adj3" fmla="val 16433"/>
              </a:avLst>
            </a:prstGeom>
            <a:solidFill>
              <a:srgbClr val="B46B00"/>
            </a:solidFill>
            <a:ln w="9525">
              <a:noFill/>
              <a:miter lim="800000"/>
              <a:headEnd/>
              <a:tailEnd/>
            </a:ln>
          </p:spPr>
          <p:txBody>
            <a:bodyPr wrap="none" anchor="ctr"/>
            <a:lstStyle/>
            <a:p>
              <a:pPr>
                <a:defRPr/>
              </a:pPr>
              <a:endParaRPr lang="en-GB"/>
            </a:p>
          </p:txBody>
        </p:sp>
        <p:sp>
          <p:nvSpPr>
            <p:cNvPr id="17" name="AutoShape 62">
              <a:extLst>
                <a:ext uri="{FF2B5EF4-FFF2-40B4-BE49-F238E27FC236}">
                  <a16:creationId xmlns:a16="http://schemas.microsoft.com/office/drawing/2014/main" id="{548A7BDD-0F68-E15F-6DC5-94D03A0993FB}"/>
                </a:ext>
              </a:extLst>
            </p:cNvPr>
            <p:cNvSpPr>
              <a:spLocks noChangeArrowheads="1"/>
            </p:cNvSpPr>
            <p:nvPr/>
          </p:nvSpPr>
          <p:spPr bwMode="auto">
            <a:xfrm rot="5724068">
              <a:off x="3865721" y="2722723"/>
              <a:ext cx="1412559" cy="1412557"/>
            </a:xfrm>
            <a:prstGeom prst="blockArc">
              <a:avLst>
                <a:gd name="adj1" fmla="val 10497621"/>
                <a:gd name="adj2" fmla="val 12804422"/>
                <a:gd name="adj3" fmla="val 16433"/>
              </a:avLst>
            </a:prstGeom>
            <a:solidFill>
              <a:srgbClr val="FF9933"/>
            </a:solidFill>
            <a:ln w="9525">
              <a:noFill/>
              <a:miter lim="800000"/>
              <a:headEnd/>
              <a:tailEnd/>
            </a:ln>
          </p:spPr>
          <p:txBody>
            <a:bodyPr wrap="none" anchor="ctr"/>
            <a:lstStyle/>
            <a:p>
              <a:pPr>
                <a:defRPr/>
              </a:pPr>
              <a:endParaRPr lang="en-GB"/>
            </a:p>
          </p:txBody>
        </p:sp>
        <p:sp>
          <p:nvSpPr>
            <p:cNvPr id="18" name="AutoShape 62">
              <a:extLst>
                <a:ext uri="{FF2B5EF4-FFF2-40B4-BE49-F238E27FC236}">
                  <a16:creationId xmlns:a16="http://schemas.microsoft.com/office/drawing/2014/main" id="{145DE12C-74EC-21CB-E61B-18BFD941036D}"/>
                </a:ext>
              </a:extLst>
            </p:cNvPr>
            <p:cNvSpPr>
              <a:spLocks noChangeArrowheads="1"/>
            </p:cNvSpPr>
            <p:nvPr/>
          </p:nvSpPr>
          <p:spPr bwMode="auto">
            <a:xfrm>
              <a:off x="3865722" y="2722721"/>
              <a:ext cx="1412557" cy="1412559"/>
            </a:xfrm>
            <a:prstGeom prst="blockArc">
              <a:avLst>
                <a:gd name="adj1" fmla="val 10827077"/>
                <a:gd name="adj2" fmla="val 12804422"/>
                <a:gd name="adj3" fmla="val 16433"/>
              </a:avLst>
            </a:prstGeom>
            <a:solidFill>
              <a:srgbClr val="92D050"/>
            </a:solidFill>
            <a:ln w="9525">
              <a:noFill/>
              <a:miter lim="800000"/>
              <a:headEnd/>
              <a:tailEnd/>
            </a:ln>
          </p:spPr>
          <p:txBody>
            <a:bodyPr wrap="none" anchor="ctr"/>
            <a:lstStyle/>
            <a:p>
              <a:pPr>
                <a:defRPr/>
              </a:pPr>
              <a:endParaRPr lang="en-GB"/>
            </a:p>
          </p:txBody>
        </p:sp>
      </p:grpSp>
      <p:sp>
        <p:nvSpPr>
          <p:cNvPr id="43" name="Speech Bubble: Oval 42">
            <a:extLst>
              <a:ext uri="{FF2B5EF4-FFF2-40B4-BE49-F238E27FC236}">
                <a16:creationId xmlns:a16="http://schemas.microsoft.com/office/drawing/2014/main" id="{369D053A-EDED-9F27-DA0D-2E489AF3F0DD}"/>
              </a:ext>
            </a:extLst>
          </p:cNvPr>
          <p:cNvSpPr/>
          <p:nvPr/>
        </p:nvSpPr>
        <p:spPr>
          <a:xfrm>
            <a:off x="9652899" y="2584746"/>
            <a:ext cx="2039148" cy="1536700"/>
          </a:xfrm>
          <a:prstGeom prst="wedgeEllipseCallout">
            <a:avLst>
              <a:gd name="adj1" fmla="val -144950"/>
              <a:gd name="adj2" fmla="val 99585"/>
            </a:avLst>
          </a:prstGeom>
          <a:solidFill>
            <a:schemeClr val="bg2">
              <a:lumMod val="9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Why us? It’s not our fault!</a:t>
            </a:r>
            <a:endParaRPr lang="nl-NL" sz="2400">
              <a:solidFill>
                <a:schemeClr val="tx1"/>
              </a:solidFill>
              <a:latin typeface="JuanMIkes" pitchFamily="50" charset="0"/>
            </a:endParaRPr>
          </a:p>
        </p:txBody>
      </p:sp>
      <p:sp>
        <p:nvSpPr>
          <p:cNvPr id="44" name="Speech Bubble: Oval 43">
            <a:extLst>
              <a:ext uri="{FF2B5EF4-FFF2-40B4-BE49-F238E27FC236}">
                <a16:creationId xmlns:a16="http://schemas.microsoft.com/office/drawing/2014/main" id="{CB78CB62-83FE-0E46-B585-BEAC2BCAD1B6}"/>
              </a:ext>
            </a:extLst>
          </p:cNvPr>
          <p:cNvSpPr/>
          <p:nvPr/>
        </p:nvSpPr>
        <p:spPr>
          <a:xfrm>
            <a:off x="9528859" y="4180130"/>
            <a:ext cx="1538101" cy="986455"/>
          </a:xfrm>
          <a:prstGeom prst="wedgeEllipseCallout">
            <a:avLst>
              <a:gd name="adj1" fmla="val -122062"/>
              <a:gd name="adj2" fmla="val 49108"/>
            </a:avLst>
          </a:prstGeom>
          <a:solidFill>
            <a:schemeClr val="bg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Hoax!</a:t>
            </a:r>
            <a:endParaRPr lang="nl-NL" sz="2400">
              <a:solidFill>
                <a:schemeClr val="tx1"/>
              </a:solidFill>
              <a:latin typeface="JuanMIkes" pitchFamily="50" charset="0"/>
            </a:endParaRPr>
          </a:p>
        </p:txBody>
      </p:sp>
      <p:sp>
        <p:nvSpPr>
          <p:cNvPr id="57" name="Speech Bubble: Oval 56">
            <a:extLst>
              <a:ext uri="{FF2B5EF4-FFF2-40B4-BE49-F238E27FC236}">
                <a16:creationId xmlns:a16="http://schemas.microsoft.com/office/drawing/2014/main" id="{3ED637D9-5936-3920-D667-49FED97D2CBC}"/>
              </a:ext>
            </a:extLst>
          </p:cNvPr>
          <p:cNvSpPr/>
          <p:nvPr/>
        </p:nvSpPr>
        <p:spPr>
          <a:xfrm>
            <a:off x="5130047" y="1232112"/>
            <a:ext cx="3482041" cy="1154170"/>
          </a:xfrm>
          <a:prstGeom prst="wedgeEllipseCallout">
            <a:avLst>
              <a:gd name="adj1" fmla="val -13798"/>
              <a:gd name="adj2" fmla="val 147486"/>
            </a:avLst>
          </a:prstGeom>
          <a:solidFill>
            <a:schemeClr val="accent6">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Sure, but science will solve everything</a:t>
            </a:r>
            <a:endParaRPr lang="nl-NL" sz="2400">
              <a:solidFill>
                <a:schemeClr val="tx1"/>
              </a:solidFill>
              <a:latin typeface="JuanMIkes" pitchFamily="50" charset="0"/>
            </a:endParaRPr>
          </a:p>
        </p:txBody>
      </p:sp>
      <p:sp>
        <p:nvSpPr>
          <p:cNvPr id="59" name="Speech Bubble: Oval 58">
            <a:extLst>
              <a:ext uri="{FF2B5EF4-FFF2-40B4-BE49-F238E27FC236}">
                <a16:creationId xmlns:a16="http://schemas.microsoft.com/office/drawing/2014/main" id="{CBBBAA67-D830-10A3-A885-9AAED7D1A5F1}"/>
              </a:ext>
            </a:extLst>
          </p:cNvPr>
          <p:cNvSpPr/>
          <p:nvPr/>
        </p:nvSpPr>
        <p:spPr>
          <a:xfrm>
            <a:off x="8817445" y="996923"/>
            <a:ext cx="2636457" cy="1275928"/>
          </a:xfrm>
          <a:prstGeom prst="wedgeEllipseCallout">
            <a:avLst>
              <a:gd name="adj1" fmla="val -97092"/>
              <a:gd name="adj2" fmla="val 191487"/>
            </a:avLst>
          </a:prstGeom>
          <a:solidFill>
            <a:schemeClr val="accent4">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There is insufficient proof</a:t>
            </a:r>
            <a:endParaRPr lang="nl-NL" sz="2400">
              <a:solidFill>
                <a:schemeClr val="tx1"/>
              </a:solidFill>
              <a:latin typeface="JuanMIkes" pitchFamily="50" charset="0"/>
            </a:endParaRPr>
          </a:p>
        </p:txBody>
      </p:sp>
      <p:sp>
        <p:nvSpPr>
          <p:cNvPr id="60" name="Speech Bubble: Oval 59">
            <a:extLst>
              <a:ext uri="{FF2B5EF4-FFF2-40B4-BE49-F238E27FC236}">
                <a16:creationId xmlns:a16="http://schemas.microsoft.com/office/drawing/2014/main" id="{98E5F9AC-2601-07F5-8AE3-CA16E672C1B0}"/>
              </a:ext>
            </a:extLst>
          </p:cNvPr>
          <p:cNvSpPr/>
          <p:nvPr/>
        </p:nvSpPr>
        <p:spPr>
          <a:xfrm>
            <a:off x="2629909" y="1232112"/>
            <a:ext cx="2535130" cy="1988389"/>
          </a:xfrm>
          <a:prstGeom prst="wedgeEllipseCallout">
            <a:avLst>
              <a:gd name="adj1" fmla="val 34592"/>
              <a:gd name="adj2" fmla="val 123007"/>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Indeed! Let’s do what we can afford</a:t>
            </a:r>
            <a:endParaRPr lang="nl-NL" sz="2400">
              <a:solidFill>
                <a:schemeClr val="tx1"/>
              </a:solidFill>
              <a:latin typeface="JuanMIkes" pitchFamily="50" charset="0"/>
            </a:endParaRPr>
          </a:p>
        </p:txBody>
      </p:sp>
      <p:sp>
        <p:nvSpPr>
          <p:cNvPr id="61" name="Speech Bubble: Oval 60">
            <a:extLst>
              <a:ext uri="{FF2B5EF4-FFF2-40B4-BE49-F238E27FC236}">
                <a16:creationId xmlns:a16="http://schemas.microsoft.com/office/drawing/2014/main" id="{7D381C51-970B-209E-AA31-8A4F535CFB66}"/>
              </a:ext>
            </a:extLst>
          </p:cNvPr>
          <p:cNvSpPr/>
          <p:nvPr/>
        </p:nvSpPr>
        <p:spPr>
          <a:xfrm>
            <a:off x="123256" y="2017914"/>
            <a:ext cx="2634962" cy="2097423"/>
          </a:xfrm>
          <a:prstGeom prst="wedgeEllipseCallout">
            <a:avLst>
              <a:gd name="adj1" fmla="val 91153"/>
              <a:gd name="adj2" fmla="val 66791"/>
            </a:avLst>
          </a:prstGeom>
          <a:solidFill>
            <a:schemeClr val="accent3">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JuanMIkes" pitchFamily="50" charset="0"/>
              </a:rPr>
              <a:t>So true! But we must solve inequality first</a:t>
            </a:r>
            <a:endParaRPr lang="nl-NL" sz="2400">
              <a:solidFill>
                <a:schemeClr val="tx1"/>
              </a:solidFill>
              <a:latin typeface="JuanMIkes" pitchFamily="50" charset="0"/>
            </a:endParaRPr>
          </a:p>
        </p:txBody>
      </p:sp>
      <p:sp>
        <p:nvSpPr>
          <p:cNvPr id="62" name="Speech Bubble: Oval 61">
            <a:extLst>
              <a:ext uri="{FF2B5EF4-FFF2-40B4-BE49-F238E27FC236}">
                <a16:creationId xmlns:a16="http://schemas.microsoft.com/office/drawing/2014/main" id="{6CBB4DB6-A12D-003C-53E8-813788784E38}"/>
              </a:ext>
            </a:extLst>
          </p:cNvPr>
          <p:cNvSpPr/>
          <p:nvPr/>
        </p:nvSpPr>
        <p:spPr>
          <a:xfrm>
            <a:off x="1020245" y="4238629"/>
            <a:ext cx="1936562" cy="1886402"/>
          </a:xfrm>
          <a:prstGeom prst="wedgeEllipseCallout">
            <a:avLst>
              <a:gd name="adj1" fmla="val 162128"/>
              <a:gd name="adj2" fmla="val 35267"/>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solidFill>
                  <a:schemeClr val="tx1"/>
                </a:solidFill>
                <a:latin typeface="JuanMIkes" pitchFamily="50" charset="0"/>
              </a:rPr>
              <a:t>Climate crisis!</a:t>
            </a:r>
            <a:endParaRPr lang="nl-NL" sz="3200">
              <a:solidFill>
                <a:schemeClr val="tx1"/>
              </a:solidFill>
              <a:latin typeface="JuanMIkes" pitchFamily="50" charset="0"/>
            </a:endParaRPr>
          </a:p>
        </p:txBody>
      </p:sp>
      <p:sp>
        <p:nvSpPr>
          <p:cNvPr id="10" name="Title 1">
            <a:extLst>
              <a:ext uri="{FF2B5EF4-FFF2-40B4-BE49-F238E27FC236}">
                <a16:creationId xmlns:a16="http://schemas.microsoft.com/office/drawing/2014/main" id="{28067F8F-F646-D15B-61A6-F055FB9C1526}"/>
              </a:ext>
            </a:extLst>
          </p:cNvPr>
          <p:cNvSpPr>
            <a:spLocks noGrp="1"/>
          </p:cNvSpPr>
          <p:nvPr>
            <p:ph type="title"/>
          </p:nvPr>
        </p:nvSpPr>
        <p:spPr>
          <a:xfrm>
            <a:off x="609600" y="-1"/>
            <a:ext cx="11582400" cy="1067510"/>
          </a:xfrm>
        </p:spPr>
        <p:txBody>
          <a:bodyPr>
            <a:normAutofit fontScale="90000"/>
          </a:bodyPr>
          <a:lstStyle/>
          <a:p>
            <a:r>
              <a:rPr lang="en-GB"/>
              <a:t>Handling of not-acute/existential crises using liberal democracy</a:t>
            </a:r>
            <a:endParaRPr lang="nl-NL"/>
          </a:p>
        </p:txBody>
      </p:sp>
      <p:sp>
        <p:nvSpPr>
          <p:cNvPr id="5" name="Tijdelijke aanduiding voor dianummer 19">
            <a:extLst>
              <a:ext uri="{FF2B5EF4-FFF2-40B4-BE49-F238E27FC236}">
                <a16:creationId xmlns:a16="http://schemas.microsoft.com/office/drawing/2014/main" id="{899EE9D0-9B74-983B-C031-0007ECC479BA}"/>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5</a:t>
            </a:fld>
            <a:endParaRPr lang="nl-NL"/>
          </a:p>
        </p:txBody>
      </p:sp>
    </p:spTree>
    <p:extLst>
      <p:ext uri="{BB962C8B-B14F-4D97-AF65-F5344CB8AC3E}">
        <p14:creationId xmlns:p14="http://schemas.microsoft.com/office/powerpoint/2010/main" val="4078143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7" grpId="0" animBg="1"/>
      <p:bldP spid="59" grpId="0" animBg="1"/>
      <p:bldP spid="60" grpId="0" animBg="1"/>
      <p:bldP spid="6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47B89AB-171D-3D47-9826-3FDA3FC38ED1}"/>
              </a:ext>
            </a:extLst>
          </p:cNvPr>
          <p:cNvSpPr>
            <a:spLocks noGrp="1"/>
          </p:cNvSpPr>
          <p:nvPr>
            <p:ph type="title"/>
          </p:nvPr>
        </p:nvSpPr>
        <p:spPr/>
        <p:txBody>
          <a:bodyPr>
            <a:noAutofit/>
          </a:bodyPr>
          <a:lstStyle/>
          <a:p>
            <a:r>
              <a:rPr lang="en-GB"/>
              <a:t>We can change</a:t>
            </a:r>
          </a:p>
        </p:txBody>
      </p:sp>
      <p:sp>
        <p:nvSpPr>
          <p:cNvPr id="3" name="Content Placeholder 2">
            <a:extLst>
              <a:ext uri="{FF2B5EF4-FFF2-40B4-BE49-F238E27FC236}">
                <a16:creationId xmlns:a16="http://schemas.microsoft.com/office/drawing/2014/main" id="{6C533536-975E-65F1-1D8F-FB33BEEEEA27}"/>
              </a:ext>
            </a:extLst>
          </p:cNvPr>
          <p:cNvSpPr>
            <a:spLocks noGrp="1"/>
          </p:cNvSpPr>
          <p:nvPr>
            <p:ph type="body" idx="4294967295"/>
          </p:nvPr>
        </p:nvSpPr>
        <p:spPr>
          <a:xfrm>
            <a:off x="609600" y="1536700"/>
            <a:ext cx="6362700" cy="4554538"/>
          </a:xfrm>
        </p:spPr>
        <p:txBody>
          <a:bodyPr>
            <a:normAutofit fontScale="92500" lnSpcReduction="20000"/>
          </a:bodyPr>
          <a:lstStyle/>
          <a:p>
            <a:r>
              <a:rPr lang="nl-NL" err="1"/>
              <a:t>Would</a:t>
            </a:r>
            <a:r>
              <a:rPr lang="nl-NL"/>
              <a:t> </a:t>
            </a:r>
            <a:r>
              <a:rPr lang="nl-NL" err="1"/>
              <a:t>you</a:t>
            </a:r>
            <a:r>
              <a:rPr lang="nl-NL"/>
              <a:t> live more </a:t>
            </a:r>
            <a:r>
              <a:rPr lang="nl-NL" err="1"/>
              <a:t>sustainable</a:t>
            </a:r>
            <a:r>
              <a:rPr lang="nl-NL"/>
              <a:t> </a:t>
            </a:r>
            <a:r>
              <a:rPr lang="nl-NL" err="1"/>
              <a:t>if</a:t>
            </a:r>
            <a:r>
              <a:rPr lang="nl-NL"/>
              <a:t> </a:t>
            </a:r>
            <a:r>
              <a:rPr lang="nl-NL" err="1"/>
              <a:t>this</a:t>
            </a:r>
            <a:r>
              <a:rPr lang="nl-NL"/>
              <a:t> is </a:t>
            </a:r>
            <a:r>
              <a:rPr lang="nl-NL" err="1"/>
              <a:t>beneficial</a:t>
            </a:r>
            <a:r>
              <a:rPr lang="nl-NL"/>
              <a:t> </a:t>
            </a:r>
            <a:r>
              <a:rPr lang="nl-NL" err="1"/>
              <a:t>to</a:t>
            </a:r>
            <a:r>
              <a:rPr lang="nl-NL"/>
              <a:t> </a:t>
            </a:r>
            <a:r>
              <a:rPr lang="nl-NL" err="1"/>
              <a:t>the</a:t>
            </a:r>
            <a:r>
              <a:rPr lang="nl-NL"/>
              <a:t> </a:t>
            </a:r>
            <a:r>
              <a:rPr lang="nl-NL" err="1"/>
              <a:t>world</a:t>
            </a:r>
            <a:r>
              <a:rPr lang="nl-NL"/>
              <a:t> of </a:t>
            </a:r>
            <a:r>
              <a:rPr lang="nl-NL" err="1"/>
              <a:t>your</a:t>
            </a:r>
            <a:r>
              <a:rPr lang="nl-NL"/>
              <a:t> </a:t>
            </a:r>
            <a:r>
              <a:rPr lang="nl-NL" err="1"/>
              <a:t>grandchildren</a:t>
            </a:r>
            <a:r>
              <a:rPr lang="nl-NL"/>
              <a:t>?</a:t>
            </a:r>
          </a:p>
          <a:p>
            <a:pPr marL="457200" lvl="1" indent="0">
              <a:buNone/>
            </a:pPr>
            <a:r>
              <a:rPr lang="nl-NL"/>
              <a:t>Yes 68%</a:t>
            </a:r>
          </a:p>
          <a:p>
            <a:endParaRPr lang="nl-NL"/>
          </a:p>
          <a:p>
            <a:r>
              <a:rPr lang="nl-NL"/>
              <a:t>Would </a:t>
            </a:r>
            <a:r>
              <a:rPr lang="nl-NL" err="1"/>
              <a:t>you</a:t>
            </a:r>
            <a:r>
              <a:rPr lang="nl-NL"/>
              <a:t> live more </a:t>
            </a:r>
            <a:r>
              <a:rPr lang="nl-NL" err="1"/>
              <a:t>sustainable</a:t>
            </a:r>
            <a:r>
              <a:rPr lang="nl-NL"/>
              <a:t> </a:t>
            </a:r>
            <a:r>
              <a:rPr lang="nl-NL" err="1"/>
              <a:t>if</a:t>
            </a:r>
            <a:r>
              <a:rPr lang="nl-NL"/>
              <a:t> </a:t>
            </a:r>
            <a:r>
              <a:rPr lang="nl-NL" err="1"/>
              <a:t>this</a:t>
            </a:r>
            <a:r>
              <a:rPr lang="nl-NL"/>
              <a:t> is </a:t>
            </a:r>
            <a:r>
              <a:rPr lang="nl-NL" err="1"/>
              <a:t>beneficial</a:t>
            </a:r>
            <a:r>
              <a:rPr lang="nl-NL"/>
              <a:t> </a:t>
            </a:r>
            <a:r>
              <a:rPr lang="nl-NL" err="1"/>
              <a:t>to</a:t>
            </a:r>
            <a:r>
              <a:rPr lang="nl-NL"/>
              <a:t> </a:t>
            </a:r>
            <a:r>
              <a:rPr lang="nl-NL" err="1"/>
              <a:t>the</a:t>
            </a:r>
            <a:r>
              <a:rPr lang="nl-NL"/>
              <a:t> </a:t>
            </a:r>
            <a:r>
              <a:rPr lang="nl-NL" err="1"/>
              <a:t>world</a:t>
            </a:r>
            <a:r>
              <a:rPr lang="nl-NL"/>
              <a:t> of </a:t>
            </a:r>
            <a:r>
              <a:rPr lang="nl-NL" err="1"/>
              <a:t>your</a:t>
            </a:r>
            <a:r>
              <a:rPr lang="nl-NL"/>
              <a:t> </a:t>
            </a:r>
            <a:r>
              <a:rPr lang="nl-NL" err="1"/>
              <a:t>grandchildren</a:t>
            </a:r>
            <a:r>
              <a:rPr lang="nl-NL"/>
              <a:t>, </a:t>
            </a:r>
            <a:r>
              <a:rPr lang="nl-NL" b="1"/>
              <a:t>in </a:t>
            </a:r>
            <a:r>
              <a:rPr lang="nl-NL" b="1" err="1"/>
              <a:t>the</a:t>
            </a:r>
            <a:r>
              <a:rPr lang="nl-NL" b="1"/>
              <a:t> </a:t>
            </a:r>
            <a:r>
              <a:rPr lang="nl-NL" b="1" err="1"/>
              <a:t>circumstance</a:t>
            </a:r>
            <a:r>
              <a:rPr lang="nl-NL" b="1"/>
              <a:t> </a:t>
            </a:r>
            <a:r>
              <a:rPr lang="nl-NL" b="1" err="1"/>
              <a:t>that</a:t>
            </a:r>
            <a:r>
              <a:rPr lang="nl-NL" b="1"/>
              <a:t> </a:t>
            </a:r>
            <a:r>
              <a:rPr lang="nl-NL" b="1" err="1"/>
              <a:t>everyone</a:t>
            </a:r>
            <a:r>
              <a:rPr lang="nl-NL" b="1"/>
              <a:t> </a:t>
            </a:r>
            <a:r>
              <a:rPr lang="nl-NL" b="1" err="1"/>
              <a:t>else</a:t>
            </a:r>
            <a:r>
              <a:rPr lang="nl-NL" b="1"/>
              <a:t> does</a:t>
            </a:r>
            <a:r>
              <a:rPr lang="nl-NL"/>
              <a:t>?</a:t>
            </a:r>
          </a:p>
          <a:p>
            <a:pPr marL="457200" lvl="1" indent="0">
              <a:buNone/>
            </a:pPr>
            <a:r>
              <a:rPr lang="nl-NL" sz="3900" b="1"/>
              <a:t>Yes 100%</a:t>
            </a:r>
          </a:p>
        </p:txBody>
      </p:sp>
      <p:pic>
        <p:nvPicPr>
          <p:cNvPr id="4" name="Picture 3">
            <a:extLst>
              <a:ext uri="{FF2B5EF4-FFF2-40B4-BE49-F238E27FC236}">
                <a16:creationId xmlns:a16="http://schemas.microsoft.com/office/drawing/2014/main" id="{756EAB46-6737-BEF6-5603-71D082D18D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73900" y="1415386"/>
            <a:ext cx="4794250" cy="2993910"/>
          </a:xfrm>
          <a:prstGeom prst="rect">
            <a:avLst/>
          </a:prstGeom>
        </p:spPr>
      </p:pic>
      <p:sp>
        <p:nvSpPr>
          <p:cNvPr id="5" name="Content Placeholder 2">
            <a:extLst>
              <a:ext uri="{FF2B5EF4-FFF2-40B4-BE49-F238E27FC236}">
                <a16:creationId xmlns:a16="http://schemas.microsoft.com/office/drawing/2014/main" id="{89765348-B373-24E9-1FD1-5988173EADD6}"/>
              </a:ext>
            </a:extLst>
          </p:cNvPr>
          <p:cNvSpPr txBox="1">
            <a:spLocks/>
          </p:cNvSpPr>
          <p:nvPr/>
        </p:nvSpPr>
        <p:spPr>
          <a:xfrm>
            <a:off x="2141915" y="5837528"/>
            <a:ext cx="4596937" cy="750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pPr>
            <a:endParaRPr lang="en-NL"/>
          </a:p>
        </p:txBody>
      </p:sp>
      <p:sp>
        <p:nvSpPr>
          <p:cNvPr id="8" name="Rectangle 7">
            <a:extLst>
              <a:ext uri="{FF2B5EF4-FFF2-40B4-BE49-F238E27FC236}">
                <a16:creationId xmlns:a16="http://schemas.microsoft.com/office/drawing/2014/main" id="{C43F6A8E-0FC4-1806-85F7-684DEA4020B4}"/>
              </a:ext>
            </a:extLst>
          </p:cNvPr>
          <p:cNvSpPr/>
          <p:nvPr/>
        </p:nvSpPr>
        <p:spPr>
          <a:xfrm>
            <a:off x="609600" y="6375400"/>
            <a:ext cx="9207500" cy="482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a:solidFill>
                  <a:schemeClr val="bg1">
                    <a:lumMod val="50000"/>
                  </a:schemeClr>
                </a:solidFill>
              </a:rPr>
              <a:t>Hauser et al., </a:t>
            </a:r>
            <a:r>
              <a:rPr lang="en-GB" sz="1400" i="1">
                <a:solidFill>
                  <a:schemeClr val="bg1">
                    <a:lumMod val="50000"/>
                  </a:schemeClr>
                </a:solidFill>
              </a:rPr>
              <a:t>Cooperating with the future</a:t>
            </a:r>
            <a:r>
              <a:rPr lang="en-GB" sz="1400">
                <a:solidFill>
                  <a:schemeClr val="bg1">
                    <a:lumMod val="50000"/>
                  </a:schemeClr>
                </a:solidFill>
              </a:rPr>
              <a:t>, 2014, cited in Hickel, </a:t>
            </a:r>
            <a:r>
              <a:rPr lang="en-GB" sz="1400" i="1">
                <a:solidFill>
                  <a:schemeClr val="bg1">
                    <a:lumMod val="50000"/>
                  </a:schemeClr>
                </a:solidFill>
              </a:rPr>
              <a:t>Less is More</a:t>
            </a:r>
            <a:r>
              <a:rPr lang="en-GB" sz="1400">
                <a:solidFill>
                  <a:schemeClr val="bg1">
                    <a:lumMod val="50000"/>
                  </a:schemeClr>
                </a:solidFill>
              </a:rPr>
              <a:t>, 2021, p245</a:t>
            </a:r>
          </a:p>
        </p:txBody>
      </p:sp>
      <p:sp>
        <p:nvSpPr>
          <p:cNvPr id="10" name="Tijdelijke aanduiding voor dianummer 19">
            <a:extLst>
              <a:ext uri="{FF2B5EF4-FFF2-40B4-BE49-F238E27FC236}">
                <a16:creationId xmlns:a16="http://schemas.microsoft.com/office/drawing/2014/main" id="{86433D43-A9E8-53AC-350A-072EDC4FB588}"/>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6</a:t>
            </a:fld>
            <a:endParaRPr lang="nl-NL"/>
          </a:p>
        </p:txBody>
      </p:sp>
    </p:spTree>
    <p:extLst>
      <p:ext uri="{BB962C8B-B14F-4D97-AF65-F5344CB8AC3E}">
        <p14:creationId xmlns:p14="http://schemas.microsoft.com/office/powerpoint/2010/main" val="168299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38B0-F452-455C-D42C-8E2952D63096}"/>
              </a:ext>
            </a:extLst>
          </p:cNvPr>
          <p:cNvSpPr>
            <a:spLocks noGrp="1"/>
          </p:cNvSpPr>
          <p:nvPr>
            <p:ph type="title"/>
          </p:nvPr>
        </p:nvSpPr>
        <p:spPr/>
        <p:txBody>
          <a:bodyPr>
            <a:normAutofit/>
          </a:bodyPr>
          <a:lstStyle/>
          <a:p>
            <a:r>
              <a:rPr lang="en-GB" b="1"/>
              <a:t>Medieval</a:t>
            </a:r>
            <a:r>
              <a:rPr lang="en-GB"/>
              <a:t> societal transition handling</a:t>
            </a:r>
            <a:endParaRPr lang="nl-NL"/>
          </a:p>
        </p:txBody>
      </p:sp>
      <p:sp>
        <p:nvSpPr>
          <p:cNvPr id="3" name="Text Placeholder 2">
            <a:extLst>
              <a:ext uri="{FF2B5EF4-FFF2-40B4-BE49-F238E27FC236}">
                <a16:creationId xmlns:a16="http://schemas.microsoft.com/office/drawing/2014/main" id="{C2D2F3B5-C78C-56DE-4B55-3C7E315C96F0}"/>
              </a:ext>
            </a:extLst>
          </p:cNvPr>
          <p:cNvSpPr>
            <a:spLocks noGrp="1"/>
          </p:cNvSpPr>
          <p:nvPr>
            <p:ph type="body" idx="4294967295"/>
          </p:nvPr>
        </p:nvSpPr>
        <p:spPr>
          <a:xfrm>
            <a:off x="609600" y="1536700"/>
            <a:ext cx="10750550" cy="4554538"/>
          </a:xfrm>
        </p:spPr>
        <p:txBody>
          <a:bodyPr>
            <a:normAutofit fontScale="70000" lnSpcReduction="20000"/>
          </a:bodyPr>
          <a:lstStyle/>
          <a:p>
            <a:r>
              <a:rPr lang="en-GB"/>
              <a:t>13th century, low countries</a:t>
            </a:r>
          </a:p>
          <a:p>
            <a:pPr lvl="1"/>
            <a:r>
              <a:rPr lang="en-GB"/>
              <a:t>Urbanisation</a:t>
            </a:r>
          </a:p>
          <a:p>
            <a:pPr lvl="1"/>
            <a:r>
              <a:rPr lang="en-GB"/>
              <a:t>Storm floodings</a:t>
            </a:r>
            <a:endParaRPr lang="nl-NL"/>
          </a:p>
          <a:p>
            <a:endParaRPr lang="nl-NL"/>
          </a:p>
          <a:p>
            <a:r>
              <a:rPr lang="nl-NL"/>
              <a:t>Bottom-up sectoral task division</a:t>
            </a:r>
          </a:p>
          <a:p>
            <a:pPr lvl="1"/>
            <a:r>
              <a:rPr lang="nl-NL"/>
              <a:t>Farmers</a:t>
            </a:r>
          </a:p>
          <a:p>
            <a:pPr lvl="1"/>
            <a:r>
              <a:rPr lang="nl-NL"/>
              <a:t>Villagers</a:t>
            </a:r>
          </a:p>
          <a:p>
            <a:pPr lvl="1"/>
            <a:r>
              <a:rPr lang="nl-NL"/>
              <a:t>Citizens</a:t>
            </a:r>
          </a:p>
          <a:p>
            <a:pPr lvl="1"/>
            <a:endParaRPr lang="nl-NL"/>
          </a:p>
          <a:p>
            <a:r>
              <a:rPr lang="nl-NL"/>
              <a:t>Institutionalisation in water </a:t>
            </a:r>
            <a:r>
              <a:rPr lang="en-GB"/>
              <a:t>authorities</a:t>
            </a:r>
            <a:endParaRPr lang="nl-NL"/>
          </a:p>
          <a:p>
            <a:pPr lvl="1"/>
            <a:r>
              <a:rPr lang="nl-NL"/>
              <a:t>Quality seats for task groups</a:t>
            </a:r>
          </a:p>
          <a:p>
            <a:pPr lvl="1"/>
            <a:r>
              <a:rPr lang="nl-NL"/>
              <a:t>Elections within task groups</a:t>
            </a:r>
          </a:p>
          <a:p>
            <a:pPr lvl="1"/>
            <a:r>
              <a:rPr lang="nl-NL"/>
              <a:t>Governor appointed by the King</a:t>
            </a:r>
          </a:p>
          <a:p>
            <a:endParaRPr lang="en-GB"/>
          </a:p>
          <a:p>
            <a:endParaRPr lang="nl-NL"/>
          </a:p>
        </p:txBody>
      </p:sp>
      <p:pic>
        <p:nvPicPr>
          <p:cNvPr id="4" name="Picture 4" descr="v8_6">
            <a:extLst>
              <a:ext uri="{FF2B5EF4-FFF2-40B4-BE49-F238E27FC236}">
                <a16:creationId xmlns:a16="http://schemas.microsoft.com/office/drawing/2014/main" id="{CDF555A0-513C-D3A5-52F3-04CA5B634A4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327560" y="812644"/>
            <a:ext cx="3157838" cy="1993746"/>
          </a:xfrm>
          <a:prstGeom prst="rect">
            <a:avLst/>
          </a:prstGeom>
          <a:noFill/>
          <a:ln w="57150">
            <a:noFill/>
            <a:miter lim="800000"/>
            <a:headEnd/>
            <a:tailEnd/>
          </a:ln>
        </p:spPr>
      </p:pic>
      <p:pic>
        <p:nvPicPr>
          <p:cNvPr id="5" name="Picture 3" descr="Watermanagement door de monniken van Aduard › De verhalen van Groningen">
            <a:extLst>
              <a:ext uri="{FF2B5EF4-FFF2-40B4-BE49-F238E27FC236}">
                <a16:creationId xmlns:a16="http://schemas.microsoft.com/office/drawing/2014/main" id="{33F3578E-7FD6-36AE-C598-EAC448AFA0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34488" y="2904225"/>
            <a:ext cx="3157838" cy="1657865"/>
          </a:xfrm>
          <a:prstGeom prst="rect">
            <a:avLst/>
          </a:prstGeom>
          <a:noFill/>
        </p:spPr>
      </p:pic>
      <p:pic>
        <p:nvPicPr>
          <p:cNvPr id="6" name="Picture 5">
            <a:extLst>
              <a:ext uri="{FF2B5EF4-FFF2-40B4-BE49-F238E27FC236}">
                <a16:creationId xmlns:a16="http://schemas.microsoft.com/office/drawing/2014/main" id="{7A2BBE05-5A33-DF75-E15E-3B27EA1AD68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34490" y="4659924"/>
            <a:ext cx="3157837" cy="1963847"/>
          </a:xfrm>
          <a:prstGeom prst="rect">
            <a:avLst/>
          </a:prstGeom>
          <a:noFill/>
          <a:ln w="9525">
            <a:noFill/>
            <a:miter lim="800000"/>
            <a:headEnd/>
            <a:tailEnd/>
          </a:ln>
          <a:effectLst/>
        </p:spPr>
      </p:pic>
      <p:sp>
        <p:nvSpPr>
          <p:cNvPr id="8" name="Tijdelijke aanduiding voor dianummer 19">
            <a:extLst>
              <a:ext uri="{FF2B5EF4-FFF2-40B4-BE49-F238E27FC236}">
                <a16:creationId xmlns:a16="http://schemas.microsoft.com/office/drawing/2014/main" id="{0E32ACAE-9244-6507-DB74-47C49E0C970F}"/>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7</a:t>
            </a:fld>
            <a:endParaRPr lang="nl-NL"/>
          </a:p>
        </p:txBody>
      </p:sp>
    </p:spTree>
    <p:extLst>
      <p:ext uri="{BB962C8B-B14F-4D97-AF65-F5344CB8AC3E}">
        <p14:creationId xmlns:p14="http://schemas.microsoft.com/office/powerpoint/2010/main" val="179446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a:extLst>
              <a:ext uri="{FF2B5EF4-FFF2-40B4-BE49-F238E27FC236}">
                <a16:creationId xmlns:a16="http://schemas.microsoft.com/office/drawing/2014/main" id="{35DF077B-7639-11AD-7264-599FE1519748}"/>
              </a:ext>
            </a:extLst>
          </p:cNvPr>
          <p:cNvSpPr>
            <a:spLocks noGrp="1" noChangeArrowheads="1"/>
          </p:cNvSpPr>
          <p:nvPr>
            <p:ph type="title"/>
          </p:nvPr>
        </p:nvSpPr>
        <p:spPr/>
        <p:txBody>
          <a:bodyPr>
            <a:normAutofit/>
          </a:bodyPr>
          <a:lstStyle/>
          <a:p>
            <a:r>
              <a:rPr lang="nl-NL" sz="3200"/>
              <a:t>Unique, indispensible and non transferable transition tasks</a:t>
            </a:r>
            <a:endParaRPr lang="en-GB" altLang="nl-NL" sz="3200" dirty="0"/>
          </a:p>
        </p:txBody>
      </p:sp>
      <p:graphicFrame>
        <p:nvGraphicFramePr>
          <p:cNvPr id="4" name="Tabel 3">
            <a:extLst>
              <a:ext uri="{FF2B5EF4-FFF2-40B4-BE49-F238E27FC236}">
                <a16:creationId xmlns:a16="http://schemas.microsoft.com/office/drawing/2014/main" id="{C8E2B2A9-77AB-BE8C-0AB1-7301D8F58F85}"/>
              </a:ext>
            </a:extLst>
          </p:cNvPr>
          <p:cNvGraphicFramePr>
            <a:graphicFrameLocks noGrp="1"/>
          </p:cNvGraphicFramePr>
          <p:nvPr>
            <p:extLst>
              <p:ext uri="{D42A27DB-BD31-4B8C-83A1-F6EECF244321}">
                <p14:modId xmlns:p14="http://schemas.microsoft.com/office/powerpoint/2010/main" val="1394474324"/>
              </p:ext>
            </p:extLst>
          </p:nvPr>
        </p:nvGraphicFramePr>
        <p:xfrm>
          <a:off x="700088" y="1721471"/>
          <a:ext cx="10453686" cy="922972"/>
        </p:xfrm>
        <a:graphic>
          <a:graphicData uri="http://schemas.openxmlformats.org/drawingml/2006/table">
            <a:tbl>
              <a:tblPr/>
              <a:tblGrid>
                <a:gridCol w="2358996">
                  <a:extLst>
                    <a:ext uri="{9D8B030D-6E8A-4147-A177-3AD203B41FA5}">
                      <a16:colId xmlns:a16="http://schemas.microsoft.com/office/drawing/2014/main" val="20000"/>
                    </a:ext>
                  </a:extLst>
                </a:gridCol>
                <a:gridCol w="3029989">
                  <a:extLst>
                    <a:ext uri="{9D8B030D-6E8A-4147-A177-3AD203B41FA5}">
                      <a16:colId xmlns:a16="http://schemas.microsoft.com/office/drawing/2014/main" val="20001"/>
                    </a:ext>
                  </a:extLst>
                </a:gridCol>
                <a:gridCol w="5064701">
                  <a:extLst>
                    <a:ext uri="{9D8B030D-6E8A-4147-A177-3AD203B41FA5}">
                      <a16:colId xmlns:a16="http://schemas.microsoft.com/office/drawing/2014/main" val="20002"/>
                    </a:ext>
                  </a:extLst>
                </a:gridCol>
              </a:tblGrid>
              <a:tr h="922972">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bg1"/>
                          </a:solidFill>
                          <a:effectLst/>
                          <a:latin typeface="+mn-lt"/>
                          <a:ea typeface="Times New Roman" pitchFamily="18" charset="0"/>
                          <a:cs typeface="Times New Roman" pitchFamily="18" charset="0"/>
                        </a:rPr>
                        <a:t>Science</a:t>
                      </a:r>
                      <a:endParaRPr kumimoji="0" lang="en-GB" sz="16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366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rgbClr val="29C7FF"/>
                          </a:solidFill>
                          <a:effectLst/>
                          <a:latin typeface="+mn-lt"/>
                          <a:ea typeface="Times New Roman" pitchFamily="18" charset="0"/>
                          <a:cs typeface="Times New Roman" pitchFamily="18" charset="0"/>
                        </a:rPr>
                        <a:t>Networks of academic disciplines or knowledge fields</a:t>
                      </a:r>
                      <a:endParaRPr kumimoji="0" lang="en-GB" sz="2000" b="0" i="0" u="none" strike="noStrike" cap="none" normalizeH="0" baseline="0" dirty="0">
                        <a:ln>
                          <a:noFill/>
                        </a:ln>
                        <a:solidFill>
                          <a:srgbClr val="29C7FF"/>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3669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chemeClr val="bg1"/>
                          </a:solidFill>
                          <a:effectLst/>
                          <a:latin typeface="+mn-lt"/>
                          <a:ea typeface="Times New Roman" pitchFamily="18" charset="0"/>
                          <a:cs typeface="Times New Roman" pitchFamily="18" charset="0"/>
                        </a:rPr>
                        <a:t>Measure capitals, explain history,  predict future, identify development pathways</a:t>
                      </a:r>
                      <a:endParaRPr kumimoji="0" lang="en-GB" sz="20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36699"/>
                    </a:solidFill>
                  </a:tcPr>
                </a:tc>
                <a:extLst>
                  <a:ext uri="{0D108BD9-81ED-4DB2-BD59-A6C34878D82A}">
                    <a16:rowId xmlns:a16="http://schemas.microsoft.com/office/drawing/2014/main" val="10000"/>
                  </a:ext>
                </a:extLst>
              </a:tr>
            </a:tbl>
          </a:graphicData>
        </a:graphic>
      </p:graphicFrame>
      <p:graphicFrame>
        <p:nvGraphicFramePr>
          <p:cNvPr id="6" name="Tabel 5">
            <a:extLst>
              <a:ext uri="{FF2B5EF4-FFF2-40B4-BE49-F238E27FC236}">
                <a16:creationId xmlns:a16="http://schemas.microsoft.com/office/drawing/2014/main" id="{70B075F7-4557-5E19-8D7A-5C0AF5CAEF04}"/>
              </a:ext>
            </a:extLst>
          </p:cNvPr>
          <p:cNvGraphicFramePr>
            <a:graphicFrameLocks noGrp="1"/>
          </p:cNvGraphicFramePr>
          <p:nvPr>
            <p:extLst>
              <p:ext uri="{D42A27DB-BD31-4B8C-83A1-F6EECF244321}">
                <p14:modId xmlns:p14="http://schemas.microsoft.com/office/powerpoint/2010/main" val="3382371444"/>
              </p:ext>
            </p:extLst>
          </p:nvPr>
        </p:nvGraphicFramePr>
        <p:xfrm>
          <a:off x="700088" y="2644443"/>
          <a:ext cx="10457253" cy="924755"/>
        </p:xfrm>
        <a:graphic>
          <a:graphicData uri="http://schemas.openxmlformats.org/drawingml/2006/table">
            <a:tbl>
              <a:tblPr/>
              <a:tblGrid>
                <a:gridCol w="2360697">
                  <a:extLst>
                    <a:ext uri="{9D8B030D-6E8A-4147-A177-3AD203B41FA5}">
                      <a16:colId xmlns:a16="http://schemas.microsoft.com/office/drawing/2014/main" val="20000"/>
                    </a:ext>
                  </a:extLst>
                </a:gridCol>
                <a:gridCol w="3015819">
                  <a:extLst>
                    <a:ext uri="{9D8B030D-6E8A-4147-A177-3AD203B41FA5}">
                      <a16:colId xmlns:a16="http://schemas.microsoft.com/office/drawing/2014/main" val="20001"/>
                    </a:ext>
                  </a:extLst>
                </a:gridCol>
                <a:gridCol w="5080737">
                  <a:extLst>
                    <a:ext uri="{9D8B030D-6E8A-4147-A177-3AD203B41FA5}">
                      <a16:colId xmlns:a16="http://schemas.microsoft.com/office/drawing/2014/main" val="20002"/>
                    </a:ext>
                  </a:extLst>
                </a:gridCol>
              </a:tblGrid>
              <a:tr h="924755">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bg1"/>
                          </a:solidFill>
                          <a:effectLst/>
                          <a:latin typeface="+mn-lt"/>
                          <a:ea typeface="Times New Roman" pitchFamily="18" charset="0"/>
                          <a:cs typeface="Times New Roman" pitchFamily="18" charset="0"/>
                        </a:rPr>
                        <a:t>Citizens</a:t>
                      </a:r>
                      <a:endParaRPr kumimoji="0" lang="en-GB" sz="18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48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a:ln>
                            <a:noFill/>
                          </a:ln>
                          <a:solidFill>
                            <a:srgbClr val="92D050"/>
                          </a:solidFill>
                          <a:effectLst/>
                          <a:latin typeface="+mn-lt"/>
                          <a:ea typeface="Times New Roman" pitchFamily="18" charset="0"/>
                          <a:cs typeface="Times New Roman" pitchFamily="18" charset="0"/>
                        </a:rPr>
                        <a:t>Districts and villages, age groups, citizen councils</a:t>
                      </a:r>
                      <a:endParaRPr kumimoji="0" lang="en-GB" sz="2000" b="0" i="0" u="none" strike="noStrike" cap="none" normalizeH="0" baseline="0" dirty="0">
                        <a:ln>
                          <a:noFill/>
                        </a:ln>
                        <a:solidFill>
                          <a:srgbClr val="92D050"/>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48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chemeClr val="bg1"/>
                          </a:solidFill>
                          <a:effectLst/>
                          <a:latin typeface="+mn-lt"/>
                          <a:ea typeface="Times New Roman" pitchFamily="18" charset="0"/>
                          <a:cs typeface="Times New Roman" pitchFamily="18" charset="0"/>
                        </a:rPr>
                        <a:t>Adjust lifestyle, support each other, raise kids with sustainability values, vote</a:t>
                      </a:r>
                      <a:endParaRPr kumimoji="0" lang="en-GB" sz="20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348000"/>
                    </a:solidFill>
                  </a:tcPr>
                </a:tc>
                <a:extLst>
                  <a:ext uri="{0D108BD9-81ED-4DB2-BD59-A6C34878D82A}">
                    <a16:rowId xmlns:a16="http://schemas.microsoft.com/office/drawing/2014/main" val="10000"/>
                  </a:ext>
                </a:extLst>
              </a:tr>
            </a:tbl>
          </a:graphicData>
        </a:graphic>
      </p:graphicFrame>
      <p:graphicFrame>
        <p:nvGraphicFramePr>
          <p:cNvPr id="7" name="Tabel 6">
            <a:extLst>
              <a:ext uri="{FF2B5EF4-FFF2-40B4-BE49-F238E27FC236}">
                <a16:creationId xmlns:a16="http://schemas.microsoft.com/office/drawing/2014/main" id="{317E8870-EF48-F9A9-914F-82A2C932995E}"/>
              </a:ext>
            </a:extLst>
          </p:cNvPr>
          <p:cNvGraphicFramePr>
            <a:graphicFrameLocks noGrp="1"/>
          </p:cNvGraphicFramePr>
          <p:nvPr>
            <p:extLst>
              <p:ext uri="{D42A27DB-BD31-4B8C-83A1-F6EECF244321}">
                <p14:modId xmlns:p14="http://schemas.microsoft.com/office/powerpoint/2010/main" val="3795208156"/>
              </p:ext>
            </p:extLst>
          </p:nvPr>
        </p:nvGraphicFramePr>
        <p:xfrm>
          <a:off x="700088" y="3568485"/>
          <a:ext cx="10453686" cy="923685"/>
        </p:xfrm>
        <a:graphic>
          <a:graphicData uri="http://schemas.openxmlformats.org/drawingml/2006/table">
            <a:tbl>
              <a:tblPr/>
              <a:tblGrid>
                <a:gridCol w="2360697">
                  <a:extLst>
                    <a:ext uri="{9D8B030D-6E8A-4147-A177-3AD203B41FA5}">
                      <a16:colId xmlns:a16="http://schemas.microsoft.com/office/drawing/2014/main" val="20000"/>
                    </a:ext>
                  </a:extLst>
                </a:gridCol>
                <a:gridCol w="2990880">
                  <a:extLst>
                    <a:ext uri="{9D8B030D-6E8A-4147-A177-3AD203B41FA5}">
                      <a16:colId xmlns:a16="http://schemas.microsoft.com/office/drawing/2014/main" val="20001"/>
                    </a:ext>
                  </a:extLst>
                </a:gridCol>
                <a:gridCol w="5102109">
                  <a:extLst>
                    <a:ext uri="{9D8B030D-6E8A-4147-A177-3AD203B41FA5}">
                      <a16:colId xmlns:a16="http://schemas.microsoft.com/office/drawing/2014/main" val="20002"/>
                    </a:ext>
                  </a:extLst>
                </a:gridCol>
              </a:tblGrid>
              <a:tr h="923685">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bg1"/>
                          </a:solidFill>
                          <a:effectLst/>
                          <a:latin typeface="+mn-lt"/>
                          <a:ea typeface="Times New Roman" pitchFamily="18" charset="0"/>
                          <a:cs typeface="Times New Roman" pitchFamily="18" charset="0"/>
                        </a:rPr>
                        <a:t>Government</a:t>
                      </a:r>
                      <a:endParaRPr kumimoji="0" lang="en-GB" sz="18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93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a:ln>
                            <a:noFill/>
                          </a:ln>
                          <a:solidFill>
                            <a:schemeClr val="accent6">
                              <a:lumMod val="50000"/>
                            </a:schemeClr>
                          </a:solidFill>
                          <a:effectLst/>
                          <a:latin typeface="+mn-lt"/>
                          <a:ea typeface="Times New Roman" pitchFamily="18" charset="0"/>
                          <a:cs typeface="Times New Roman" pitchFamily="18" charset="0"/>
                        </a:rPr>
                        <a:t>Public administration, water authorities, gov. services</a:t>
                      </a:r>
                      <a:endParaRPr kumimoji="0" lang="en-GB" sz="2000" b="0" i="0" u="none" strike="noStrike" cap="none" normalizeH="0" baseline="0" dirty="0">
                        <a:ln>
                          <a:noFill/>
                        </a:ln>
                        <a:solidFill>
                          <a:schemeClr val="accent6">
                            <a:lumMod val="50000"/>
                          </a:schemeClr>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93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chemeClr val="bg1"/>
                          </a:solidFill>
                          <a:effectLst/>
                          <a:latin typeface="+mn-lt"/>
                          <a:ea typeface="Times New Roman" pitchFamily="18" charset="0"/>
                          <a:cs typeface="Times New Roman" pitchFamily="18" charset="0"/>
                        </a:rPr>
                        <a:t>Encourage sustainability, tax or Forbid unsustainability, ensure level playing fields</a:t>
                      </a:r>
                      <a:endParaRPr kumimoji="0" lang="en-GB" sz="20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E9300"/>
                    </a:solidFill>
                  </a:tcPr>
                </a:tc>
                <a:extLst>
                  <a:ext uri="{0D108BD9-81ED-4DB2-BD59-A6C34878D82A}">
                    <a16:rowId xmlns:a16="http://schemas.microsoft.com/office/drawing/2014/main" val="10000"/>
                  </a:ext>
                </a:extLst>
              </a:tr>
            </a:tbl>
          </a:graphicData>
        </a:graphic>
      </p:graphicFrame>
      <p:graphicFrame>
        <p:nvGraphicFramePr>
          <p:cNvPr id="8" name="Tabel 7">
            <a:extLst>
              <a:ext uri="{FF2B5EF4-FFF2-40B4-BE49-F238E27FC236}">
                <a16:creationId xmlns:a16="http://schemas.microsoft.com/office/drawing/2014/main" id="{5C1378EC-5293-2059-5161-817A20B3A123}"/>
              </a:ext>
            </a:extLst>
          </p:cNvPr>
          <p:cNvGraphicFramePr>
            <a:graphicFrameLocks noGrp="1"/>
          </p:cNvGraphicFramePr>
          <p:nvPr>
            <p:extLst>
              <p:ext uri="{D42A27DB-BD31-4B8C-83A1-F6EECF244321}">
                <p14:modId xmlns:p14="http://schemas.microsoft.com/office/powerpoint/2010/main" val="1417425576"/>
              </p:ext>
            </p:extLst>
          </p:nvPr>
        </p:nvGraphicFramePr>
        <p:xfrm>
          <a:off x="700088" y="4492170"/>
          <a:ext cx="10457253" cy="923685"/>
        </p:xfrm>
        <a:graphic>
          <a:graphicData uri="http://schemas.openxmlformats.org/drawingml/2006/table">
            <a:tbl>
              <a:tblPr/>
              <a:tblGrid>
                <a:gridCol w="2360697">
                  <a:extLst>
                    <a:ext uri="{9D8B030D-6E8A-4147-A177-3AD203B41FA5}">
                      <a16:colId xmlns:a16="http://schemas.microsoft.com/office/drawing/2014/main" val="20000"/>
                    </a:ext>
                  </a:extLst>
                </a:gridCol>
                <a:gridCol w="2986724">
                  <a:extLst>
                    <a:ext uri="{9D8B030D-6E8A-4147-A177-3AD203B41FA5}">
                      <a16:colId xmlns:a16="http://schemas.microsoft.com/office/drawing/2014/main" val="20001"/>
                    </a:ext>
                  </a:extLst>
                </a:gridCol>
                <a:gridCol w="5109832">
                  <a:extLst>
                    <a:ext uri="{9D8B030D-6E8A-4147-A177-3AD203B41FA5}">
                      <a16:colId xmlns:a16="http://schemas.microsoft.com/office/drawing/2014/main" val="20002"/>
                    </a:ext>
                  </a:extLst>
                </a:gridCol>
              </a:tblGrid>
              <a:tr h="923685">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bg1"/>
                          </a:solidFill>
                          <a:effectLst/>
                          <a:latin typeface="+mn-lt"/>
                          <a:ea typeface="Times New Roman" pitchFamily="18" charset="0"/>
                          <a:cs typeface="Times New Roman" pitchFamily="18" charset="0"/>
                        </a:rPr>
                        <a:t>Businesses</a:t>
                      </a:r>
                      <a:endParaRPr kumimoji="0" lang="en-GB" sz="18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8704C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a:ln>
                            <a:noFill/>
                          </a:ln>
                          <a:solidFill>
                            <a:srgbClr val="E98FFB"/>
                          </a:solidFill>
                          <a:effectLst/>
                          <a:latin typeface="+mn-lt"/>
                          <a:ea typeface="Times New Roman" pitchFamily="18" charset="0"/>
                          <a:cs typeface="Times New Roman" pitchFamily="18" charset="0"/>
                        </a:rPr>
                        <a:t>Business associations, branch organisations, park management associations</a:t>
                      </a:r>
                      <a:endParaRPr kumimoji="0" lang="en-GB" sz="2000" b="0" i="0" u="none" strike="noStrike" cap="none" normalizeH="0" baseline="0" dirty="0">
                        <a:ln>
                          <a:noFill/>
                        </a:ln>
                        <a:solidFill>
                          <a:srgbClr val="E98FFB"/>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8704C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a:ln>
                            <a:noFill/>
                          </a:ln>
                          <a:solidFill>
                            <a:schemeClr val="bg1"/>
                          </a:solidFill>
                          <a:effectLst/>
                          <a:latin typeface="+mn-lt"/>
                          <a:ea typeface="Times New Roman" pitchFamily="18" charset="0"/>
                          <a:cs typeface="Times New Roman" pitchFamily="18" charset="0"/>
                        </a:rPr>
                        <a:t>Invest and innovate for sustainability impact,</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a:ln>
                            <a:noFill/>
                          </a:ln>
                          <a:solidFill>
                            <a:schemeClr val="bg1"/>
                          </a:solidFill>
                          <a:effectLst/>
                          <a:latin typeface="+mn-lt"/>
                          <a:ea typeface="Times New Roman" pitchFamily="18" charset="0"/>
                          <a:cs typeface="Times New Roman" pitchFamily="18" charset="0"/>
                        </a:rPr>
                        <a:t>organise inclusively, close loops</a:t>
                      </a:r>
                      <a:endParaRPr kumimoji="0" lang="en-GB" sz="20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8704C8"/>
                    </a:solidFill>
                  </a:tcPr>
                </a:tc>
                <a:extLst>
                  <a:ext uri="{0D108BD9-81ED-4DB2-BD59-A6C34878D82A}">
                    <a16:rowId xmlns:a16="http://schemas.microsoft.com/office/drawing/2014/main" val="10000"/>
                  </a:ext>
                </a:extLst>
              </a:tr>
            </a:tbl>
          </a:graphicData>
        </a:graphic>
      </p:graphicFrame>
      <p:graphicFrame>
        <p:nvGraphicFramePr>
          <p:cNvPr id="9" name="Tabel 8">
            <a:extLst>
              <a:ext uri="{FF2B5EF4-FFF2-40B4-BE49-F238E27FC236}">
                <a16:creationId xmlns:a16="http://schemas.microsoft.com/office/drawing/2014/main" id="{C8A0DDA9-A83A-F77B-2E16-A1E2FB3E039D}"/>
              </a:ext>
            </a:extLst>
          </p:cNvPr>
          <p:cNvGraphicFramePr>
            <a:graphicFrameLocks noGrp="1"/>
          </p:cNvGraphicFramePr>
          <p:nvPr>
            <p:extLst>
              <p:ext uri="{D42A27DB-BD31-4B8C-83A1-F6EECF244321}">
                <p14:modId xmlns:p14="http://schemas.microsoft.com/office/powerpoint/2010/main" val="2619221716"/>
              </p:ext>
            </p:extLst>
          </p:nvPr>
        </p:nvGraphicFramePr>
        <p:xfrm>
          <a:off x="700088" y="5410099"/>
          <a:ext cx="10453686" cy="936157"/>
        </p:xfrm>
        <a:graphic>
          <a:graphicData uri="http://schemas.openxmlformats.org/drawingml/2006/table">
            <a:tbl>
              <a:tblPr/>
              <a:tblGrid>
                <a:gridCol w="2360697">
                  <a:extLst>
                    <a:ext uri="{9D8B030D-6E8A-4147-A177-3AD203B41FA5}">
                      <a16:colId xmlns:a16="http://schemas.microsoft.com/office/drawing/2014/main" val="20000"/>
                    </a:ext>
                  </a:extLst>
                </a:gridCol>
                <a:gridCol w="2970099">
                  <a:extLst>
                    <a:ext uri="{9D8B030D-6E8A-4147-A177-3AD203B41FA5}">
                      <a16:colId xmlns:a16="http://schemas.microsoft.com/office/drawing/2014/main" val="20001"/>
                    </a:ext>
                  </a:extLst>
                </a:gridCol>
                <a:gridCol w="5122890">
                  <a:extLst>
                    <a:ext uri="{9D8B030D-6E8A-4147-A177-3AD203B41FA5}">
                      <a16:colId xmlns:a16="http://schemas.microsoft.com/office/drawing/2014/main" val="20002"/>
                    </a:ext>
                  </a:extLst>
                </a:gridCol>
              </a:tblGrid>
              <a:tr h="936157">
                <a:tc>
                  <a:txBody>
                    <a:bodyPr/>
                    <a:lstStyle/>
                    <a:p>
                      <a:pPr marL="0" marR="0" lvl="0" indent="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bg1"/>
                          </a:solidFill>
                          <a:effectLst/>
                          <a:latin typeface="+mn-lt"/>
                          <a:ea typeface="Times New Roman" pitchFamily="18" charset="0"/>
                          <a:cs typeface="Times New Roman" pitchFamily="18" charset="0"/>
                        </a:rPr>
                        <a:t>Non-profits</a:t>
                      </a:r>
                      <a:endParaRPr kumimoji="0" lang="en-GB" sz="2400" b="0" i="0" u="none" strike="noStrike" cap="none" normalizeH="0" baseline="0" dirty="0">
                        <a:ln>
                          <a:noFill/>
                        </a:ln>
                        <a:solidFill>
                          <a:schemeClr val="bg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900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rgbClr val="FF3300"/>
                          </a:solidFill>
                          <a:effectLst/>
                          <a:latin typeface="+mn-lt"/>
                          <a:ea typeface="Times New Roman" pitchFamily="18" charset="0"/>
                          <a:cs typeface="Times New Roman" pitchFamily="18" charset="0"/>
                        </a:rPr>
                        <a:t>Networks of health care, education, housing, sports, culture, NGO’s, life view</a:t>
                      </a: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9003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a:ln>
                            <a:noFill/>
                          </a:ln>
                          <a:solidFill>
                            <a:schemeClr val="bg1"/>
                          </a:solidFill>
                          <a:effectLst/>
                          <a:latin typeface="+mn-lt"/>
                          <a:ea typeface="Times New Roman" pitchFamily="18" charset="0"/>
                          <a:cs typeface="Times New Roman" pitchFamily="18" charset="0"/>
                        </a:rPr>
                        <a:t>Inspire people, qualify students, build and connect communities, inclusion</a:t>
                      </a: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90033"/>
                    </a:solidFill>
                  </a:tcPr>
                </a:tc>
                <a:extLst>
                  <a:ext uri="{0D108BD9-81ED-4DB2-BD59-A6C34878D82A}">
                    <a16:rowId xmlns:a16="http://schemas.microsoft.com/office/drawing/2014/main" val="10000"/>
                  </a:ext>
                </a:extLst>
              </a:tr>
            </a:tbl>
          </a:graphicData>
        </a:graphic>
      </p:graphicFrame>
      <p:graphicFrame>
        <p:nvGraphicFramePr>
          <p:cNvPr id="2" name="Tabel 3">
            <a:extLst>
              <a:ext uri="{FF2B5EF4-FFF2-40B4-BE49-F238E27FC236}">
                <a16:creationId xmlns:a16="http://schemas.microsoft.com/office/drawing/2014/main" id="{1BAE203B-8B50-0B79-9F24-29355273388C}"/>
              </a:ext>
            </a:extLst>
          </p:cNvPr>
          <p:cNvGraphicFramePr>
            <a:graphicFrameLocks noGrp="1"/>
          </p:cNvGraphicFramePr>
          <p:nvPr>
            <p:extLst>
              <p:ext uri="{D42A27DB-BD31-4B8C-83A1-F6EECF244321}">
                <p14:modId xmlns:p14="http://schemas.microsoft.com/office/powerpoint/2010/main" val="1915729399"/>
              </p:ext>
            </p:extLst>
          </p:nvPr>
        </p:nvGraphicFramePr>
        <p:xfrm>
          <a:off x="703655" y="1230049"/>
          <a:ext cx="10453686" cy="491422"/>
        </p:xfrm>
        <a:graphic>
          <a:graphicData uri="http://schemas.openxmlformats.org/drawingml/2006/table">
            <a:tbl>
              <a:tblPr/>
              <a:tblGrid>
                <a:gridCol w="2360697">
                  <a:extLst>
                    <a:ext uri="{9D8B030D-6E8A-4147-A177-3AD203B41FA5}">
                      <a16:colId xmlns:a16="http://schemas.microsoft.com/office/drawing/2014/main" val="20000"/>
                    </a:ext>
                  </a:extLst>
                </a:gridCol>
                <a:gridCol w="2866190">
                  <a:extLst>
                    <a:ext uri="{9D8B030D-6E8A-4147-A177-3AD203B41FA5}">
                      <a16:colId xmlns:a16="http://schemas.microsoft.com/office/drawing/2014/main" val="20001"/>
                    </a:ext>
                  </a:extLst>
                </a:gridCol>
                <a:gridCol w="5226799">
                  <a:extLst>
                    <a:ext uri="{9D8B030D-6E8A-4147-A177-3AD203B41FA5}">
                      <a16:colId xmlns:a16="http://schemas.microsoft.com/office/drawing/2014/main" val="20002"/>
                    </a:ext>
                  </a:extLst>
                </a:gridCol>
              </a:tblGrid>
              <a:tr h="491422">
                <a:tc>
                  <a:txBody>
                    <a:bodyPr/>
                    <a:lstStyle/>
                    <a:p>
                      <a:pPr marL="342900" marR="0" lvl="0" indent="-342900" algn="ctr" defTabSz="914400" rtl="0" eaLnBrk="1" fontAlgn="base" latinLnBrk="0" hangingPunct="1">
                        <a:lnSpc>
                          <a:spcPct val="100000"/>
                        </a:lnSpc>
                        <a:spcBef>
                          <a:spcPct val="0"/>
                        </a:spcBef>
                        <a:spcAft>
                          <a:spcPct val="0"/>
                        </a:spcAft>
                        <a:buClrTx/>
                        <a:buSzTx/>
                        <a:buFont typeface="Arial" charset="0"/>
                        <a:buNone/>
                        <a:tabLst/>
                      </a:pPr>
                      <a:r>
                        <a:rPr kumimoji="0" lang="en-GB" sz="2400" b="1" i="0" u="none" strike="noStrike" cap="none" normalizeH="0" baseline="0">
                          <a:ln>
                            <a:noFill/>
                          </a:ln>
                          <a:solidFill>
                            <a:schemeClr val="tx1"/>
                          </a:solidFill>
                          <a:effectLst/>
                          <a:latin typeface="+mn-lt"/>
                          <a:ea typeface="Times New Roman" pitchFamily="18" charset="0"/>
                          <a:cs typeface="Times New Roman" pitchFamily="18" charset="0"/>
                        </a:rPr>
                        <a:t>Task group</a:t>
                      </a:r>
                      <a:endParaRPr kumimoji="0" lang="en-GB" sz="2400" b="1" i="0" u="none" strike="noStrike" cap="none" normalizeH="0" baseline="0" dirty="0">
                        <a:ln>
                          <a:noFill/>
                        </a:ln>
                        <a:solidFill>
                          <a:schemeClr val="tx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400" b="1" i="0" u="none" strike="noStrike" cap="none" normalizeH="0" baseline="0">
                          <a:ln>
                            <a:noFill/>
                          </a:ln>
                          <a:solidFill>
                            <a:schemeClr val="tx1"/>
                          </a:solidFill>
                          <a:effectLst/>
                          <a:latin typeface="+mn-lt"/>
                          <a:ea typeface="Times New Roman" pitchFamily="18" charset="0"/>
                          <a:cs typeface="Times New Roman" pitchFamily="18" charset="0"/>
                        </a:rPr>
                        <a:t>Representatives</a:t>
                      </a:r>
                      <a:endParaRPr kumimoji="0" lang="en-GB" sz="2400" b="1" i="0" u="none" strike="noStrike" cap="none" normalizeH="0" baseline="0" dirty="0">
                        <a:ln>
                          <a:noFill/>
                        </a:ln>
                        <a:solidFill>
                          <a:schemeClr val="tx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2400" b="1" i="0" u="none" strike="noStrike" cap="none" normalizeH="0" baseline="0">
                          <a:ln>
                            <a:noFill/>
                          </a:ln>
                          <a:solidFill>
                            <a:schemeClr val="tx1"/>
                          </a:solidFill>
                          <a:effectLst/>
                          <a:latin typeface="+mn-lt"/>
                          <a:ea typeface="Times New Roman" pitchFamily="18" charset="0"/>
                          <a:cs typeface="Times New Roman" pitchFamily="18" charset="0"/>
                        </a:rPr>
                        <a:t>Tasks</a:t>
                      </a:r>
                      <a:endParaRPr kumimoji="0" lang="en-GB" sz="2400" b="1" i="0" u="none" strike="noStrike" cap="none" normalizeH="0" baseline="0" dirty="0">
                        <a:ln>
                          <a:noFill/>
                        </a:ln>
                        <a:solidFill>
                          <a:schemeClr val="tx1"/>
                        </a:solidFill>
                        <a:effectLst/>
                        <a:latin typeface="+mn-lt"/>
                        <a:ea typeface="Times New Roman" pitchFamily="18"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1" name="Tijdelijke aanduiding voor dianummer 19">
            <a:extLst>
              <a:ext uri="{FF2B5EF4-FFF2-40B4-BE49-F238E27FC236}">
                <a16:creationId xmlns:a16="http://schemas.microsoft.com/office/drawing/2014/main" id="{258F2DC0-1F5D-2255-CFC2-7D0B5787C67E}"/>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8</a:t>
            </a:fld>
            <a:endParaRPr lang="nl-NL"/>
          </a:p>
        </p:txBody>
      </p:sp>
    </p:spTree>
    <p:extLst>
      <p:ext uri="{BB962C8B-B14F-4D97-AF65-F5344CB8AC3E}">
        <p14:creationId xmlns:p14="http://schemas.microsoft.com/office/powerpoint/2010/main" val="226126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22C655F-9492-6A15-ADAD-E691D31DE35F}"/>
              </a:ext>
            </a:extLst>
          </p:cNvPr>
          <p:cNvGrpSpPr/>
          <p:nvPr/>
        </p:nvGrpSpPr>
        <p:grpSpPr>
          <a:xfrm>
            <a:off x="2418676" y="1288106"/>
            <a:ext cx="7790162" cy="5018880"/>
            <a:chOff x="1089348" y="1459522"/>
            <a:chExt cx="5666798" cy="3650883"/>
          </a:xfrm>
        </p:grpSpPr>
        <p:sp>
          <p:nvSpPr>
            <p:cNvPr id="9218" name="Text Box 2"/>
            <p:cNvSpPr txBox="1">
              <a:spLocks noChangeArrowheads="1"/>
            </p:cNvSpPr>
            <p:nvPr/>
          </p:nvSpPr>
          <p:spPr bwMode="auto">
            <a:xfrm>
              <a:off x="1123950" y="1459522"/>
              <a:ext cx="5189538" cy="962709"/>
            </a:xfrm>
            <a:prstGeom prst="rect">
              <a:avLst/>
            </a:prstGeom>
            <a:noFill/>
            <a:ln w="3175" algn="ctr">
              <a:noFill/>
              <a:miter lim="800000"/>
              <a:headEnd/>
              <a:tailEnd/>
            </a:ln>
          </p:spPr>
          <p:txBody>
            <a:bodyPr>
              <a:spAutoFit/>
            </a:bodyPr>
            <a:lstStyle/>
            <a:p>
              <a:pPr algn="ctr"/>
              <a:r>
                <a:rPr lang="nl-NL" sz="2000" b="1">
                  <a:solidFill>
                    <a:srgbClr val="DE8400"/>
                  </a:solidFill>
                  <a:latin typeface="PT Sans Narrow" pitchFamily="34" charset="0"/>
                </a:rPr>
                <a:t>GOVERNMENT</a:t>
              </a:r>
            </a:p>
            <a:p>
              <a:pPr algn="ctr"/>
              <a:r>
                <a:rPr lang="nl-NL" sz="2000">
                  <a:solidFill>
                    <a:srgbClr val="DE8400"/>
                  </a:solidFill>
                  <a:latin typeface="PT Sans Narrow" pitchFamily="34" charset="0"/>
                </a:rPr>
                <a:t>Make </a:t>
              </a:r>
              <a:r>
                <a:rPr lang="nl-NL" sz="2000" err="1">
                  <a:solidFill>
                    <a:srgbClr val="DE8400"/>
                  </a:solidFill>
                  <a:latin typeface="PT Sans Narrow" pitchFamily="34" charset="0"/>
                </a:rPr>
                <a:t>sustainability</a:t>
              </a:r>
              <a:r>
                <a:rPr lang="nl-NL" sz="2000">
                  <a:solidFill>
                    <a:srgbClr val="DE8400"/>
                  </a:solidFill>
                  <a:latin typeface="PT Sans Narrow" pitchFamily="34" charset="0"/>
                </a:rPr>
                <a:t> </a:t>
              </a:r>
              <a:r>
                <a:rPr lang="nl-NL" sz="2000" err="1">
                  <a:solidFill>
                    <a:srgbClr val="DE8400"/>
                  </a:solidFill>
                  <a:latin typeface="PT Sans Narrow" pitchFamily="34" charset="0"/>
                </a:rPr>
                <a:t>attractive</a:t>
              </a:r>
              <a:endParaRPr lang="nl-NL" sz="2000">
                <a:solidFill>
                  <a:srgbClr val="DE8400"/>
                </a:solidFill>
                <a:latin typeface="PT Sans Narrow" pitchFamily="34" charset="0"/>
              </a:endParaRPr>
            </a:p>
            <a:p>
              <a:pPr algn="ctr"/>
              <a:r>
                <a:rPr lang="nl-NL" sz="2000" err="1">
                  <a:solidFill>
                    <a:srgbClr val="DE8400"/>
                  </a:solidFill>
                  <a:latin typeface="PT Sans Narrow" pitchFamily="34" charset="0"/>
                </a:rPr>
                <a:t>Arrange</a:t>
              </a:r>
              <a:r>
                <a:rPr lang="nl-NL" sz="2000">
                  <a:solidFill>
                    <a:srgbClr val="DE8400"/>
                  </a:solidFill>
                  <a:latin typeface="PT Sans Narrow" pitchFamily="34" charset="0"/>
                </a:rPr>
                <a:t> level </a:t>
              </a:r>
              <a:r>
                <a:rPr lang="nl-NL" sz="2000" err="1">
                  <a:solidFill>
                    <a:srgbClr val="DE8400"/>
                  </a:solidFill>
                  <a:latin typeface="PT Sans Narrow" pitchFamily="34" charset="0"/>
                </a:rPr>
                <a:t>playing</a:t>
              </a:r>
              <a:r>
                <a:rPr lang="nl-NL" sz="2000">
                  <a:solidFill>
                    <a:srgbClr val="DE8400"/>
                  </a:solidFill>
                  <a:latin typeface="PT Sans Narrow" pitchFamily="34" charset="0"/>
                </a:rPr>
                <a:t> field</a:t>
              </a:r>
            </a:p>
            <a:p>
              <a:pPr algn="ctr"/>
              <a:endParaRPr lang="nl-NL" sz="2000" b="1">
                <a:solidFill>
                  <a:srgbClr val="FF9900"/>
                </a:solidFill>
                <a:latin typeface="PT Sans Narrow" pitchFamily="34" charset="0"/>
              </a:endParaRPr>
            </a:p>
          </p:txBody>
        </p:sp>
        <p:sp>
          <p:nvSpPr>
            <p:cNvPr id="9219" name="Text Box 3"/>
            <p:cNvSpPr txBox="1">
              <a:spLocks noChangeArrowheads="1"/>
            </p:cNvSpPr>
            <p:nvPr/>
          </p:nvSpPr>
          <p:spPr bwMode="auto">
            <a:xfrm>
              <a:off x="4992434" y="3768235"/>
              <a:ext cx="1053197" cy="1186595"/>
            </a:xfrm>
            <a:prstGeom prst="rect">
              <a:avLst/>
            </a:prstGeom>
            <a:noFill/>
            <a:ln w="3175" algn="ctr">
              <a:noFill/>
              <a:miter lim="800000"/>
              <a:headEnd/>
              <a:tailEnd/>
            </a:ln>
          </p:spPr>
          <p:txBody>
            <a:bodyPr wrap="none">
              <a:spAutoFit/>
            </a:bodyPr>
            <a:lstStyle/>
            <a:p>
              <a:r>
                <a:rPr lang="nl-NL" sz="2000" b="1">
                  <a:solidFill>
                    <a:srgbClr val="990033"/>
                  </a:solidFill>
                  <a:latin typeface="PT Sans Narrow" pitchFamily="34" charset="0"/>
                </a:rPr>
                <a:t>NON PROFITS</a:t>
              </a:r>
            </a:p>
            <a:p>
              <a:r>
                <a:rPr lang="nl-NL" sz="2000" err="1">
                  <a:solidFill>
                    <a:srgbClr val="990033"/>
                  </a:solidFill>
                  <a:latin typeface="PT Sans Narrow" pitchFamily="34" charset="0"/>
                </a:rPr>
                <a:t>Inspire</a:t>
              </a:r>
              <a:endParaRPr lang="nl-NL" sz="2000">
                <a:solidFill>
                  <a:srgbClr val="990033"/>
                </a:solidFill>
                <a:latin typeface="PT Sans Narrow" pitchFamily="34" charset="0"/>
              </a:endParaRPr>
            </a:p>
            <a:p>
              <a:r>
                <a:rPr lang="nl-NL" sz="2000" err="1">
                  <a:solidFill>
                    <a:srgbClr val="990033"/>
                  </a:solidFill>
                  <a:latin typeface="PT Sans Narrow" pitchFamily="34" charset="0"/>
                </a:rPr>
                <a:t>Qualify</a:t>
              </a:r>
              <a:endParaRPr lang="nl-NL" sz="2000">
                <a:solidFill>
                  <a:srgbClr val="990033"/>
                </a:solidFill>
                <a:latin typeface="PT Sans Narrow" pitchFamily="34" charset="0"/>
              </a:endParaRPr>
            </a:p>
            <a:p>
              <a:r>
                <a:rPr lang="nl-NL" sz="2000">
                  <a:solidFill>
                    <a:srgbClr val="990033"/>
                  </a:solidFill>
                  <a:latin typeface="PT Sans Narrow" pitchFamily="34" charset="0"/>
                </a:rPr>
                <a:t>Connect</a:t>
              </a:r>
            </a:p>
            <a:p>
              <a:r>
                <a:rPr lang="nl-NL" sz="2000" err="1">
                  <a:solidFill>
                    <a:srgbClr val="990033"/>
                  </a:solidFill>
                  <a:latin typeface="PT Sans Narrow" pitchFamily="34" charset="0"/>
                </a:rPr>
                <a:t>Resilience</a:t>
              </a:r>
              <a:endParaRPr lang="nl-NL" sz="2000">
                <a:solidFill>
                  <a:srgbClr val="990033"/>
                </a:solidFill>
                <a:latin typeface="PT Sans Narrow" pitchFamily="34" charset="0"/>
              </a:endParaRPr>
            </a:p>
          </p:txBody>
        </p:sp>
        <p:sp>
          <p:nvSpPr>
            <p:cNvPr id="9220" name="Text Box 4"/>
            <p:cNvSpPr txBox="1">
              <a:spLocks noChangeArrowheads="1"/>
            </p:cNvSpPr>
            <p:nvPr/>
          </p:nvSpPr>
          <p:spPr bwMode="auto">
            <a:xfrm>
              <a:off x="4992434" y="2411178"/>
              <a:ext cx="1763712" cy="1186595"/>
            </a:xfrm>
            <a:prstGeom prst="rect">
              <a:avLst/>
            </a:prstGeom>
            <a:noFill/>
            <a:ln w="3175" algn="ctr">
              <a:noFill/>
              <a:miter lim="800000"/>
              <a:headEnd/>
              <a:tailEnd/>
            </a:ln>
          </p:spPr>
          <p:txBody>
            <a:bodyPr>
              <a:spAutoFit/>
            </a:bodyPr>
            <a:lstStyle/>
            <a:p>
              <a:r>
                <a:rPr lang="nl-NL" sz="2000" b="1">
                  <a:solidFill>
                    <a:srgbClr val="9900CC"/>
                  </a:solidFill>
                  <a:latin typeface="PT Sans Narrow" pitchFamily="34" charset="0"/>
                </a:rPr>
                <a:t>BUSINESSES</a:t>
              </a:r>
            </a:p>
            <a:p>
              <a:r>
                <a:rPr lang="nl-NL" sz="2000" err="1">
                  <a:solidFill>
                    <a:srgbClr val="9900CC"/>
                  </a:solidFill>
                  <a:latin typeface="PT Sans Narrow" pitchFamily="34" charset="0"/>
                </a:rPr>
                <a:t>Innovate</a:t>
              </a:r>
              <a:r>
                <a:rPr lang="nl-NL" sz="2000">
                  <a:solidFill>
                    <a:srgbClr val="9900CC"/>
                  </a:solidFill>
                  <a:latin typeface="PT Sans Narrow" pitchFamily="34" charset="0"/>
                </a:rPr>
                <a:t> </a:t>
              </a:r>
              <a:r>
                <a:rPr lang="nl-NL" sz="2000" err="1">
                  <a:solidFill>
                    <a:srgbClr val="9900CC"/>
                  </a:solidFill>
                  <a:latin typeface="PT Sans Narrow" pitchFamily="34" charset="0"/>
                </a:rPr>
                <a:t>products</a:t>
              </a:r>
              <a:r>
                <a:rPr lang="nl-NL" sz="2000">
                  <a:solidFill>
                    <a:srgbClr val="9900CC"/>
                  </a:solidFill>
                  <a:latin typeface="PT Sans Narrow" pitchFamily="34" charset="0"/>
                </a:rPr>
                <a:t>, </a:t>
              </a:r>
              <a:r>
                <a:rPr lang="nl-NL" sz="2000" err="1">
                  <a:solidFill>
                    <a:srgbClr val="9900CC"/>
                  </a:solidFill>
                  <a:latin typeface="PT Sans Narrow" pitchFamily="34" charset="0"/>
                </a:rPr>
                <a:t>processes</a:t>
              </a:r>
              <a:r>
                <a:rPr lang="nl-NL" sz="2000">
                  <a:solidFill>
                    <a:srgbClr val="9900CC"/>
                  </a:solidFill>
                  <a:latin typeface="PT Sans Narrow" pitchFamily="34" charset="0"/>
                </a:rPr>
                <a:t> en </a:t>
              </a:r>
              <a:r>
                <a:rPr lang="nl-NL" sz="2000" err="1">
                  <a:solidFill>
                    <a:srgbClr val="9900CC"/>
                  </a:solidFill>
                  <a:latin typeface="PT Sans Narrow" pitchFamily="34" charset="0"/>
                </a:rPr>
                <a:t>organisations</a:t>
              </a:r>
              <a:endParaRPr lang="nl-NL" sz="2000">
                <a:solidFill>
                  <a:srgbClr val="9900CC"/>
                </a:solidFill>
                <a:latin typeface="PT Sans Narrow" pitchFamily="34" charset="0"/>
              </a:endParaRPr>
            </a:p>
            <a:p>
              <a:pPr>
                <a:buFontTx/>
                <a:buChar char="•"/>
              </a:pPr>
              <a:endParaRPr lang="nl-NL" sz="2000">
                <a:solidFill>
                  <a:srgbClr val="9900CC"/>
                </a:solidFill>
                <a:latin typeface="PT Sans Narrow" pitchFamily="34" charset="0"/>
              </a:endParaRPr>
            </a:p>
          </p:txBody>
        </p:sp>
        <p:sp>
          <p:nvSpPr>
            <p:cNvPr id="9221" name="Text Box 5"/>
            <p:cNvSpPr txBox="1">
              <a:spLocks noChangeArrowheads="1"/>
            </p:cNvSpPr>
            <p:nvPr/>
          </p:nvSpPr>
          <p:spPr bwMode="auto">
            <a:xfrm>
              <a:off x="1089348" y="2411178"/>
              <a:ext cx="1525457" cy="962709"/>
            </a:xfrm>
            <a:prstGeom prst="rect">
              <a:avLst/>
            </a:prstGeom>
            <a:noFill/>
            <a:ln w="3175" algn="ctr">
              <a:noFill/>
              <a:miter lim="800000"/>
              <a:headEnd/>
              <a:tailEnd/>
            </a:ln>
          </p:spPr>
          <p:txBody>
            <a:bodyPr wrap="none">
              <a:spAutoFit/>
            </a:bodyPr>
            <a:lstStyle/>
            <a:p>
              <a:r>
                <a:rPr lang="nl-NL" sz="2000" b="1">
                  <a:solidFill>
                    <a:srgbClr val="339933"/>
                  </a:solidFill>
                  <a:latin typeface="PT Sans Narrow" pitchFamily="34" charset="0"/>
                </a:rPr>
                <a:t>CITIZENS</a:t>
              </a:r>
            </a:p>
            <a:p>
              <a:r>
                <a:rPr lang="nl-NL" sz="2000">
                  <a:solidFill>
                    <a:srgbClr val="339933"/>
                  </a:solidFill>
                  <a:latin typeface="PT Sans Narrow" pitchFamily="34" charset="0"/>
                </a:rPr>
                <a:t>Change lifestyle</a:t>
              </a:r>
            </a:p>
            <a:p>
              <a:r>
                <a:rPr lang="nl-NL" sz="2000">
                  <a:solidFill>
                    <a:srgbClr val="339933"/>
                  </a:solidFill>
                  <a:latin typeface="PT Sans Narrow" pitchFamily="34" charset="0"/>
                </a:rPr>
                <a:t>Support </a:t>
              </a:r>
              <a:r>
                <a:rPr lang="nl-NL" sz="2000" err="1">
                  <a:solidFill>
                    <a:srgbClr val="339933"/>
                  </a:solidFill>
                  <a:latin typeface="PT Sans Narrow" pitchFamily="34" charset="0"/>
                </a:rPr>
                <a:t>each</a:t>
              </a:r>
              <a:r>
                <a:rPr lang="nl-NL" sz="2000">
                  <a:solidFill>
                    <a:srgbClr val="339933"/>
                  </a:solidFill>
                  <a:latin typeface="PT Sans Narrow" pitchFamily="34" charset="0"/>
                </a:rPr>
                <a:t> </a:t>
              </a:r>
              <a:r>
                <a:rPr lang="nl-NL" sz="2000" err="1">
                  <a:solidFill>
                    <a:srgbClr val="339933"/>
                  </a:solidFill>
                  <a:latin typeface="PT Sans Narrow" pitchFamily="34" charset="0"/>
                </a:rPr>
                <a:t>other</a:t>
              </a:r>
              <a:endParaRPr lang="nl-NL" sz="2000">
                <a:solidFill>
                  <a:srgbClr val="339933"/>
                </a:solidFill>
                <a:latin typeface="PT Sans Narrow" pitchFamily="34" charset="0"/>
              </a:endParaRPr>
            </a:p>
            <a:p>
              <a:r>
                <a:rPr lang="nl-NL" sz="2000" err="1">
                  <a:solidFill>
                    <a:srgbClr val="339933"/>
                  </a:solidFill>
                  <a:latin typeface="PT Sans Narrow" pitchFamily="34" charset="0"/>
                </a:rPr>
                <a:t>Teach</a:t>
              </a:r>
              <a:r>
                <a:rPr lang="nl-NL" sz="2000">
                  <a:solidFill>
                    <a:srgbClr val="339933"/>
                  </a:solidFill>
                  <a:latin typeface="PT Sans Narrow" pitchFamily="34" charset="0"/>
                </a:rPr>
                <a:t> </a:t>
              </a:r>
              <a:r>
                <a:rPr lang="nl-NL" sz="2000" err="1">
                  <a:solidFill>
                    <a:srgbClr val="339933"/>
                  </a:solidFill>
                  <a:latin typeface="PT Sans Narrow" pitchFamily="34" charset="0"/>
                </a:rPr>
                <a:t>kids</a:t>
              </a:r>
              <a:r>
                <a:rPr lang="nl-NL" sz="2000">
                  <a:solidFill>
                    <a:srgbClr val="339933"/>
                  </a:solidFill>
                  <a:latin typeface="PT Sans Narrow" pitchFamily="34" charset="0"/>
                </a:rPr>
                <a:t> awareness</a:t>
              </a:r>
            </a:p>
          </p:txBody>
        </p:sp>
        <p:sp>
          <p:nvSpPr>
            <p:cNvPr id="9222" name="Text Box 6"/>
            <p:cNvSpPr txBox="1">
              <a:spLocks noChangeArrowheads="1"/>
            </p:cNvSpPr>
            <p:nvPr/>
          </p:nvSpPr>
          <p:spPr bwMode="auto">
            <a:xfrm>
              <a:off x="1089348" y="3923810"/>
              <a:ext cx="691714" cy="1186595"/>
            </a:xfrm>
            <a:prstGeom prst="rect">
              <a:avLst/>
            </a:prstGeom>
            <a:noFill/>
            <a:ln w="3175" algn="ctr">
              <a:noFill/>
              <a:miter lim="800000"/>
              <a:headEnd/>
              <a:tailEnd/>
            </a:ln>
          </p:spPr>
          <p:txBody>
            <a:bodyPr wrap="none">
              <a:spAutoFit/>
            </a:bodyPr>
            <a:lstStyle/>
            <a:p>
              <a:r>
                <a:rPr lang="nl-NL" sz="2000" b="1">
                  <a:solidFill>
                    <a:srgbClr val="336699"/>
                  </a:solidFill>
                  <a:latin typeface="PT Sans Narrow" pitchFamily="34" charset="0"/>
                </a:rPr>
                <a:t>SCIENCE</a:t>
              </a:r>
            </a:p>
            <a:p>
              <a:r>
                <a:rPr lang="nl-NL" sz="2000" err="1">
                  <a:solidFill>
                    <a:srgbClr val="336699"/>
                  </a:solidFill>
                  <a:latin typeface="PT Sans Narrow" pitchFamily="34" charset="0"/>
                </a:rPr>
                <a:t>Measure</a:t>
              </a:r>
              <a:endParaRPr lang="nl-NL" sz="2000">
                <a:solidFill>
                  <a:srgbClr val="336699"/>
                </a:solidFill>
                <a:latin typeface="PT Sans Narrow" pitchFamily="34" charset="0"/>
              </a:endParaRPr>
            </a:p>
            <a:p>
              <a:r>
                <a:rPr lang="nl-NL" sz="2000" err="1">
                  <a:solidFill>
                    <a:srgbClr val="336699"/>
                  </a:solidFill>
                  <a:latin typeface="PT Sans Narrow" pitchFamily="34" charset="0"/>
                </a:rPr>
                <a:t>Explain</a:t>
              </a:r>
              <a:endParaRPr lang="nl-NL" sz="2000">
                <a:solidFill>
                  <a:srgbClr val="336699"/>
                </a:solidFill>
                <a:latin typeface="PT Sans Narrow" pitchFamily="34" charset="0"/>
              </a:endParaRPr>
            </a:p>
            <a:p>
              <a:r>
                <a:rPr lang="nl-NL" sz="2000" err="1">
                  <a:solidFill>
                    <a:srgbClr val="336699"/>
                  </a:solidFill>
                  <a:latin typeface="PT Sans Narrow" pitchFamily="34" charset="0"/>
                </a:rPr>
                <a:t>Predict</a:t>
              </a:r>
              <a:endParaRPr lang="nl-NL" sz="2000">
                <a:solidFill>
                  <a:srgbClr val="336699"/>
                </a:solidFill>
                <a:latin typeface="PT Sans Narrow" pitchFamily="34" charset="0"/>
              </a:endParaRPr>
            </a:p>
            <a:p>
              <a:r>
                <a:rPr lang="nl-NL" sz="2000" err="1">
                  <a:solidFill>
                    <a:srgbClr val="336699"/>
                  </a:solidFill>
                  <a:latin typeface="PT Sans Narrow" pitchFamily="34" charset="0"/>
                </a:rPr>
                <a:t>Warn</a:t>
              </a:r>
              <a:endParaRPr lang="nl-NL" sz="2000">
                <a:solidFill>
                  <a:srgbClr val="336699"/>
                </a:solidFill>
                <a:latin typeface="PT Sans Narrow" pitchFamily="34" charset="0"/>
              </a:endParaRPr>
            </a:p>
          </p:txBody>
        </p:sp>
        <p:grpSp>
          <p:nvGrpSpPr>
            <p:cNvPr id="25" name="Groep 24"/>
            <p:cNvGrpSpPr/>
            <p:nvPr/>
          </p:nvGrpSpPr>
          <p:grpSpPr>
            <a:xfrm>
              <a:off x="2670163" y="2395041"/>
              <a:ext cx="2114562" cy="2112438"/>
              <a:chOff x="3514713" y="1983423"/>
              <a:chExt cx="2114562" cy="2112438"/>
            </a:xfrm>
          </p:grpSpPr>
          <p:sp>
            <p:nvSpPr>
              <p:cNvPr id="22" name="AutoShape 11"/>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9231" name="AutoShape 9"/>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9232" name="AutoShape 10"/>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9233" name="AutoShape 11"/>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9234" name="AutoShape 12"/>
              <p:cNvSpPr>
                <a:spLocks noChangeArrowheads="1"/>
              </p:cNvSpPr>
              <p:nvPr/>
            </p:nvSpPr>
            <p:spPr bwMode="auto">
              <a:xfrm rot="3879987">
                <a:off x="3515142" y="198685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9235" name="AutoShape 13"/>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sp>
          <p:nvSpPr>
            <p:cNvPr id="23" name="Text Box 6"/>
            <p:cNvSpPr txBox="1">
              <a:spLocks noChangeArrowheads="1"/>
            </p:cNvSpPr>
            <p:nvPr/>
          </p:nvSpPr>
          <p:spPr bwMode="auto">
            <a:xfrm>
              <a:off x="2705039" y="4592208"/>
              <a:ext cx="2035030" cy="514937"/>
            </a:xfrm>
            <a:prstGeom prst="rect">
              <a:avLst/>
            </a:prstGeom>
            <a:noFill/>
            <a:ln w="3175" algn="ctr">
              <a:noFill/>
              <a:miter lim="800000"/>
              <a:headEnd/>
              <a:tailEnd/>
            </a:ln>
          </p:spPr>
          <p:txBody>
            <a:bodyPr wrap="none">
              <a:spAutoFit/>
            </a:bodyPr>
            <a:lstStyle/>
            <a:p>
              <a:pPr algn="ctr"/>
              <a:r>
                <a:rPr lang="nl-NL" sz="2000" b="1">
                  <a:solidFill>
                    <a:schemeClr val="bg1">
                      <a:lumMod val="50000"/>
                    </a:schemeClr>
                  </a:solidFill>
                  <a:latin typeface="PT Sans Narrow" pitchFamily="34" charset="0"/>
                </a:rPr>
                <a:t>INDEPENDENT CHAIR</a:t>
              </a:r>
            </a:p>
            <a:p>
              <a:pPr algn="ctr"/>
              <a:r>
                <a:rPr lang="nl-NL" sz="2000">
                  <a:solidFill>
                    <a:schemeClr val="bg1">
                      <a:lumMod val="50000"/>
                    </a:schemeClr>
                  </a:solidFill>
                  <a:latin typeface="PT Sans Narrow" pitchFamily="34" charset="0"/>
                </a:rPr>
                <a:t>Connect, </a:t>
              </a:r>
              <a:r>
                <a:rPr lang="nl-NL" sz="2000" err="1">
                  <a:solidFill>
                    <a:schemeClr val="bg1">
                      <a:lumMod val="50000"/>
                    </a:schemeClr>
                  </a:solidFill>
                  <a:latin typeface="PT Sans Narrow" pitchFamily="34" charset="0"/>
                </a:rPr>
                <a:t>encourage</a:t>
              </a:r>
              <a:r>
                <a:rPr lang="nl-NL" sz="2000">
                  <a:solidFill>
                    <a:schemeClr val="bg1">
                      <a:lumMod val="50000"/>
                    </a:schemeClr>
                  </a:solidFill>
                  <a:latin typeface="PT Sans Narrow" pitchFamily="34" charset="0"/>
                </a:rPr>
                <a:t>, </a:t>
              </a:r>
              <a:r>
                <a:rPr lang="nl-NL" sz="2000" err="1">
                  <a:solidFill>
                    <a:schemeClr val="bg1">
                      <a:lumMod val="50000"/>
                    </a:schemeClr>
                  </a:solidFill>
                  <a:latin typeface="PT Sans Narrow" pitchFamily="34" charset="0"/>
                </a:rPr>
                <a:t>facilitate</a:t>
              </a:r>
              <a:endParaRPr lang="nl-NL" sz="2000">
                <a:solidFill>
                  <a:schemeClr val="bg1">
                    <a:lumMod val="50000"/>
                  </a:schemeClr>
                </a:solidFill>
                <a:latin typeface="PT Sans Narrow" pitchFamily="34" charset="0"/>
              </a:endParaRPr>
            </a:p>
          </p:txBody>
        </p:sp>
      </p:grpSp>
      <p:sp>
        <p:nvSpPr>
          <p:cNvPr id="14" name="Title 13">
            <a:extLst>
              <a:ext uri="{FF2B5EF4-FFF2-40B4-BE49-F238E27FC236}">
                <a16:creationId xmlns:a16="http://schemas.microsoft.com/office/drawing/2014/main" id="{E3D5C7B8-AE7B-F5EB-3CAF-E3CF955756E5}"/>
              </a:ext>
            </a:extLst>
          </p:cNvPr>
          <p:cNvSpPr>
            <a:spLocks noGrp="1"/>
          </p:cNvSpPr>
          <p:nvPr>
            <p:ph type="title"/>
          </p:nvPr>
        </p:nvSpPr>
        <p:spPr/>
        <p:txBody>
          <a:bodyPr/>
          <a:lstStyle/>
          <a:p>
            <a:r>
              <a:rPr lang="en-GB"/>
              <a:t>Task democracy model 1/3 – Round table model</a:t>
            </a:r>
            <a:endParaRPr lang="nl-NL"/>
          </a:p>
        </p:txBody>
      </p:sp>
      <p:sp>
        <p:nvSpPr>
          <p:cNvPr id="8" name="Tijdelijke aanduiding voor dianummer 19">
            <a:extLst>
              <a:ext uri="{FF2B5EF4-FFF2-40B4-BE49-F238E27FC236}">
                <a16:creationId xmlns:a16="http://schemas.microsoft.com/office/drawing/2014/main" id="{0253B52F-8FC5-DE9D-268B-5AE07810E11F}"/>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9</a:t>
            </a:fld>
            <a:endParaRPr lang="nl-NL"/>
          </a:p>
        </p:txBody>
      </p:sp>
    </p:spTree>
    <p:extLst>
      <p:ext uri="{BB962C8B-B14F-4D97-AF65-F5344CB8AC3E}">
        <p14:creationId xmlns:p14="http://schemas.microsoft.com/office/powerpoint/2010/main" val="25557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D5C7B8-AE7B-F5EB-3CAF-E3CF955756E5}"/>
              </a:ext>
            </a:extLst>
          </p:cNvPr>
          <p:cNvSpPr>
            <a:spLocks noGrp="1"/>
          </p:cNvSpPr>
          <p:nvPr>
            <p:ph type="title"/>
          </p:nvPr>
        </p:nvSpPr>
        <p:spPr/>
        <p:txBody>
          <a:bodyPr/>
          <a:lstStyle/>
          <a:p>
            <a:r>
              <a:rPr lang="en-GB"/>
              <a:t>Task democracy model 2/3 – Policy cycle</a:t>
            </a:r>
            <a:endParaRPr lang="nl-NL"/>
          </a:p>
        </p:txBody>
      </p:sp>
      <p:sp>
        <p:nvSpPr>
          <p:cNvPr id="20" name="Tijdelijke aanduiding voor dianummer 19"/>
          <p:cNvSpPr>
            <a:spLocks noGrp="1"/>
          </p:cNvSpPr>
          <p:nvPr>
            <p:ph type="sldNum" sz="quarter" idx="12"/>
          </p:nvPr>
        </p:nvSpPr>
        <p:spPr>
          <a:xfrm>
            <a:off x="9347200" y="6492875"/>
            <a:ext cx="2844800" cy="365125"/>
          </a:xfrm>
        </p:spPr>
        <p:txBody>
          <a:bodyPr/>
          <a:lstStyle/>
          <a:p>
            <a:fld id="{2C303A4E-DE03-4E24-BE60-81ACBD328FBA}" type="slidenum">
              <a:rPr lang="nl-NL" smtClean="0"/>
              <a:pPr/>
              <a:t>10</a:t>
            </a:fld>
            <a:endParaRPr lang="nl-NL"/>
          </a:p>
        </p:txBody>
      </p:sp>
      <p:sp>
        <p:nvSpPr>
          <p:cNvPr id="24" name="Tijdelijke aanduiding voor inhoud 2"/>
          <p:cNvSpPr>
            <a:spLocks noGrp="1"/>
          </p:cNvSpPr>
          <p:nvPr>
            <p:ph type="body" idx="4294967295"/>
          </p:nvPr>
        </p:nvSpPr>
        <p:spPr>
          <a:xfrm>
            <a:off x="944270" y="2462213"/>
            <a:ext cx="4575467" cy="2727325"/>
          </a:xfrm>
        </p:spPr>
        <p:txBody>
          <a:bodyPr>
            <a:noAutofit/>
          </a:bodyPr>
          <a:lstStyle/>
          <a:p>
            <a:pPr marL="0" indent="0">
              <a:buNone/>
            </a:pPr>
            <a:r>
              <a:rPr lang="nl-NL" sz="2400">
                <a:solidFill>
                  <a:schemeClr val="accent1">
                    <a:lumMod val="75000"/>
                  </a:schemeClr>
                </a:solidFill>
              </a:rPr>
              <a:t>1.   Transition agenda</a:t>
            </a:r>
            <a:r>
              <a:rPr lang="en-GB" sz="2400">
                <a:latin typeface="Wingdings" panose="05000000000000000000" pitchFamily="2" charset="2"/>
                <a:sym typeface="Wingdings" panose="05000000000000000000" pitchFamily="2" charset="2"/>
              </a:rPr>
              <a:t>	  </a:t>
            </a:r>
            <a:endParaRPr lang="nl-NL" sz="2400">
              <a:solidFill>
                <a:schemeClr val="accent1">
                  <a:lumMod val="75000"/>
                </a:schemeClr>
              </a:solidFill>
            </a:endParaRPr>
          </a:p>
          <a:p>
            <a:pPr marL="514350" indent="-514350">
              <a:buAutoNum type="arabicPeriod"/>
            </a:pPr>
            <a:endParaRPr lang="nl-NL" sz="2400">
              <a:solidFill>
                <a:schemeClr val="accent1">
                  <a:lumMod val="75000"/>
                </a:schemeClr>
              </a:solidFill>
            </a:endParaRPr>
          </a:p>
          <a:p>
            <a:pPr marL="0" indent="0">
              <a:buNone/>
            </a:pPr>
            <a:r>
              <a:rPr lang="nl-NL" sz="2400">
                <a:solidFill>
                  <a:schemeClr val="accent1">
                    <a:lumMod val="75000"/>
                  </a:schemeClr>
                </a:solidFill>
              </a:rPr>
              <a:t>2.   Transition campaigns      </a:t>
            </a:r>
            <a:r>
              <a:rPr lang="en-GB" sz="2400">
                <a:latin typeface="Wingdings" panose="05000000000000000000" pitchFamily="2" charset="2"/>
                <a:sym typeface="Wingdings" panose="05000000000000000000" pitchFamily="2" charset="2"/>
              </a:rPr>
              <a:t></a:t>
            </a:r>
          </a:p>
          <a:p>
            <a:pPr marL="0" indent="0">
              <a:buNone/>
            </a:pPr>
            <a:endParaRPr lang="nl-NL" sz="2400">
              <a:solidFill>
                <a:schemeClr val="accent1">
                  <a:lumMod val="75000"/>
                </a:schemeClr>
              </a:solidFill>
            </a:endParaRPr>
          </a:p>
          <a:p>
            <a:pPr marL="0" indent="0">
              <a:buNone/>
            </a:pPr>
            <a:r>
              <a:rPr lang="nl-NL" sz="2400">
                <a:solidFill>
                  <a:schemeClr val="accent1">
                    <a:lumMod val="75000"/>
                  </a:schemeClr>
                </a:solidFill>
              </a:rPr>
              <a:t>3.   Measure impact</a:t>
            </a:r>
          </a:p>
          <a:p>
            <a:endParaRPr lang="en-GB" sz="2400">
              <a:solidFill>
                <a:schemeClr val="accent1">
                  <a:lumMod val="75000"/>
                </a:schemeClr>
              </a:solidFill>
            </a:endParaRPr>
          </a:p>
          <a:p>
            <a:endParaRPr lang="en-GB" sz="2400">
              <a:solidFill>
                <a:schemeClr val="accent1">
                  <a:lumMod val="75000"/>
                </a:schemeClr>
              </a:solidFill>
            </a:endParaRPr>
          </a:p>
        </p:txBody>
      </p:sp>
      <p:grpSp>
        <p:nvGrpSpPr>
          <p:cNvPr id="3" name="Groep 22"/>
          <p:cNvGrpSpPr>
            <a:grpSpLocks/>
          </p:cNvGrpSpPr>
          <p:nvPr/>
        </p:nvGrpSpPr>
        <p:grpSpPr bwMode="auto">
          <a:xfrm>
            <a:off x="714853" y="2206884"/>
            <a:ext cx="796362" cy="2801370"/>
            <a:chOff x="2888714" y="4044079"/>
            <a:chExt cx="575256" cy="1859841"/>
          </a:xfrm>
        </p:grpSpPr>
        <p:sp>
          <p:nvSpPr>
            <p:cNvPr id="19" name="U-vormige pijl 18"/>
            <p:cNvSpPr/>
            <p:nvPr/>
          </p:nvSpPr>
          <p:spPr>
            <a:xfrm>
              <a:off x="2953868" y="4044079"/>
              <a:ext cx="510102" cy="1263804"/>
            </a:xfrm>
            <a:prstGeom prst="uturnArrow">
              <a:avLst>
                <a:gd name="adj1" fmla="val 4202"/>
                <a:gd name="adj2" fmla="val 14916"/>
                <a:gd name="adj3" fmla="val 19118"/>
                <a:gd name="adj4" fmla="val 43750"/>
                <a:gd name="adj5" fmla="val 56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21" name="U-vormige pijl 20"/>
            <p:cNvSpPr/>
            <p:nvPr/>
          </p:nvSpPr>
          <p:spPr>
            <a:xfrm rot="10800000">
              <a:off x="2888714" y="4730632"/>
              <a:ext cx="510103" cy="1173288"/>
            </a:xfrm>
            <a:prstGeom prst="uturnArrow">
              <a:avLst>
                <a:gd name="adj1" fmla="val 4202"/>
                <a:gd name="adj2" fmla="val 14916"/>
                <a:gd name="adj3" fmla="val 19118"/>
                <a:gd name="adj4" fmla="val 43750"/>
                <a:gd name="adj5" fmla="val 56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grpSp>
      <p:pic>
        <p:nvPicPr>
          <p:cNvPr id="11" name="Picture 10">
            <a:extLst>
              <a:ext uri="{FF2B5EF4-FFF2-40B4-BE49-F238E27FC236}">
                <a16:creationId xmlns:a16="http://schemas.microsoft.com/office/drawing/2014/main" id="{36AB6BD4-1888-FA00-94DE-ED85C7E173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4097" y="3380897"/>
            <a:ext cx="4575467" cy="3254713"/>
          </a:xfrm>
          <a:prstGeom prst="rect">
            <a:avLst/>
          </a:prstGeom>
        </p:spPr>
      </p:pic>
      <p:pic>
        <p:nvPicPr>
          <p:cNvPr id="2" name="Picture 1">
            <a:extLst>
              <a:ext uri="{FF2B5EF4-FFF2-40B4-BE49-F238E27FC236}">
                <a16:creationId xmlns:a16="http://schemas.microsoft.com/office/drawing/2014/main" id="{1E7E3817-B891-5DD1-C8B9-1B36C8C723E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4099" y="1157119"/>
            <a:ext cx="4575466" cy="209953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4628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B21571-5563-05FE-7896-4437D2D96447}"/>
              </a:ext>
            </a:extLst>
          </p:cNvPr>
          <p:cNvSpPr>
            <a:spLocks noGrp="1"/>
          </p:cNvSpPr>
          <p:nvPr>
            <p:ph type="title"/>
          </p:nvPr>
        </p:nvSpPr>
        <p:spPr/>
        <p:txBody>
          <a:bodyPr/>
          <a:lstStyle/>
          <a:p>
            <a:r>
              <a:rPr lang="en-GB"/>
              <a:t>Task democracy model 3/3 – Implementation method</a:t>
            </a:r>
            <a:endParaRPr lang="nl-NL"/>
          </a:p>
        </p:txBody>
      </p:sp>
      <p:sp>
        <p:nvSpPr>
          <p:cNvPr id="3" name="Text Placeholder 2">
            <a:extLst>
              <a:ext uri="{FF2B5EF4-FFF2-40B4-BE49-F238E27FC236}">
                <a16:creationId xmlns:a16="http://schemas.microsoft.com/office/drawing/2014/main" id="{09DB42EC-4E18-AB73-CCB2-9850178246D8}"/>
              </a:ext>
            </a:extLst>
          </p:cNvPr>
          <p:cNvSpPr>
            <a:spLocks noGrp="1"/>
          </p:cNvSpPr>
          <p:nvPr>
            <p:ph type="body" idx="4294967295"/>
          </p:nvPr>
        </p:nvSpPr>
        <p:spPr>
          <a:xfrm>
            <a:off x="609600" y="1536700"/>
            <a:ext cx="10750550" cy="4554538"/>
          </a:xfrm>
        </p:spPr>
        <p:txBody>
          <a:bodyPr>
            <a:normAutofit/>
          </a:bodyPr>
          <a:lstStyle/>
          <a:p>
            <a:r>
              <a:rPr lang="en-GB" sz="2800" b="1"/>
              <a:t>Single initiator</a:t>
            </a:r>
          </a:p>
          <a:p>
            <a:r>
              <a:rPr lang="en-GB" sz="2800"/>
              <a:t>Task groups survey</a:t>
            </a:r>
          </a:p>
          <a:p>
            <a:r>
              <a:rPr lang="en-GB" sz="2800"/>
              <a:t>Opinion leaders</a:t>
            </a:r>
          </a:p>
          <a:p>
            <a:r>
              <a:rPr lang="en-GB" sz="2800"/>
              <a:t>Simulations </a:t>
            </a:r>
            <a:r>
              <a:rPr lang="en-GB" sz="2800">
                <a:sym typeface="Wingdings" panose="05000000000000000000" pitchFamily="2" charset="2"/>
              </a:rPr>
              <a:t></a:t>
            </a:r>
            <a:endParaRPr lang="en-GB" sz="2800"/>
          </a:p>
          <a:p>
            <a:r>
              <a:rPr lang="en-GB" sz="2800"/>
              <a:t>Campaign try out</a:t>
            </a:r>
          </a:p>
          <a:p>
            <a:r>
              <a:rPr lang="en-GB" sz="2800"/>
              <a:t>Preliminary chamber</a:t>
            </a:r>
          </a:p>
          <a:p>
            <a:r>
              <a:rPr lang="en-GB" sz="2800"/>
              <a:t>Large Scale Interventions</a:t>
            </a:r>
          </a:p>
          <a:p>
            <a:r>
              <a:rPr lang="en-GB" sz="2800" b="1"/>
              <a:t>Institutionalisation</a:t>
            </a:r>
          </a:p>
          <a:p>
            <a:endParaRPr lang="nl-NL" sz="2800"/>
          </a:p>
        </p:txBody>
      </p:sp>
      <p:pic>
        <p:nvPicPr>
          <p:cNvPr id="6" name="Picture 5">
            <a:extLst>
              <a:ext uri="{FF2B5EF4-FFF2-40B4-BE49-F238E27FC236}">
                <a16:creationId xmlns:a16="http://schemas.microsoft.com/office/drawing/2014/main" id="{22151D62-8824-771E-9EFD-7DCDB6C8AE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60421" y="1284316"/>
            <a:ext cx="6420198" cy="4815148"/>
          </a:xfrm>
          <a:prstGeom prst="rect">
            <a:avLst/>
          </a:prstGeom>
        </p:spPr>
      </p:pic>
      <p:sp>
        <p:nvSpPr>
          <p:cNvPr id="8" name="Tijdelijke aanduiding voor dianummer 19">
            <a:extLst>
              <a:ext uri="{FF2B5EF4-FFF2-40B4-BE49-F238E27FC236}">
                <a16:creationId xmlns:a16="http://schemas.microsoft.com/office/drawing/2014/main" id="{E6257A01-7AAE-4E4D-77C0-FCC86E658A3A}"/>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11</a:t>
            </a:fld>
            <a:endParaRPr lang="nl-NL"/>
          </a:p>
        </p:txBody>
      </p:sp>
    </p:spTree>
    <p:extLst>
      <p:ext uri="{BB962C8B-B14F-4D97-AF65-F5344CB8AC3E}">
        <p14:creationId xmlns:p14="http://schemas.microsoft.com/office/powerpoint/2010/main" val="4147441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ep 22">
            <a:extLst>
              <a:ext uri="{FF2B5EF4-FFF2-40B4-BE49-F238E27FC236}">
                <a16:creationId xmlns:a16="http://schemas.microsoft.com/office/drawing/2014/main" id="{640B9949-54A9-F8E1-CCCC-D3E9EBE00F1D}"/>
              </a:ext>
            </a:extLst>
          </p:cNvPr>
          <p:cNvGrpSpPr>
            <a:grpSpLocks/>
          </p:cNvGrpSpPr>
          <p:nvPr/>
        </p:nvGrpSpPr>
        <p:grpSpPr bwMode="auto">
          <a:xfrm>
            <a:off x="2978150" y="287338"/>
            <a:ext cx="6311900" cy="6292850"/>
            <a:chOff x="3330632" y="2245156"/>
            <a:chExt cx="2489199" cy="2482850"/>
          </a:xfrm>
        </p:grpSpPr>
        <p:sp>
          <p:nvSpPr>
            <p:cNvPr id="2091" name="AutoShape 9">
              <a:extLst>
                <a:ext uri="{FF2B5EF4-FFF2-40B4-BE49-F238E27FC236}">
                  <a16:creationId xmlns:a16="http://schemas.microsoft.com/office/drawing/2014/main" id="{D2747D97-0040-DADF-7D8F-D29E539A1A5E}"/>
                </a:ext>
              </a:extLst>
            </p:cNvPr>
            <p:cNvSpPr>
              <a:spLocks noChangeArrowheads="1"/>
            </p:cNvSpPr>
            <p:nvPr/>
          </p:nvSpPr>
          <p:spPr bwMode="auto">
            <a:xfrm>
              <a:off x="3337097" y="2245156"/>
              <a:ext cx="2482734" cy="24828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NL">
                <a:solidFill>
                  <a:schemeClr val="bg1">
                    <a:lumMod val="50000"/>
                  </a:schemeClr>
                </a:solidFill>
                <a:latin typeface="PT Sans Narrow" panose="020B0506020203020204" pitchFamily="34" charset="0"/>
              </a:endParaRPr>
            </a:p>
          </p:txBody>
        </p:sp>
        <p:sp>
          <p:nvSpPr>
            <p:cNvPr id="2092" name="AutoShape 10">
              <a:extLst>
                <a:ext uri="{FF2B5EF4-FFF2-40B4-BE49-F238E27FC236}">
                  <a16:creationId xmlns:a16="http://schemas.microsoft.com/office/drawing/2014/main" id="{51643693-0B4A-9499-1BEB-EFE5C46B6E67}"/>
                </a:ext>
              </a:extLst>
            </p:cNvPr>
            <p:cNvSpPr>
              <a:spLocks noChangeArrowheads="1"/>
            </p:cNvSpPr>
            <p:nvPr/>
          </p:nvSpPr>
          <p:spPr bwMode="auto">
            <a:xfrm rot="-3857283">
              <a:off x="3330574" y="2245214"/>
              <a:ext cx="2482850" cy="248273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NL">
                <a:solidFill>
                  <a:schemeClr val="bg1">
                    <a:lumMod val="50000"/>
                  </a:schemeClr>
                </a:solidFill>
                <a:latin typeface="PT Sans Narrow" panose="020B0506020203020204" pitchFamily="34" charset="0"/>
              </a:endParaRPr>
            </a:p>
          </p:txBody>
        </p:sp>
        <p:sp>
          <p:nvSpPr>
            <p:cNvPr id="2093" name="AutoShape 11">
              <a:extLst>
                <a:ext uri="{FF2B5EF4-FFF2-40B4-BE49-F238E27FC236}">
                  <a16:creationId xmlns:a16="http://schemas.microsoft.com/office/drawing/2014/main" id="{A9688190-2080-6B0E-275C-228C0A5204BB}"/>
                </a:ext>
              </a:extLst>
            </p:cNvPr>
            <p:cNvSpPr>
              <a:spLocks noChangeArrowheads="1"/>
            </p:cNvSpPr>
            <p:nvPr/>
          </p:nvSpPr>
          <p:spPr bwMode="auto">
            <a:xfrm rot="-7697004">
              <a:off x="3330574" y="2245214"/>
              <a:ext cx="2482850" cy="248273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NL">
                <a:solidFill>
                  <a:schemeClr val="bg1">
                    <a:lumMod val="50000"/>
                  </a:schemeClr>
                </a:solidFill>
                <a:latin typeface="PT Sans Narrow" panose="020B0506020203020204" pitchFamily="34" charset="0"/>
              </a:endParaRPr>
            </a:p>
          </p:txBody>
        </p:sp>
        <p:sp>
          <p:nvSpPr>
            <p:cNvPr id="2094" name="AutoShape 12">
              <a:extLst>
                <a:ext uri="{FF2B5EF4-FFF2-40B4-BE49-F238E27FC236}">
                  <a16:creationId xmlns:a16="http://schemas.microsoft.com/office/drawing/2014/main" id="{1B057DC1-7EB9-4B46-71D6-E33B4F2C2A3D}"/>
                </a:ext>
              </a:extLst>
            </p:cNvPr>
            <p:cNvSpPr>
              <a:spLocks noChangeArrowheads="1"/>
            </p:cNvSpPr>
            <p:nvPr/>
          </p:nvSpPr>
          <p:spPr bwMode="auto">
            <a:xfrm rot="3879987">
              <a:off x="3330574" y="2245214"/>
              <a:ext cx="2482850" cy="248273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NL">
                <a:solidFill>
                  <a:schemeClr val="bg1">
                    <a:lumMod val="50000"/>
                  </a:schemeClr>
                </a:solidFill>
                <a:latin typeface="PT Sans Narrow" panose="020B0506020203020204" pitchFamily="34" charset="0"/>
              </a:endParaRPr>
            </a:p>
          </p:txBody>
        </p:sp>
        <p:sp>
          <p:nvSpPr>
            <p:cNvPr id="2095" name="AutoShape 13">
              <a:extLst>
                <a:ext uri="{FF2B5EF4-FFF2-40B4-BE49-F238E27FC236}">
                  <a16:creationId xmlns:a16="http://schemas.microsoft.com/office/drawing/2014/main" id="{1C3DACE9-7310-53B4-136E-0C34315EE694}"/>
                </a:ext>
              </a:extLst>
            </p:cNvPr>
            <p:cNvSpPr>
              <a:spLocks noChangeArrowheads="1"/>
            </p:cNvSpPr>
            <p:nvPr/>
          </p:nvSpPr>
          <p:spPr bwMode="auto">
            <a:xfrm rot="7767697">
              <a:off x="3330574" y="2245214"/>
              <a:ext cx="2482850" cy="248273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NL">
                <a:solidFill>
                  <a:schemeClr val="bg1">
                    <a:lumMod val="50000"/>
                  </a:schemeClr>
                </a:solidFill>
                <a:latin typeface="PT Sans Narrow" panose="020B0506020203020204" pitchFamily="34" charset="0"/>
              </a:endParaRPr>
            </a:p>
          </p:txBody>
        </p:sp>
      </p:grpSp>
      <p:sp>
        <p:nvSpPr>
          <p:cNvPr id="57" name="Rechthoek 56">
            <a:extLst>
              <a:ext uri="{FF2B5EF4-FFF2-40B4-BE49-F238E27FC236}">
                <a16:creationId xmlns:a16="http://schemas.microsoft.com/office/drawing/2014/main" id="{39505577-84E8-A2F2-3643-1A13F15D87C3}"/>
              </a:ext>
            </a:extLst>
          </p:cNvPr>
          <p:cNvSpPr/>
          <p:nvPr/>
        </p:nvSpPr>
        <p:spPr>
          <a:xfrm>
            <a:off x="9672638" y="0"/>
            <a:ext cx="1033462" cy="947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sp>
        <p:nvSpPr>
          <p:cNvPr id="58" name="Ovaal 57">
            <a:extLst>
              <a:ext uri="{FF2B5EF4-FFF2-40B4-BE49-F238E27FC236}">
                <a16:creationId xmlns:a16="http://schemas.microsoft.com/office/drawing/2014/main" id="{3DC9FE13-179C-2A60-F84B-86CF2EB57F40}"/>
              </a:ext>
            </a:extLst>
          </p:cNvPr>
          <p:cNvSpPr/>
          <p:nvPr/>
        </p:nvSpPr>
        <p:spPr>
          <a:xfrm>
            <a:off x="3367089" y="666751"/>
            <a:ext cx="5534025" cy="55340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sp>
        <p:nvSpPr>
          <p:cNvPr id="59" name="Rechthoek 58">
            <a:extLst>
              <a:ext uri="{FF2B5EF4-FFF2-40B4-BE49-F238E27FC236}">
                <a16:creationId xmlns:a16="http://schemas.microsoft.com/office/drawing/2014/main" id="{C400D6F2-8C41-5AAF-9265-981B06788ABD}"/>
              </a:ext>
            </a:extLst>
          </p:cNvPr>
          <p:cNvSpPr/>
          <p:nvPr/>
        </p:nvSpPr>
        <p:spPr>
          <a:xfrm>
            <a:off x="1214439" y="4764"/>
            <a:ext cx="9744075" cy="6853237"/>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sp>
        <p:nvSpPr>
          <p:cNvPr id="61" name="Rechthoek 60">
            <a:extLst>
              <a:ext uri="{FF2B5EF4-FFF2-40B4-BE49-F238E27FC236}">
                <a16:creationId xmlns:a16="http://schemas.microsoft.com/office/drawing/2014/main" id="{9D93D9AE-4685-0B50-6B44-573E5F1C229C}"/>
              </a:ext>
            </a:extLst>
          </p:cNvPr>
          <p:cNvSpPr/>
          <p:nvPr/>
        </p:nvSpPr>
        <p:spPr>
          <a:xfrm>
            <a:off x="1395413" y="152401"/>
            <a:ext cx="9377362" cy="6505575"/>
          </a:xfrm>
          <a:prstGeom prst="rect">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cxnSp>
        <p:nvCxnSpPr>
          <p:cNvPr id="62" name="Rechte verbindingslijn 61">
            <a:extLst>
              <a:ext uri="{FF2B5EF4-FFF2-40B4-BE49-F238E27FC236}">
                <a16:creationId xmlns:a16="http://schemas.microsoft.com/office/drawing/2014/main" id="{6BFA812B-E38C-7077-4363-992A3770A6D6}"/>
              </a:ext>
            </a:extLst>
          </p:cNvPr>
          <p:cNvCxnSpPr/>
          <p:nvPr/>
        </p:nvCxnSpPr>
        <p:spPr>
          <a:xfrm rot="5400000" flipH="1" flipV="1">
            <a:off x="5486401" y="633414"/>
            <a:ext cx="3433763" cy="216693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E4C1C375-6F30-F7B0-A33D-C91C37A6CE94}"/>
              </a:ext>
            </a:extLst>
          </p:cNvPr>
          <p:cNvCxnSpPr/>
          <p:nvPr/>
        </p:nvCxnSpPr>
        <p:spPr>
          <a:xfrm>
            <a:off x="6134100" y="3433764"/>
            <a:ext cx="4833938" cy="60007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F3C208BB-AFEE-F907-481C-95FBAEE30015}"/>
              </a:ext>
            </a:extLst>
          </p:cNvPr>
          <p:cNvCxnSpPr/>
          <p:nvPr/>
        </p:nvCxnSpPr>
        <p:spPr>
          <a:xfrm rot="10800000" flipV="1">
            <a:off x="1214438" y="3433763"/>
            <a:ext cx="4919662" cy="500062"/>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52934CA7-8009-D842-2555-E4F2F137D68B}"/>
              </a:ext>
            </a:extLst>
          </p:cNvPr>
          <p:cNvCxnSpPr/>
          <p:nvPr/>
        </p:nvCxnSpPr>
        <p:spPr>
          <a:xfrm rot="16200000" flipV="1">
            <a:off x="3333751" y="647701"/>
            <a:ext cx="3433763" cy="213836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C459073F-71F3-CBAD-3143-E82C92D8A1AF}"/>
              </a:ext>
            </a:extLst>
          </p:cNvPr>
          <p:cNvCxnSpPr/>
          <p:nvPr/>
        </p:nvCxnSpPr>
        <p:spPr>
          <a:xfrm rot="5400000">
            <a:off x="3812383" y="4550570"/>
            <a:ext cx="3424237" cy="11906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7" name="Rechte verbindingslijn 66">
            <a:extLst>
              <a:ext uri="{FF2B5EF4-FFF2-40B4-BE49-F238E27FC236}">
                <a16:creationId xmlns:a16="http://schemas.microsoft.com/office/drawing/2014/main" id="{E96DA129-C8C2-64AD-8D69-314AFC08EEF0}"/>
              </a:ext>
            </a:extLst>
          </p:cNvPr>
          <p:cNvCxnSpPr/>
          <p:nvPr/>
        </p:nvCxnSpPr>
        <p:spPr>
          <a:xfrm rot="16200000" flipH="1">
            <a:off x="4976814" y="4576764"/>
            <a:ext cx="3424237" cy="113823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8" name="Rechte verbindingslijn 67">
            <a:extLst>
              <a:ext uri="{FF2B5EF4-FFF2-40B4-BE49-F238E27FC236}">
                <a16:creationId xmlns:a16="http://schemas.microsoft.com/office/drawing/2014/main" id="{F0CB449A-422A-2193-5D11-89C348C6FAC9}"/>
              </a:ext>
            </a:extLst>
          </p:cNvPr>
          <p:cNvCxnSpPr/>
          <p:nvPr/>
        </p:nvCxnSpPr>
        <p:spPr>
          <a:xfrm rot="10800000" flipV="1">
            <a:off x="1216025" y="768350"/>
            <a:ext cx="3251200" cy="158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A616CD91-9098-2817-440B-3F6C71134322}"/>
              </a:ext>
            </a:extLst>
          </p:cNvPr>
          <p:cNvCxnSpPr/>
          <p:nvPr/>
        </p:nvCxnSpPr>
        <p:spPr>
          <a:xfrm rot="10800000" flipV="1">
            <a:off x="7800975" y="762000"/>
            <a:ext cx="3157538" cy="635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73" name="Rechthoek 72">
            <a:extLst>
              <a:ext uri="{FF2B5EF4-FFF2-40B4-BE49-F238E27FC236}">
                <a16:creationId xmlns:a16="http://schemas.microsoft.com/office/drawing/2014/main" id="{A778A74A-E7E3-CCAF-0CE0-9BFF50936058}"/>
              </a:ext>
            </a:extLst>
          </p:cNvPr>
          <p:cNvSpPr/>
          <p:nvPr/>
        </p:nvSpPr>
        <p:spPr>
          <a:xfrm>
            <a:off x="1356916" y="111125"/>
            <a:ext cx="2660650" cy="654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sp>
        <p:nvSpPr>
          <p:cNvPr id="91" name="Rechthoek 90">
            <a:extLst>
              <a:ext uri="{FF2B5EF4-FFF2-40B4-BE49-F238E27FC236}">
                <a16:creationId xmlns:a16="http://schemas.microsoft.com/office/drawing/2014/main" id="{E78BA950-37C1-4141-E2C2-350B0F927344}"/>
              </a:ext>
            </a:extLst>
          </p:cNvPr>
          <p:cNvSpPr/>
          <p:nvPr/>
        </p:nvSpPr>
        <p:spPr>
          <a:xfrm>
            <a:off x="8213726" y="146051"/>
            <a:ext cx="2651125" cy="612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latin typeface="PT Sans Narrow" pitchFamily="34" charset="0"/>
            </a:endParaRPr>
          </a:p>
        </p:txBody>
      </p:sp>
      <p:sp>
        <p:nvSpPr>
          <p:cNvPr id="105" name="Rechthoek 104">
            <a:extLst>
              <a:ext uri="{FF2B5EF4-FFF2-40B4-BE49-F238E27FC236}">
                <a16:creationId xmlns:a16="http://schemas.microsoft.com/office/drawing/2014/main" id="{F1AA3E96-3FCD-AEF2-2391-40F3069B2AAA}"/>
              </a:ext>
            </a:extLst>
          </p:cNvPr>
          <p:cNvSpPr/>
          <p:nvPr/>
        </p:nvSpPr>
        <p:spPr>
          <a:xfrm>
            <a:off x="1457104" y="62860"/>
            <a:ext cx="2219325" cy="153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TOPIC OF THIS CAMPAIGN</a:t>
            </a:r>
            <a:endParaRPr lang="en-GB" sz="2800">
              <a:solidFill>
                <a:schemeClr val="bg1">
                  <a:lumMod val="50000"/>
                </a:schemeClr>
              </a:solidFill>
              <a:latin typeface="PT Sans Narrow" pitchFamily="34" charset="0"/>
            </a:endParaRPr>
          </a:p>
        </p:txBody>
      </p:sp>
      <p:sp>
        <p:nvSpPr>
          <p:cNvPr id="106" name="Rechthoek 105">
            <a:extLst>
              <a:ext uri="{FF2B5EF4-FFF2-40B4-BE49-F238E27FC236}">
                <a16:creationId xmlns:a16="http://schemas.microsoft.com/office/drawing/2014/main" id="{75E2E581-79FE-9E71-B3DE-A372C1BA88AC}"/>
              </a:ext>
            </a:extLst>
          </p:cNvPr>
          <p:cNvSpPr/>
          <p:nvPr/>
        </p:nvSpPr>
        <p:spPr>
          <a:xfrm rot="5400000">
            <a:off x="-26987" y="2495550"/>
            <a:ext cx="266700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CITIZENS           </a:t>
            </a:r>
            <a:r>
              <a:rPr lang="en-GB" sz="1100" err="1">
                <a:solidFill>
                  <a:schemeClr val="bg1">
                    <a:lumMod val="50000"/>
                  </a:schemeClr>
                </a:solidFill>
                <a:latin typeface="PT Sans Narrow" pitchFamily="34" charset="0"/>
              </a:rPr>
              <a:t>CITIZENS</a:t>
            </a:r>
            <a:r>
              <a:rPr lang="en-GB" sz="1100">
                <a:solidFill>
                  <a:schemeClr val="bg1">
                    <a:lumMod val="50000"/>
                  </a:schemeClr>
                </a:solidFill>
                <a:latin typeface="PT Sans Narrow" pitchFamily="34" charset="0"/>
              </a:rPr>
              <a:t> NETWORKS</a:t>
            </a:r>
          </a:p>
        </p:txBody>
      </p:sp>
      <p:sp>
        <p:nvSpPr>
          <p:cNvPr id="107" name="Rechthoek 106">
            <a:extLst>
              <a:ext uri="{FF2B5EF4-FFF2-40B4-BE49-F238E27FC236}">
                <a16:creationId xmlns:a16="http://schemas.microsoft.com/office/drawing/2014/main" id="{F1A30217-BD6B-09B2-BE0F-FCD86CCB7864}"/>
              </a:ext>
            </a:extLst>
          </p:cNvPr>
          <p:cNvSpPr/>
          <p:nvPr/>
        </p:nvSpPr>
        <p:spPr>
          <a:xfrm>
            <a:off x="2219326" y="6657976"/>
            <a:ext cx="2041525" cy="200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KNOWLEDGE NETWORKS</a:t>
            </a:r>
          </a:p>
        </p:txBody>
      </p:sp>
      <p:sp>
        <p:nvSpPr>
          <p:cNvPr id="108" name="Rechthoek 107">
            <a:extLst>
              <a:ext uri="{FF2B5EF4-FFF2-40B4-BE49-F238E27FC236}">
                <a16:creationId xmlns:a16="http://schemas.microsoft.com/office/drawing/2014/main" id="{43097DDD-0F22-C140-6DCE-A545C073F766}"/>
              </a:ext>
            </a:extLst>
          </p:cNvPr>
          <p:cNvSpPr/>
          <p:nvPr/>
        </p:nvSpPr>
        <p:spPr>
          <a:xfrm>
            <a:off x="7258051" y="6657976"/>
            <a:ext cx="3584575" cy="200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EDUCATION     HEALTH CARE     SPORTS     CULTURE     LIFE VIEW </a:t>
            </a:r>
          </a:p>
        </p:txBody>
      </p:sp>
      <p:sp>
        <p:nvSpPr>
          <p:cNvPr id="109" name="Rechthoek 108">
            <a:extLst>
              <a:ext uri="{FF2B5EF4-FFF2-40B4-BE49-F238E27FC236}">
                <a16:creationId xmlns:a16="http://schemas.microsoft.com/office/drawing/2014/main" id="{F8AC1CE2-8D0D-4372-82CC-BF09ACEB0515}"/>
              </a:ext>
            </a:extLst>
          </p:cNvPr>
          <p:cNvSpPr/>
          <p:nvPr/>
        </p:nvSpPr>
        <p:spPr>
          <a:xfrm rot="16200000">
            <a:off x="9405938" y="5334000"/>
            <a:ext cx="2887662" cy="160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NGO’S       HOUSING CORPORATOINS</a:t>
            </a:r>
          </a:p>
        </p:txBody>
      </p:sp>
      <p:sp>
        <p:nvSpPr>
          <p:cNvPr id="110" name="Rechthoek 109">
            <a:extLst>
              <a:ext uri="{FF2B5EF4-FFF2-40B4-BE49-F238E27FC236}">
                <a16:creationId xmlns:a16="http://schemas.microsoft.com/office/drawing/2014/main" id="{DFEFD2AD-524E-681E-6C19-54220A9C1361}"/>
              </a:ext>
            </a:extLst>
          </p:cNvPr>
          <p:cNvSpPr/>
          <p:nvPr/>
        </p:nvSpPr>
        <p:spPr>
          <a:xfrm rot="16200000">
            <a:off x="9253538" y="2293938"/>
            <a:ext cx="3201988" cy="15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SELF EMPLOYED    SME   LARGE CORPORATIONS</a:t>
            </a:r>
          </a:p>
        </p:txBody>
      </p:sp>
      <p:sp>
        <p:nvSpPr>
          <p:cNvPr id="111" name="Rechthoek 110">
            <a:extLst>
              <a:ext uri="{FF2B5EF4-FFF2-40B4-BE49-F238E27FC236}">
                <a16:creationId xmlns:a16="http://schemas.microsoft.com/office/drawing/2014/main" id="{D25505D0-9D26-E20D-3FEF-E82964AF4F63}"/>
              </a:ext>
            </a:extLst>
          </p:cNvPr>
          <p:cNvSpPr/>
          <p:nvPr/>
        </p:nvSpPr>
        <p:spPr>
          <a:xfrm rot="5400000">
            <a:off x="-169862" y="5305425"/>
            <a:ext cx="2952750" cy="15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RESEARCH INSTITUTES</a:t>
            </a:r>
          </a:p>
        </p:txBody>
      </p:sp>
      <p:sp>
        <p:nvSpPr>
          <p:cNvPr id="112" name="Gelijkbenige driehoek 111">
            <a:extLst>
              <a:ext uri="{FF2B5EF4-FFF2-40B4-BE49-F238E27FC236}">
                <a16:creationId xmlns:a16="http://schemas.microsoft.com/office/drawing/2014/main" id="{69A155C5-B72A-7ACC-3E1D-45FF7366EAAC}"/>
              </a:ext>
            </a:extLst>
          </p:cNvPr>
          <p:cNvSpPr/>
          <p:nvPr/>
        </p:nvSpPr>
        <p:spPr>
          <a:xfrm>
            <a:off x="4233864" y="2022475"/>
            <a:ext cx="3590925" cy="4700588"/>
          </a:xfrm>
          <a:prstGeom prst="triangle">
            <a:avLst>
              <a:gd name="adj" fmla="val 553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a:solidFill>
                  <a:schemeClr val="bg1">
                    <a:lumMod val="50000"/>
                  </a:schemeClr>
                </a:solidFill>
                <a:latin typeface="PT Sans Narrow" pitchFamily="34" charset="0"/>
              </a:rPr>
              <a:t>WHO may </a:t>
            </a:r>
          </a:p>
          <a:p>
            <a:pPr algn="ctr">
              <a:defRPr/>
            </a:pPr>
            <a:r>
              <a:rPr lang="en-GB" sz="1200">
                <a:solidFill>
                  <a:schemeClr val="bg1">
                    <a:lumMod val="50000"/>
                  </a:schemeClr>
                </a:solidFill>
                <a:latin typeface="PT Sans Narrow" pitchFamily="34" charset="0"/>
              </a:rPr>
              <a:t>contribute to the </a:t>
            </a:r>
          </a:p>
          <a:p>
            <a:pPr algn="ctr">
              <a:defRPr/>
            </a:pPr>
            <a:r>
              <a:rPr lang="en-GB" sz="1200">
                <a:solidFill>
                  <a:schemeClr val="bg1">
                    <a:lumMod val="50000"/>
                  </a:schemeClr>
                </a:solidFill>
                <a:latin typeface="PT Sans Narrow" pitchFamily="34" charset="0"/>
              </a:rPr>
              <a:t>campaign? Note </a:t>
            </a:r>
          </a:p>
          <a:p>
            <a:pPr algn="ctr">
              <a:defRPr/>
            </a:pPr>
            <a:r>
              <a:rPr lang="en-GB" sz="1200">
                <a:solidFill>
                  <a:schemeClr val="bg1">
                    <a:lumMod val="50000"/>
                  </a:schemeClr>
                </a:solidFill>
                <a:latin typeface="PT Sans Narrow" pitchFamily="34" charset="0"/>
              </a:rPr>
              <a:t>in  the outer circle. </a:t>
            </a:r>
          </a:p>
          <a:p>
            <a:pPr algn="ctr">
              <a:lnSpc>
                <a:spcPct val="50000"/>
              </a:lnSpc>
              <a:defRPr/>
            </a:pPr>
            <a:endParaRPr lang="en-GB" sz="1200">
              <a:solidFill>
                <a:schemeClr val="bg1">
                  <a:lumMod val="50000"/>
                </a:schemeClr>
              </a:solidFill>
              <a:latin typeface="PT Sans Narrow" pitchFamily="34" charset="0"/>
            </a:endParaRPr>
          </a:p>
          <a:p>
            <a:pPr algn="ctr">
              <a:defRPr/>
            </a:pPr>
            <a:r>
              <a:rPr lang="en-GB" sz="1200" b="1">
                <a:solidFill>
                  <a:schemeClr val="bg1">
                    <a:lumMod val="50000"/>
                  </a:schemeClr>
                </a:solidFill>
                <a:latin typeface="PT Sans Narrow" pitchFamily="34" charset="0"/>
              </a:rPr>
              <a:t>5</a:t>
            </a:r>
            <a:r>
              <a:rPr lang="en-GB" sz="1200">
                <a:solidFill>
                  <a:schemeClr val="bg1">
                    <a:lumMod val="50000"/>
                  </a:schemeClr>
                </a:solidFill>
                <a:latin typeface="PT Sans Narrow" pitchFamily="34" charset="0"/>
              </a:rPr>
              <a:t> WHAT could they </a:t>
            </a:r>
          </a:p>
          <a:p>
            <a:pPr algn="ctr">
              <a:defRPr/>
            </a:pPr>
            <a:r>
              <a:rPr lang="en-GB" sz="1200">
                <a:solidFill>
                  <a:schemeClr val="bg1">
                    <a:lumMod val="50000"/>
                  </a:schemeClr>
                </a:solidFill>
                <a:latin typeface="PT Sans Narrow" pitchFamily="34" charset="0"/>
              </a:rPr>
              <a:t>contribute? Write in the </a:t>
            </a:r>
          </a:p>
          <a:p>
            <a:pPr algn="ctr">
              <a:defRPr/>
            </a:pPr>
            <a:r>
              <a:rPr lang="en-GB" sz="1200">
                <a:solidFill>
                  <a:schemeClr val="bg1">
                    <a:lumMod val="50000"/>
                  </a:schemeClr>
                </a:solidFill>
                <a:latin typeface="PT Sans Narrow" pitchFamily="34" charset="0"/>
              </a:rPr>
              <a:t>inner circle. Draw arrows between WHO and WHAT.</a:t>
            </a:r>
          </a:p>
          <a:p>
            <a:pPr algn="ctr">
              <a:lnSpc>
                <a:spcPct val="50000"/>
              </a:lnSpc>
              <a:defRPr/>
            </a:pPr>
            <a:endParaRPr lang="en-GB" sz="1200">
              <a:solidFill>
                <a:schemeClr val="bg1">
                  <a:lumMod val="50000"/>
                </a:schemeClr>
              </a:solidFill>
              <a:latin typeface="PT Sans Narrow" pitchFamily="34" charset="0"/>
            </a:endParaRPr>
          </a:p>
          <a:p>
            <a:pPr algn="ctr">
              <a:defRPr/>
            </a:pPr>
            <a:r>
              <a:rPr lang="en-GB" sz="1200" b="1">
                <a:solidFill>
                  <a:schemeClr val="bg1">
                    <a:lumMod val="50000"/>
                  </a:schemeClr>
                </a:solidFill>
                <a:latin typeface="PT Sans Narrow" pitchFamily="34" charset="0"/>
              </a:rPr>
              <a:t>6</a:t>
            </a:r>
            <a:r>
              <a:rPr lang="en-GB" sz="1200">
                <a:solidFill>
                  <a:schemeClr val="bg1">
                    <a:lumMod val="50000"/>
                  </a:schemeClr>
                </a:solidFill>
                <a:latin typeface="PT Sans Narrow" pitchFamily="34" charset="0"/>
              </a:rPr>
              <a:t> What contributions support other contributions? Draw arrows to indicate synergy.</a:t>
            </a:r>
          </a:p>
        </p:txBody>
      </p:sp>
      <p:sp>
        <p:nvSpPr>
          <p:cNvPr id="113" name="Rechthoek 112">
            <a:extLst>
              <a:ext uri="{FF2B5EF4-FFF2-40B4-BE49-F238E27FC236}">
                <a16:creationId xmlns:a16="http://schemas.microsoft.com/office/drawing/2014/main" id="{F1C985A0-DD9F-1C7A-0462-31279801AA99}"/>
              </a:ext>
            </a:extLst>
          </p:cNvPr>
          <p:cNvSpPr/>
          <p:nvPr/>
        </p:nvSpPr>
        <p:spPr>
          <a:xfrm>
            <a:off x="8059737" y="79620"/>
            <a:ext cx="2959100" cy="149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GB" sz="1100">
                <a:solidFill>
                  <a:schemeClr val="bg1">
                    <a:lumMod val="50000"/>
                  </a:schemeClr>
                </a:solidFill>
                <a:latin typeface="PT Sans Narrow" pitchFamily="34" charset="0"/>
              </a:rPr>
              <a:t> GEOGRAPHICAL AREA, LIKE STATE, MUNICIPALITY</a:t>
            </a:r>
            <a:endParaRPr lang="en-GB" sz="2800">
              <a:solidFill>
                <a:schemeClr val="bg1">
                  <a:lumMod val="50000"/>
                </a:schemeClr>
              </a:solidFill>
              <a:latin typeface="PT Sans Narrow" pitchFamily="34" charset="0"/>
            </a:endParaRPr>
          </a:p>
        </p:txBody>
      </p:sp>
      <p:sp>
        <p:nvSpPr>
          <p:cNvPr id="114" name="Rechthoek 113">
            <a:extLst>
              <a:ext uri="{FF2B5EF4-FFF2-40B4-BE49-F238E27FC236}">
                <a16:creationId xmlns:a16="http://schemas.microsoft.com/office/drawing/2014/main" id="{E1306F4B-01EB-C21A-68E2-DB20BD764748}"/>
              </a:ext>
            </a:extLst>
          </p:cNvPr>
          <p:cNvSpPr/>
          <p:nvPr/>
        </p:nvSpPr>
        <p:spPr>
          <a:xfrm>
            <a:off x="4972051" y="14289"/>
            <a:ext cx="2219325" cy="153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GOVERNMENT</a:t>
            </a:r>
            <a:endParaRPr lang="en-GB" sz="2800">
              <a:solidFill>
                <a:schemeClr val="bg1">
                  <a:lumMod val="50000"/>
                </a:schemeClr>
              </a:solidFill>
              <a:latin typeface="PT Sans Narrow" pitchFamily="34" charset="0"/>
            </a:endParaRPr>
          </a:p>
        </p:txBody>
      </p:sp>
      <p:sp>
        <p:nvSpPr>
          <p:cNvPr id="115" name="Rechthoek 114">
            <a:extLst>
              <a:ext uri="{FF2B5EF4-FFF2-40B4-BE49-F238E27FC236}">
                <a16:creationId xmlns:a16="http://schemas.microsoft.com/office/drawing/2014/main" id="{417C93C3-60CA-4605-4BBC-3C08FCAC9F18}"/>
              </a:ext>
            </a:extLst>
          </p:cNvPr>
          <p:cNvSpPr/>
          <p:nvPr/>
        </p:nvSpPr>
        <p:spPr>
          <a:xfrm>
            <a:off x="1400175" y="666750"/>
            <a:ext cx="3067050" cy="146050"/>
          </a:xfrm>
          <a:prstGeom prst="rect">
            <a:avLst/>
          </a:prstGeom>
        </p:spPr>
        <p:txBody>
          <a:bodyPr>
            <a:spAutoFit/>
          </a:bodyPr>
          <a:lstStyle/>
          <a:p>
            <a:pPr algn="ctr">
              <a:defRPr/>
            </a:pPr>
            <a:r>
              <a:rPr lang="nl-NL" sz="350" err="1">
                <a:solidFill>
                  <a:schemeClr val="bg1">
                    <a:lumMod val="50000"/>
                  </a:schemeClr>
                </a:solidFill>
                <a:latin typeface="PT Sans Narrow" pitchFamily="34" charset="0"/>
              </a:rPr>
              <a:t>Task</a:t>
            </a:r>
            <a:r>
              <a:rPr lang="nl-NL" sz="350">
                <a:solidFill>
                  <a:schemeClr val="bg1">
                    <a:lumMod val="50000"/>
                  </a:schemeClr>
                </a:solidFill>
                <a:latin typeface="PT Sans Narrow" pitchFamily="34" charset="0"/>
              </a:rPr>
              <a:t> </a:t>
            </a:r>
            <a:r>
              <a:rPr lang="nl-NL" sz="350" err="1">
                <a:solidFill>
                  <a:schemeClr val="bg1">
                    <a:lumMod val="50000"/>
                  </a:schemeClr>
                </a:solidFill>
                <a:latin typeface="PT Sans Narrow" pitchFamily="34" charset="0"/>
              </a:rPr>
              <a:t>Democratic</a:t>
            </a:r>
            <a:r>
              <a:rPr lang="nl-NL" sz="350">
                <a:solidFill>
                  <a:schemeClr val="bg1">
                    <a:lumMod val="50000"/>
                  </a:schemeClr>
                </a:solidFill>
                <a:latin typeface="PT Sans Narrow" pitchFamily="34" charset="0"/>
              </a:rPr>
              <a:t> </a:t>
            </a:r>
            <a:r>
              <a:rPr lang="nl-NL" sz="350" err="1">
                <a:solidFill>
                  <a:schemeClr val="bg1">
                    <a:lumMod val="50000"/>
                  </a:schemeClr>
                </a:solidFill>
                <a:latin typeface="PT Sans Narrow" pitchFamily="34" charset="0"/>
              </a:rPr>
              <a:t>Campaign</a:t>
            </a:r>
            <a:r>
              <a:rPr lang="nl-NL" sz="350">
                <a:solidFill>
                  <a:schemeClr val="bg1">
                    <a:lumMod val="50000"/>
                  </a:schemeClr>
                </a:solidFill>
                <a:latin typeface="PT Sans Narrow" pitchFamily="34" charset="0"/>
              </a:rPr>
              <a:t> Canvas, Vereniging Noorden Duurzaam © 2023. </a:t>
            </a:r>
            <a:r>
              <a:rPr lang="nl-NL" sz="350" err="1">
                <a:solidFill>
                  <a:schemeClr val="bg1">
                    <a:lumMod val="50000"/>
                  </a:schemeClr>
                </a:solidFill>
                <a:latin typeface="PT Sans Narrow" pitchFamily="34" charset="0"/>
              </a:rPr>
              <a:t>Reuse</a:t>
            </a:r>
            <a:r>
              <a:rPr lang="nl-NL" sz="350">
                <a:solidFill>
                  <a:schemeClr val="bg1">
                    <a:lumMod val="50000"/>
                  </a:schemeClr>
                </a:solidFill>
                <a:latin typeface="PT Sans Narrow" pitchFamily="34" charset="0"/>
              </a:rPr>
              <a:t> </a:t>
            </a:r>
            <a:r>
              <a:rPr lang="nl-NL" sz="350" err="1">
                <a:solidFill>
                  <a:schemeClr val="bg1">
                    <a:lumMod val="50000"/>
                  </a:schemeClr>
                </a:solidFill>
                <a:latin typeface="PT Sans Narrow" pitchFamily="34" charset="0"/>
              </a:rPr>
              <a:t>license</a:t>
            </a:r>
            <a:r>
              <a:rPr lang="nl-NL" sz="350">
                <a:solidFill>
                  <a:schemeClr val="bg1">
                    <a:lumMod val="50000"/>
                  </a:schemeClr>
                </a:solidFill>
                <a:latin typeface="PT Sans Narrow" pitchFamily="34" charset="0"/>
              </a:rPr>
              <a:t>: </a:t>
            </a:r>
            <a:r>
              <a:rPr lang="nl-NL" sz="350" err="1">
                <a:solidFill>
                  <a:schemeClr val="bg1">
                    <a:lumMod val="50000"/>
                  </a:schemeClr>
                </a:solidFill>
                <a:latin typeface="PT Sans Narrow" pitchFamily="34" charset="0"/>
              </a:rPr>
              <a:t>Creative</a:t>
            </a:r>
            <a:r>
              <a:rPr lang="nl-NL" sz="350">
                <a:solidFill>
                  <a:schemeClr val="bg1">
                    <a:lumMod val="50000"/>
                  </a:schemeClr>
                </a:solidFill>
                <a:latin typeface="PT Sans Narrow" pitchFamily="34" charset="0"/>
              </a:rPr>
              <a:t> </a:t>
            </a:r>
            <a:r>
              <a:rPr lang="nl-NL" sz="350" err="1">
                <a:solidFill>
                  <a:schemeClr val="bg1">
                    <a:lumMod val="50000"/>
                  </a:schemeClr>
                </a:solidFill>
                <a:latin typeface="PT Sans Narrow" pitchFamily="34" charset="0"/>
              </a:rPr>
              <a:t>Commons</a:t>
            </a:r>
            <a:r>
              <a:rPr lang="nl-NL" sz="350">
                <a:solidFill>
                  <a:schemeClr val="bg1">
                    <a:lumMod val="50000"/>
                  </a:schemeClr>
                </a:solidFill>
                <a:latin typeface="PT Sans Narrow" pitchFamily="34" charset="0"/>
              </a:rPr>
              <a:t> BY-SA 4.0 International. Canvas </a:t>
            </a:r>
            <a:r>
              <a:rPr lang="nl-NL" sz="350" err="1">
                <a:solidFill>
                  <a:schemeClr val="bg1">
                    <a:lumMod val="50000"/>
                  </a:schemeClr>
                </a:solidFill>
                <a:latin typeface="PT Sans Narrow" pitchFamily="34" charset="0"/>
              </a:rPr>
              <a:t>version</a:t>
            </a:r>
            <a:r>
              <a:rPr lang="nl-NL" sz="350">
                <a:solidFill>
                  <a:schemeClr val="bg1">
                    <a:lumMod val="50000"/>
                  </a:schemeClr>
                </a:solidFill>
                <a:latin typeface="PT Sans Narrow" pitchFamily="34" charset="0"/>
              </a:rPr>
              <a:t> 231210</a:t>
            </a:r>
          </a:p>
        </p:txBody>
      </p:sp>
      <p:sp>
        <p:nvSpPr>
          <p:cNvPr id="116" name="Rechthoek 115">
            <a:extLst>
              <a:ext uri="{FF2B5EF4-FFF2-40B4-BE49-F238E27FC236}">
                <a16:creationId xmlns:a16="http://schemas.microsoft.com/office/drawing/2014/main" id="{3DAB0826-5E90-873A-72B9-B831F6DA14B9}"/>
              </a:ext>
            </a:extLst>
          </p:cNvPr>
          <p:cNvSpPr/>
          <p:nvPr/>
        </p:nvSpPr>
        <p:spPr>
          <a:xfrm>
            <a:off x="4972051" y="6657976"/>
            <a:ext cx="2219325" cy="200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INDEPENDENT CHAIR</a:t>
            </a:r>
          </a:p>
        </p:txBody>
      </p:sp>
      <p:sp>
        <p:nvSpPr>
          <p:cNvPr id="117" name="Ovaal 116">
            <a:extLst>
              <a:ext uri="{FF2B5EF4-FFF2-40B4-BE49-F238E27FC236}">
                <a16:creationId xmlns:a16="http://schemas.microsoft.com/office/drawing/2014/main" id="{5D24F1E5-2984-EB62-CC38-F40F4B5E3F39}"/>
              </a:ext>
            </a:extLst>
          </p:cNvPr>
          <p:cNvSpPr/>
          <p:nvPr/>
        </p:nvSpPr>
        <p:spPr>
          <a:xfrm>
            <a:off x="5326064" y="2617789"/>
            <a:ext cx="1614487" cy="1614487"/>
          </a:xfrm>
          <a:prstGeom prst="ellipse">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endParaRPr>
          </a:p>
        </p:txBody>
      </p:sp>
      <p:sp>
        <p:nvSpPr>
          <p:cNvPr id="118" name="Rechthoek 117">
            <a:extLst>
              <a:ext uri="{FF2B5EF4-FFF2-40B4-BE49-F238E27FC236}">
                <a16:creationId xmlns:a16="http://schemas.microsoft.com/office/drawing/2014/main" id="{6849DD57-AB0D-FA01-62F3-CBF22847825E}"/>
              </a:ext>
            </a:extLst>
          </p:cNvPr>
          <p:cNvSpPr/>
          <p:nvPr/>
        </p:nvSpPr>
        <p:spPr>
          <a:xfrm>
            <a:off x="5480448" y="2877347"/>
            <a:ext cx="1355725" cy="153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100">
                <a:solidFill>
                  <a:schemeClr val="bg1">
                    <a:lumMod val="50000"/>
                  </a:schemeClr>
                </a:solidFill>
                <a:latin typeface="PT Sans Narrow" pitchFamily="34" charset="0"/>
              </a:rPr>
              <a:t>SHARED VALUES</a:t>
            </a:r>
            <a:endParaRPr lang="en-GB" sz="2800">
              <a:solidFill>
                <a:schemeClr val="bg1">
                  <a:lumMod val="50000"/>
                </a:schemeClr>
              </a:solidFill>
              <a:latin typeface="PT Sans Narrow" pitchFamily="34" charset="0"/>
            </a:endParaRPr>
          </a:p>
        </p:txBody>
      </p:sp>
      <p:sp>
        <p:nvSpPr>
          <p:cNvPr id="119" name="Rechthoek 118">
            <a:extLst>
              <a:ext uri="{FF2B5EF4-FFF2-40B4-BE49-F238E27FC236}">
                <a16:creationId xmlns:a16="http://schemas.microsoft.com/office/drawing/2014/main" id="{952B0CC7-E385-4D94-53E9-A5B139980E6F}"/>
              </a:ext>
            </a:extLst>
          </p:cNvPr>
          <p:cNvSpPr/>
          <p:nvPr/>
        </p:nvSpPr>
        <p:spPr>
          <a:xfrm rot="12866484">
            <a:off x="8191500" y="157163"/>
            <a:ext cx="77788" cy="44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endParaRPr>
          </a:p>
        </p:txBody>
      </p:sp>
      <p:sp>
        <p:nvSpPr>
          <p:cNvPr id="120" name="Rechthoek 119">
            <a:extLst>
              <a:ext uri="{FF2B5EF4-FFF2-40B4-BE49-F238E27FC236}">
                <a16:creationId xmlns:a16="http://schemas.microsoft.com/office/drawing/2014/main" id="{8423977C-23EF-57B1-227E-9CA5A1E03414}"/>
              </a:ext>
            </a:extLst>
          </p:cNvPr>
          <p:cNvSpPr/>
          <p:nvPr/>
        </p:nvSpPr>
        <p:spPr>
          <a:xfrm rot="14111808">
            <a:off x="4003676" y="134938"/>
            <a:ext cx="77787" cy="46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lumMod val="50000"/>
                </a:schemeClr>
              </a:solidFill>
            </a:endParaRPr>
          </a:p>
        </p:txBody>
      </p:sp>
      <p:sp>
        <p:nvSpPr>
          <p:cNvPr id="12" name="Rechthoek 98">
            <a:extLst>
              <a:ext uri="{FF2B5EF4-FFF2-40B4-BE49-F238E27FC236}">
                <a16:creationId xmlns:a16="http://schemas.microsoft.com/office/drawing/2014/main" id="{D6FB2782-FDBA-C6EC-4CF0-8E03B0B88FCB}"/>
              </a:ext>
            </a:extLst>
          </p:cNvPr>
          <p:cNvSpPr/>
          <p:nvPr/>
        </p:nvSpPr>
        <p:spPr>
          <a:xfrm>
            <a:off x="1392239" y="5254789"/>
            <a:ext cx="1773237" cy="1443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eaLnBrk="1" hangingPunct="1">
              <a:defRPr/>
            </a:pPr>
            <a:r>
              <a:rPr lang="en-GB" sz="1050">
                <a:solidFill>
                  <a:schemeClr val="bg1">
                    <a:lumMod val="50000"/>
                  </a:schemeClr>
                </a:solidFill>
                <a:latin typeface="Humanist 777 Condensed Regular" pitchFamily="50" charset="0"/>
              </a:rPr>
              <a:t>4. </a:t>
            </a:r>
            <a:r>
              <a:rPr lang="en-GB" sz="1050" b="1">
                <a:solidFill>
                  <a:schemeClr val="bg1">
                    <a:lumMod val="50000"/>
                  </a:schemeClr>
                </a:solidFill>
                <a:latin typeface="Humanist 777 Condensed Regular" pitchFamily="50" charset="0"/>
              </a:rPr>
              <a:t>Who</a:t>
            </a:r>
            <a:r>
              <a:rPr lang="en-GB" sz="1050">
                <a:solidFill>
                  <a:schemeClr val="bg1">
                    <a:lumMod val="50000"/>
                  </a:schemeClr>
                </a:solidFill>
                <a:latin typeface="Humanist 777 Condensed Regular" pitchFamily="50" charset="0"/>
              </a:rPr>
              <a:t>. Which organisations of scientists can call upon their members to contribute to a society wide transition campaign?</a:t>
            </a:r>
          </a:p>
        </p:txBody>
      </p:sp>
      <p:sp>
        <p:nvSpPr>
          <p:cNvPr id="13" name="Rechthoek 102">
            <a:extLst>
              <a:ext uri="{FF2B5EF4-FFF2-40B4-BE49-F238E27FC236}">
                <a16:creationId xmlns:a16="http://schemas.microsoft.com/office/drawing/2014/main" id="{16630399-8E83-C669-3336-C132C527D936}"/>
              </a:ext>
            </a:extLst>
          </p:cNvPr>
          <p:cNvSpPr/>
          <p:nvPr/>
        </p:nvSpPr>
        <p:spPr>
          <a:xfrm>
            <a:off x="3451707" y="4468019"/>
            <a:ext cx="1173268" cy="1760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eaLnBrk="1" hangingPunct="1">
              <a:defRPr/>
            </a:pPr>
            <a:r>
              <a:rPr lang="en-GB" sz="1100">
                <a:solidFill>
                  <a:schemeClr val="bg1">
                    <a:lumMod val="50000"/>
                  </a:schemeClr>
                </a:solidFill>
                <a:latin typeface="Humanist 777 Condensed Regular" pitchFamily="50" charset="0"/>
              </a:rPr>
              <a:t>5. </a:t>
            </a:r>
            <a:r>
              <a:rPr lang="en-GB" sz="1100" b="1">
                <a:solidFill>
                  <a:schemeClr val="bg1">
                    <a:lumMod val="50000"/>
                  </a:schemeClr>
                </a:solidFill>
                <a:latin typeface="Humanist 777 Condensed Regular" pitchFamily="50" charset="0"/>
              </a:rPr>
              <a:t>What. </a:t>
            </a:r>
            <a:r>
              <a:rPr lang="en-GB" sz="1100">
                <a:solidFill>
                  <a:schemeClr val="bg1">
                    <a:lumMod val="50000"/>
                  </a:schemeClr>
                </a:solidFill>
                <a:latin typeface="Humanist 777 Condensed Regular" pitchFamily="50" charset="0"/>
              </a:rPr>
              <a:t>What could they contribute? </a:t>
            </a:r>
          </a:p>
        </p:txBody>
      </p:sp>
      <p:sp>
        <p:nvSpPr>
          <p:cNvPr id="14" name="Rechthoek 98">
            <a:extLst>
              <a:ext uri="{FF2B5EF4-FFF2-40B4-BE49-F238E27FC236}">
                <a16:creationId xmlns:a16="http://schemas.microsoft.com/office/drawing/2014/main" id="{A9AE4CBC-F1CC-4D1B-D879-4CEB56F840B3}"/>
              </a:ext>
            </a:extLst>
          </p:cNvPr>
          <p:cNvSpPr/>
          <p:nvPr/>
        </p:nvSpPr>
        <p:spPr>
          <a:xfrm>
            <a:off x="1406525" y="795503"/>
            <a:ext cx="1773238" cy="1995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GB" sz="1050">
                <a:solidFill>
                  <a:schemeClr val="bg1">
                    <a:lumMod val="50000"/>
                  </a:schemeClr>
                </a:solidFill>
                <a:latin typeface="Humanist 777 Condensed Regular" pitchFamily="50" charset="0"/>
              </a:rPr>
              <a:t>4. </a:t>
            </a:r>
            <a:r>
              <a:rPr lang="en-GB" sz="1050" b="1">
                <a:solidFill>
                  <a:schemeClr val="bg1">
                    <a:lumMod val="50000"/>
                  </a:schemeClr>
                </a:solidFill>
                <a:latin typeface="Humanist 777 Condensed Regular" pitchFamily="50" charset="0"/>
              </a:rPr>
              <a:t>Who</a:t>
            </a:r>
            <a:r>
              <a:rPr lang="en-GB" sz="1050">
                <a:solidFill>
                  <a:schemeClr val="bg1">
                    <a:lumMod val="50000"/>
                  </a:schemeClr>
                </a:solidFill>
                <a:latin typeface="Humanist 777 Condensed Regular" pitchFamily="50" charset="0"/>
              </a:rPr>
              <a:t>. Which citizen networks </a:t>
            </a:r>
            <a:r>
              <a:rPr lang="en-GB" sz="1050" err="1">
                <a:solidFill>
                  <a:schemeClr val="bg1">
                    <a:lumMod val="50000"/>
                  </a:schemeClr>
                </a:solidFill>
                <a:latin typeface="Humanist 777 Condensed Regular" pitchFamily="50" charset="0"/>
              </a:rPr>
              <a:t>kan</a:t>
            </a:r>
            <a:r>
              <a:rPr lang="en-GB" sz="1050">
                <a:solidFill>
                  <a:schemeClr val="bg1">
                    <a:lumMod val="50000"/>
                  </a:schemeClr>
                </a:solidFill>
                <a:latin typeface="Humanist 777 Condensed Regular" pitchFamily="50" charset="0"/>
              </a:rPr>
              <a:t> call upon their members to contribute to a society wide transition campaign?</a:t>
            </a:r>
          </a:p>
        </p:txBody>
      </p:sp>
      <p:sp>
        <p:nvSpPr>
          <p:cNvPr id="15" name="Rechthoek 98">
            <a:extLst>
              <a:ext uri="{FF2B5EF4-FFF2-40B4-BE49-F238E27FC236}">
                <a16:creationId xmlns:a16="http://schemas.microsoft.com/office/drawing/2014/main" id="{902470F7-887D-94B2-E153-A208355171BB}"/>
              </a:ext>
            </a:extLst>
          </p:cNvPr>
          <p:cNvSpPr/>
          <p:nvPr/>
        </p:nvSpPr>
        <p:spPr>
          <a:xfrm>
            <a:off x="8996364" y="776289"/>
            <a:ext cx="1773237" cy="1995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eaLnBrk="1" hangingPunct="1">
              <a:defRPr/>
            </a:pPr>
            <a:r>
              <a:rPr lang="en-GB" sz="1050">
                <a:solidFill>
                  <a:schemeClr val="bg1">
                    <a:lumMod val="50000"/>
                  </a:schemeClr>
                </a:solidFill>
                <a:latin typeface="Humanist 777 Condensed Regular" pitchFamily="50" charset="0"/>
              </a:rPr>
              <a:t>4. </a:t>
            </a:r>
            <a:r>
              <a:rPr lang="en-GB" sz="1050" b="1">
                <a:solidFill>
                  <a:schemeClr val="bg1">
                    <a:lumMod val="50000"/>
                  </a:schemeClr>
                </a:solidFill>
                <a:latin typeface="Humanist 777 Condensed Regular" pitchFamily="50" charset="0"/>
              </a:rPr>
              <a:t>Who</a:t>
            </a:r>
            <a:r>
              <a:rPr lang="en-GB" sz="1050">
                <a:solidFill>
                  <a:schemeClr val="bg1">
                    <a:lumMod val="50000"/>
                  </a:schemeClr>
                </a:solidFill>
                <a:latin typeface="Humanist 777 Condensed Regular" pitchFamily="50" charset="0"/>
              </a:rPr>
              <a:t>. Which business networks can call upon their members to contribute to a society wide transition campaign?</a:t>
            </a:r>
          </a:p>
        </p:txBody>
      </p:sp>
      <p:sp>
        <p:nvSpPr>
          <p:cNvPr id="16" name="Rechthoek 98">
            <a:extLst>
              <a:ext uri="{FF2B5EF4-FFF2-40B4-BE49-F238E27FC236}">
                <a16:creationId xmlns:a16="http://schemas.microsoft.com/office/drawing/2014/main" id="{AD1E708A-1F95-3173-F1FD-EEF4B94E59C2}"/>
              </a:ext>
            </a:extLst>
          </p:cNvPr>
          <p:cNvSpPr/>
          <p:nvPr/>
        </p:nvSpPr>
        <p:spPr>
          <a:xfrm>
            <a:off x="9002714" y="4684713"/>
            <a:ext cx="1773237" cy="1993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r" eaLnBrk="1" hangingPunct="1">
              <a:defRPr/>
            </a:pPr>
            <a:r>
              <a:rPr lang="en-GB" sz="1050">
                <a:solidFill>
                  <a:schemeClr val="bg1">
                    <a:lumMod val="50000"/>
                  </a:schemeClr>
                </a:solidFill>
                <a:latin typeface="Humanist 777 Condensed Regular" pitchFamily="50" charset="0"/>
              </a:rPr>
              <a:t>4. </a:t>
            </a:r>
            <a:r>
              <a:rPr lang="en-GB" sz="1050" b="1">
                <a:solidFill>
                  <a:schemeClr val="bg1">
                    <a:lumMod val="50000"/>
                  </a:schemeClr>
                </a:solidFill>
                <a:latin typeface="Humanist 777 Condensed Regular" pitchFamily="50" charset="0"/>
              </a:rPr>
              <a:t>Who</a:t>
            </a:r>
            <a:r>
              <a:rPr lang="en-GB" sz="1050">
                <a:solidFill>
                  <a:schemeClr val="bg1">
                    <a:lumMod val="50000"/>
                  </a:schemeClr>
                </a:solidFill>
                <a:latin typeface="Humanist 777 Condensed Regular" pitchFamily="50" charset="0"/>
              </a:rPr>
              <a:t>. Which nonprofit organisations can call upon their members to contribute to a society wide transition campaign?</a:t>
            </a:r>
          </a:p>
        </p:txBody>
      </p:sp>
      <p:sp>
        <p:nvSpPr>
          <p:cNvPr id="17" name="Rechthoek 98">
            <a:extLst>
              <a:ext uri="{FF2B5EF4-FFF2-40B4-BE49-F238E27FC236}">
                <a16:creationId xmlns:a16="http://schemas.microsoft.com/office/drawing/2014/main" id="{E36C8A27-5CB3-972B-9D4C-87824F77449B}"/>
              </a:ext>
            </a:extLst>
          </p:cNvPr>
          <p:cNvSpPr/>
          <p:nvPr/>
        </p:nvSpPr>
        <p:spPr>
          <a:xfrm>
            <a:off x="4476750" y="162090"/>
            <a:ext cx="3333750" cy="2455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GB" sz="1050">
                <a:solidFill>
                  <a:schemeClr val="bg1">
                    <a:lumMod val="50000"/>
                  </a:schemeClr>
                </a:solidFill>
                <a:latin typeface="Humanist 777 Condensed Regular" pitchFamily="50" charset="0"/>
              </a:rPr>
              <a:t>4. </a:t>
            </a:r>
            <a:r>
              <a:rPr lang="en-GB" sz="1050" b="1">
                <a:solidFill>
                  <a:schemeClr val="bg1">
                    <a:lumMod val="50000"/>
                  </a:schemeClr>
                </a:solidFill>
                <a:latin typeface="Humanist 777 Condensed Regular" pitchFamily="50" charset="0"/>
              </a:rPr>
              <a:t>Who</a:t>
            </a:r>
            <a:r>
              <a:rPr lang="en-GB" sz="1050">
                <a:solidFill>
                  <a:schemeClr val="bg1">
                    <a:lumMod val="50000"/>
                  </a:schemeClr>
                </a:solidFill>
                <a:latin typeface="Humanist 777 Condensed Regular" pitchFamily="50" charset="0"/>
              </a:rPr>
              <a:t>. Which government organisations contribute to a society wide transition campaign?</a:t>
            </a:r>
          </a:p>
        </p:txBody>
      </p:sp>
      <p:sp>
        <p:nvSpPr>
          <p:cNvPr id="18" name="Rechthoek 102">
            <a:extLst>
              <a:ext uri="{FF2B5EF4-FFF2-40B4-BE49-F238E27FC236}">
                <a16:creationId xmlns:a16="http://schemas.microsoft.com/office/drawing/2014/main" id="{61146BF0-48EE-C73D-552A-C46E60BE1363}"/>
              </a:ext>
            </a:extLst>
          </p:cNvPr>
          <p:cNvSpPr/>
          <p:nvPr/>
        </p:nvSpPr>
        <p:spPr>
          <a:xfrm>
            <a:off x="7615236" y="4565650"/>
            <a:ext cx="1230314" cy="1760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GB" sz="1100">
                <a:solidFill>
                  <a:schemeClr val="bg1">
                    <a:lumMod val="50000"/>
                  </a:schemeClr>
                </a:solidFill>
                <a:latin typeface="Humanist 777 Condensed Regular" pitchFamily="50" charset="0"/>
              </a:rPr>
              <a:t>5. </a:t>
            </a:r>
            <a:r>
              <a:rPr lang="en-GB" sz="1100" b="1">
                <a:solidFill>
                  <a:schemeClr val="bg1">
                    <a:lumMod val="50000"/>
                  </a:schemeClr>
                </a:solidFill>
                <a:latin typeface="Humanist 777 Condensed Regular" pitchFamily="50" charset="0"/>
              </a:rPr>
              <a:t>What. </a:t>
            </a:r>
            <a:r>
              <a:rPr lang="en-GB" sz="1100">
                <a:solidFill>
                  <a:schemeClr val="bg1">
                    <a:lumMod val="50000"/>
                  </a:schemeClr>
                </a:solidFill>
                <a:latin typeface="Humanist 777 Condensed Regular" pitchFamily="50" charset="0"/>
              </a:rPr>
              <a:t>What could they contribute? </a:t>
            </a:r>
          </a:p>
        </p:txBody>
      </p:sp>
      <p:sp>
        <p:nvSpPr>
          <p:cNvPr id="19" name="Rechthoek 102">
            <a:extLst>
              <a:ext uri="{FF2B5EF4-FFF2-40B4-BE49-F238E27FC236}">
                <a16:creationId xmlns:a16="http://schemas.microsoft.com/office/drawing/2014/main" id="{682F3327-757B-F5B0-B46F-7B62BE108368}"/>
              </a:ext>
            </a:extLst>
          </p:cNvPr>
          <p:cNvSpPr/>
          <p:nvPr/>
        </p:nvSpPr>
        <p:spPr>
          <a:xfrm>
            <a:off x="3363913" y="2275682"/>
            <a:ext cx="1181100" cy="1762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eaLnBrk="1" hangingPunct="1">
              <a:defRPr/>
            </a:pPr>
            <a:r>
              <a:rPr lang="en-GB" sz="1100">
                <a:solidFill>
                  <a:schemeClr val="bg1">
                    <a:lumMod val="50000"/>
                  </a:schemeClr>
                </a:solidFill>
                <a:latin typeface="Humanist 777 Condensed Regular" pitchFamily="50" charset="0"/>
              </a:rPr>
              <a:t>5. </a:t>
            </a:r>
            <a:r>
              <a:rPr lang="en-GB" sz="1100" b="1">
                <a:solidFill>
                  <a:schemeClr val="bg1">
                    <a:lumMod val="50000"/>
                  </a:schemeClr>
                </a:solidFill>
                <a:latin typeface="Humanist 777 Condensed Regular" pitchFamily="50" charset="0"/>
              </a:rPr>
              <a:t>What. </a:t>
            </a:r>
            <a:r>
              <a:rPr lang="en-GB" sz="1100">
                <a:solidFill>
                  <a:schemeClr val="bg1">
                    <a:lumMod val="50000"/>
                  </a:schemeClr>
                </a:solidFill>
                <a:latin typeface="Humanist 777 Condensed Regular" pitchFamily="50" charset="0"/>
              </a:rPr>
              <a:t>What could they contribute? </a:t>
            </a:r>
          </a:p>
        </p:txBody>
      </p:sp>
      <p:sp>
        <p:nvSpPr>
          <p:cNvPr id="20" name="Rechthoek 102">
            <a:extLst>
              <a:ext uri="{FF2B5EF4-FFF2-40B4-BE49-F238E27FC236}">
                <a16:creationId xmlns:a16="http://schemas.microsoft.com/office/drawing/2014/main" id="{393D2337-4E69-3DD7-D366-769BAA8E6451}"/>
              </a:ext>
            </a:extLst>
          </p:cNvPr>
          <p:cNvSpPr/>
          <p:nvPr/>
        </p:nvSpPr>
        <p:spPr>
          <a:xfrm>
            <a:off x="4792664" y="844715"/>
            <a:ext cx="2738437" cy="1762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GB" sz="1100">
                <a:solidFill>
                  <a:schemeClr val="bg1">
                    <a:lumMod val="50000"/>
                  </a:schemeClr>
                </a:solidFill>
                <a:latin typeface="Humanist 777 Condensed Regular" pitchFamily="50" charset="0"/>
              </a:rPr>
              <a:t>5. </a:t>
            </a:r>
            <a:r>
              <a:rPr lang="en-GB" sz="1100" b="1">
                <a:solidFill>
                  <a:schemeClr val="bg1">
                    <a:lumMod val="50000"/>
                  </a:schemeClr>
                </a:solidFill>
                <a:latin typeface="Humanist 777 Condensed Regular" pitchFamily="50" charset="0"/>
              </a:rPr>
              <a:t>What. </a:t>
            </a:r>
            <a:r>
              <a:rPr lang="en-GB" sz="1100">
                <a:solidFill>
                  <a:schemeClr val="bg1">
                    <a:lumMod val="50000"/>
                  </a:schemeClr>
                </a:solidFill>
                <a:latin typeface="Humanist 777 Condensed Regular" pitchFamily="50" charset="0"/>
              </a:rPr>
              <a:t>What could they contribute? </a:t>
            </a:r>
          </a:p>
        </p:txBody>
      </p:sp>
      <p:sp>
        <p:nvSpPr>
          <p:cNvPr id="21" name="Rechthoek 102">
            <a:extLst>
              <a:ext uri="{FF2B5EF4-FFF2-40B4-BE49-F238E27FC236}">
                <a16:creationId xmlns:a16="http://schemas.microsoft.com/office/drawing/2014/main" id="{E4874FA6-AE66-E0DA-81C7-696AF97BF6C4}"/>
              </a:ext>
            </a:extLst>
          </p:cNvPr>
          <p:cNvSpPr/>
          <p:nvPr/>
        </p:nvSpPr>
        <p:spPr>
          <a:xfrm>
            <a:off x="7680713" y="2166937"/>
            <a:ext cx="1192213" cy="1762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GB" sz="1100">
                <a:solidFill>
                  <a:schemeClr val="bg1">
                    <a:lumMod val="50000"/>
                  </a:schemeClr>
                </a:solidFill>
                <a:latin typeface="Humanist 777 Condensed Regular" pitchFamily="50" charset="0"/>
              </a:rPr>
              <a:t>5. </a:t>
            </a:r>
            <a:r>
              <a:rPr lang="en-GB" sz="1100" b="1">
                <a:solidFill>
                  <a:schemeClr val="bg1">
                    <a:lumMod val="50000"/>
                  </a:schemeClr>
                </a:solidFill>
                <a:latin typeface="Humanist 777 Condensed Regular" pitchFamily="50" charset="0"/>
              </a:rPr>
              <a:t>What. </a:t>
            </a:r>
            <a:r>
              <a:rPr lang="en-GB" sz="1100">
                <a:solidFill>
                  <a:schemeClr val="bg1">
                    <a:lumMod val="50000"/>
                  </a:schemeClr>
                </a:solidFill>
                <a:latin typeface="Humanist 777 Condensed Regular" pitchFamily="50" charset="0"/>
              </a:rPr>
              <a:t>What could they contribute? </a:t>
            </a:r>
          </a:p>
        </p:txBody>
      </p:sp>
      <p:sp>
        <p:nvSpPr>
          <p:cNvPr id="23" name="Oval 22">
            <a:extLst>
              <a:ext uri="{FF2B5EF4-FFF2-40B4-BE49-F238E27FC236}">
                <a16:creationId xmlns:a16="http://schemas.microsoft.com/office/drawing/2014/main" id="{DD6A041C-EE0E-4D02-77E4-041C3065A1DD}"/>
              </a:ext>
            </a:extLst>
          </p:cNvPr>
          <p:cNvSpPr/>
          <p:nvPr/>
        </p:nvSpPr>
        <p:spPr>
          <a:xfrm>
            <a:off x="1685069" y="34286"/>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1</a:t>
            </a:r>
            <a:endParaRPr lang="en-NL" sz="1200">
              <a:solidFill>
                <a:schemeClr val="bg1">
                  <a:lumMod val="50000"/>
                </a:schemeClr>
              </a:solidFill>
              <a:latin typeface="Humanist 777 Condensed Bold" pitchFamily="50" charset="0"/>
            </a:endParaRPr>
          </a:p>
        </p:txBody>
      </p:sp>
      <p:sp>
        <p:nvSpPr>
          <p:cNvPr id="24" name="Oval 23">
            <a:extLst>
              <a:ext uri="{FF2B5EF4-FFF2-40B4-BE49-F238E27FC236}">
                <a16:creationId xmlns:a16="http://schemas.microsoft.com/office/drawing/2014/main" id="{CBAEC204-0128-E0FF-E50C-E44B2716CCAF}"/>
              </a:ext>
            </a:extLst>
          </p:cNvPr>
          <p:cNvSpPr/>
          <p:nvPr/>
        </p:nvSpPr>
        <p:spPr>
          <a:xfrm>
            <a:off x="8247062" y="57150"/>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2</a:t>
            </a:r>
            <a:endParaRPr lang="en-NL" sz="1200">
              <a:solidFill>
                <a:schemeClr val="bg1">
                  <a:lumMod val="50000"/>
                </a:schemeClr>
              </a:solidFill>
              <a:latin typeface="Humanist 777 Condensed Bold" pitchFamily="50" charset="0"/>
            </a:endParaRPr>
          </a:p>
        </p:txBody>
      </p:sp>
      <p:sp>
        <p:nvSpPr>
          <p:cNvPr id="25" name="Oval 24">
            <a:extLst>
              <a:ext uri="{FF2B5EF4-FFF2-40B4-BE49-F238E27FC236}">
                <a16:creationId xmlns:a16="http://schemas.microsoft.com/office/drawing/2014/main" id="{9127E75C-0444-42B4-A528-9DF9A585509E}"/>
              </a:ext>
            </a:extLst>
          </p:cNvPr>
          <p:cNvSpPr/>
          <p:nvPr/>
        </p:nvSpPr>
        <p:spPr>
          <a:xfrm>
            <a:off x="6053534" y="2656684"/>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3</a:t>
            </a:r>
            <a:endParaRPr lang="en-NL" sz="1200">
              <a:solidFill>
                <a:schemeClr val="bg1">
                  <a:lumMod val="50000"/>
                </a:schemeClr>
              </a:solidFill>
              <a:latin typeface="Humanist 777 Condensed Bold" pitchFamily="50" charset="0"/>
            </a:endParaRPr>
          </a:p>
        </p:txBody>
      </p:sp>
      <p:sp>
        <p:nvSpPr>
          <p:cNvPr id="26" name="Oval 25">
            <a:extLst>
              <a:ext uri="{FF2B5EF4-FFF2-40B4-BE49-F238E27FC236}">
                <a16:creationId xmlns:a16="http://schemas.microsoft.com/office/drawing/2014/main" id="{7E71D9A6-73A0-C30D-87EE-42400A4D36C3}"/>
              </a:ext>
            </a:extLst>
          </p:cNvPr>
          <p:cNvSpPr/>
          <p:nvPr/>
        </p:nvSpPr>
        <p:spPr>
          <a:xfrm>
            <a:off x="5841794" y="4249741"/>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4</a:t>
            </a:r>
            <a:endParaRPr lang="en-NL" sz="1200">
              <a:solidFill>
                <a:schemeClr val="bg1">
                  <a:lumMod val="50000"/>
                </a:schemeClr>
              </a:solidFill>
              <a:latin typeface="Humanist 777 Condensed Bold" pitchFamily="50" charset="0"/>
            </a:endParaRPr>
          </a:p>
        </p:txBody>
      </p:sp>
      <p:sp>
        <p:nvSpPr>
          <p:cNvPr id="27" name="Oval 26">
            <a:extLst>
              <a:ext uri="{FF2B5EF4-FFF2-40B4-BE49-F238E27FC236}">
                <a16:creationId xmlns:a16="http://schemas.microsoft.com/office/drawing/2014/main" id="{D93423A1-20EF-D132-1D97-2AB3911891D1}"/>
              </a:ext>
            </a:extLst>
          </p:cNvPr>
          <p:cNvSpPr/>
          <p:nvPr/>
        </p:nvSpPr>
        <p:spPr>
          <a:xfrm>
            <a:off x="5496522" y="5261931"/>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5</a:t>
            </a:r>
            <a:endParaRPr lang="en-NL" sz="1200">
              <a:solidFill>
                <a:schemeClr val="bg1">
                  <a:lumMod val="50000"/>
                </a:schemeClr>
              </a:solidFill>
              <a:latin typeface="Humanist 777 Condensed Bold" pitchFamily="50" charset="0"/>
            </a:endParaRPr>
          </a:p>
        </p:txBody>
      </p:sp>
      <p:sp>
        <p:nvSpPr>
          <p:cNvPr id="28" name="Oval 27">
            <a:extLst>
              <a:ext uri="{FF2B5EF4-FFF2-40B4-BE49-F238E27FC236}">
                <a16:creationId xmlns:a16="http://schemas.microsoft.com/office/drawing/2014/main" id="{EBD34B75-22A7-6DEE-A074-B05146DB78E5}"/>
              </a:ext>
            </a:extLst>
          </p:cNvPr>
          <p:cNvSpPr/>
          <p:nvPr/>
        </p:nvSpPr>
        <p:spPr>
          <a:xfrm>
            <a:off x="5231607" y="6086475"/>
            <a:ext cx="209550" cy="209550"/>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lumMod val="50000"/>
                  </a:schemeClr>
                </a:solidFill>
                <a:latin typeface="Humanist 777 Condensed Bold" pitchFamily="50" charset="0"/>
              </a:rPr>
              <a:t>6</a:t>
            </a:r>
            <a:endParaRPr lang="en-NL" sz="1200">
              <a:solidFill>
                <a:schemeClr val="bg1">
                  <a:lumMod val="50000"/>
                </a:schemeClr>
              </a:solidFill>
              <a:latin typeface="Humanist 777 Condensed Bold" pitchFamily="50" charset="0"/>
            </a:endParaRPr>
          </a:p>
        </p:txBody>
      </p:sp>
      <p:sp>
        <p:nvSpPr>
          <p:cNvPr id="3" name="Tijdelijke aanduiding voor tekst 2">
            <a:extLst>
              <a:ext uri="{FF2B5EF4-FFF2-40B4-BE49-F238E27FC236}">
                <a16:creationId xmlns:a16="http://schemas.microsoft.com/office/drawing/2014/main" id="{BA36F253-20C9-7406-8EAA-B6499A25435C}"/>
              </a:ext>
            </a:extLst>
          </p:cNvPr>
          <p:cNvSpPr txBox="1">
            <a:spLocks/>
          </p:cNvSpPr>
          <p:nvPr/>
        </p:nvSpPr>
        <p:spPr>
          <a:xfrm>
            <a:off x="3997884" y="3063985"/>
            <a:ext cx="4292007" cy="1139988"/>
          </a:xfrm>
          <a:prstGeom prst="rect">
            <a:avLst/>
          </a:prstGeom>
          <a:solidFill>
            <a:srgbClr val="FFFF00">
              <a:alpha val="89804"/>
            </a:srgbClr>
          </a:solidFill>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lumMod val="75000"/>
                    <a:lumOff val="25000"/>
                  </a:schemeClr>
                </a:solidFill>
                <a:latin typeface="Humanist 777 Condensed Regular"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6">
                    <a:lumMod val="75000"/>
                  </a:schemeClr>
                </a:solidFill>
                <a:latin typeface="Humanist 777 Condensed Regular" pitchFamily="50"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3">
                    <a:lumMod val="75000"/>
                  </a:schemeClr>
                </a:solidFill>
                <a:latin typeface="Humanist 777 Condensed Regular" pitchFamily="50"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Humanist 777 Condensed Regular" pitchFamily="50"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Humanist 777 Condensed Regular"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ctr" fontAlgn="auto">
              <a:spcAft>
                <a:spcPts val="0"/>
              </a:spcAft>
              <a:buSzPct val="100000"/>
              <a:buNone/>
            </a:pPr>
            <a:r>
              <a:rPr lang="en-GB" sz="2000" b="1">
                <a:solidFill>
                  <a:schemeClr val="tx1"/>
                </a:solidFill>
              </a:rPr>
              <a:t>Common goal: Sustainable development</a:t>
            </a:r>
          </a:p>
          <a:p>
            <a:pPr marL="114300" indent="0" algn="ctr" fontAlgn="auto">
              <a:spcAft>
                <a:spcPts val="0"/>
              </a:spcAft>
              <a:buSzPct val="100000"/>
              <a:buNone/>
            </a:pPr>
            <a:r>
              <a:rPr lang="en-GB" sz="2000" b="1"/>
              <a:t>Interdependence of task groups</a:t>
            </a:r>
          </a:p>
          <a:p>
            <a:pPr marL="114300" indent="0" algn="ctr" fontAlgn="auto">
              <a:spcAft>
                <a:spcPts val="0"/>
              </a:spcAft>
              <a:buSzPct val="100000"/>
              <a:buNone/>
            </a:pPr>
            <a:r>
              <a:rPr lang="en-GB" sz="2000" b="1"/>
              <a:t>Mutual compensation</a:t>
            </a:r>
          </a:p>
          <a:p>
            <a:pPr marL="114300" indent="0" algn="ctr" fontAlgn="auto">
              <a:spcAft>
                <a:spcPts val="0"/>
              </a:spcAft>
              <a:buSzPct val="100000"/>
              <a:buNone/>
            </a:pPr>
            <a:r>
              <a:rPr lang="en-GB" sz="2000" b="1"/>
              <a:t>Shared transition leadership</a:t>
            </a:r>
          </a:p>
        </p:txBody>
      </p:sp>
      <p:sp>
        <p:nvSpPr>
          <p:cNvPr id="5" name="Tijdelijke aanduiding voor dianummer 19">
            <a:extLst>
              <a:ext uri="{FF2B5EF4-FFF2-40B4-BE49-F238E27FC236}">
                <a16:creationId xmlns:a16="http://schemas.microsoft.com/office/drawing/2014/main" id="{7700B276-1E03-B3EC-CF95-AC776F7F7245}"/>
              </a:ext>
            </a:extLst>
          </p:cNvPr>
          <p:cNvSpPr txBox="1">
            <a:spLocks/>
          </p:cNvSpPr>
          <p:nvPr/>
        </p:nvSpPr>
        <p:spPr>
          <a:xfrm>
            <a:off x="9347200" y="6492875"/>
            <a:ext cx="2844800" cy="365125"/>
          </a:xfrm>
          <a:prstGeom prst="rect">
            <a:avLst/>
          </a:prstGeom>
        </p:spPr>
        <p:txBody>
          <a:bodyPr vert="horz" lIns="91440" tIns="45720" rIns="91440" bIns="45720" rtlCol="0" anchor="ctr"/>
          <a:lstStyle>
            <a:defPPr>
              <a:defRPr lang="nl-NL"/>
            </a:defPPr>
            <a:lvl1pPr algn="r" rtl="0" fontAlgn="base">
              <a:spcBef>
                <a:spcPct val="0"/>
              </a:spcBef>
              <a:spcAft>
                <a:spcPct val="0"/>
              </a:spcAft>
              <a:defRPr sz="1200" kern="1200">
                <a:solidFill>
                  <a:schemeClr val="tx1">
                    <a:tint val="75000"/>
                  </a:schemeClr>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fld id="{2C303A4E-DE03-4E24-BE60-81ACBD328FBA}" type="slidenum">
              <a:rPr lang="nl-NL" smtClean="0"/>
              <a:pPr/>
              <a:t>12</a:t>
            </a:fld>
            <a:endParaRPr lang="nl-NL"/>
          </a:p>
        </p:txBody>
      </p:sp>
    </p:spTree>
    <p:extLst>
      <p:ext uri="{BB962C8B-B14F-4D97-AF65-F5344CB8AC3E}">
        <p14:creationId xmlns:p14="http://schemas.microsoft.com/office/powerpoint/2010/main" val="1577141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33FB9-BA42-F897-4485-01D9695085CA}"/>
              </a:ext>
            </a:extLst>
          </p:cNvPr>
          <p:cNvSpPr>
            <a:spLocks noGrp="1"/>
          </p:cNvSpPr>
          <p:nvPr>
            <p:ph type="title"/>
          </p:nvPr>
        </p:nvSpPr>
        <p:spPr/>
        <p:txBody>
          <a:bodyPr>
            <a:normAutofit/>
          </a:bodyPr>
          <a:lstStyle/>
          <a:p>
            <a:r>
              <a:rPr lang="en-GB"/>
              <a:t>Results so far</a:t>
            </a:r>
            <a:endParaRPr lang="nl-NL"/>
          </a:p>
        </p:txBody>
      </p:sp>
      <p:sp>
        <p:nvSpPr>
          <p:cNvPr id="3" name="Text Placeholder 2">
            <a:extLst>
              <a:ext uri="{FF2B5EF4-FFF2-40B4-BE49-F238E27FC236}">
                <a16:creationId xmlns:a16="http://schemas.microsoft.com/office/drawing/2014/main" id="{97CD03E7-033B-00B7-6B08-C3E78C319B1C}"/>
              </a:ext>
            </a:extLst>
          </p:cNvPr>
          <p:cNvSpPr>
            <a:spLocks noGrp="1"/>
          </p:cNvSpPr>
          <p:nvPr>
            <p:ph type="body" idx="4294967295"/>
          </p:nvPr>
        </p:nvSpPr>
        <p:spPr>
          <a:xfrm>
            <a:off x="676274" y="1300163"/>
            <a:ext cx="5127921" cy="5557837"/>
          </a:xfrm>
        </p:spPr>
        <p:txBody>
          <a:bodyPr>
            <a:normAutofit lnSpcReduction="10000"/>
          </a:bodyPr>
          <a:lstStyle/>
          <a:p>
            <a:r>
              <a:rPr lang="nl-NL" sz="2400"/>
              <a:t>Simulations, Group dynamics</a:t>
            </a:r>
            <a:endParaRPr lang="nl-NL" sz="2400">
              <a:solidFill>
                <a:schemeClr val="tx1"/>
              </a:solidFill>
            </a:endParaRPr>
          </a:p>
          <a:p>
            <a:pPr lvl="1"/>
            <a:endParaRPr lang="nl-NL" sz="2000"/>
          </a:p>
          <a:p>
            <a:r>
              <a:rPr lang="nl-NL" sz="2400"/>
              <a:t>Partial implementations</a:t>
            </a:r>
          </a:p>
          <a:p>
            <a:pPr lvl="1"/>
            <a:r>
              <a:rPr lang="nl-NL" sz="2000">
                <a:solidFill>
                  <a:schemeClr val="accent2">
                    <a:lumMod val="75000"/>
                  </a:schemeClr>
                </a:solidFill>
              </a:rPr>
              <a:t>Agricultural land development</a:t>
            </a:r>
          </a:p>
          <a:p>
            <a:pPr lvl="1"/>
            <a:r>
              <a:rPr lang="nl-NL" sz="2000">
                <a:solidFill>
                  <a:schemeClr val="accent2">
                    <a:lumMod val="75000"/>
                  </a:schemeClr>
                </a:solidFill>
              </a:rPr>
              <a:t>Municipal area cooperative</a:t>
            </a:r>
          </a:p>
          <a:p>
            <a:pPr lvl="1"/>
            <a:r>
              <a:rPr lang="nl-NL" sz="2000">
                <a:solidFill>
                  <a:schemeClr val="accent2">
                    <a:lumMod val="75000"/>
                  </a:schemeClr>
                </a:solidFill>
              </a:rPr>
              <a:t>Neighbourhood taxis</a:t>
            </a:r>
          </a:p>
          <a:p>
            <a:pPr lvl="1"/>
            <a:r>
              <a:rPr lang="nl-NL" sz="2000">
                <a:solidFill>
                  <a:schemeClr val="accent2">
                    <a:lumMod val="75000"/>
                  </a:schemeClr>
                </a:solidFill>
              </a:rPr>
              <a:t>Groningen circular economy proposal </a:t>
            </a:r>
            <a:r>
              <a:rPr lang="en-GB" sz="2000">
                <a:solidFill>
                  <a:schemeClr val="accent2">
                    <a:lumMod val="75000"/>
                  </a:schemeClr>
                </a:solidFill>
                <a:latin typeface="Wingdings" panose="05000000000000000000" pitchFamily="2" charset="2"/>
                <a:sym typeface="Wingdings" panose="05000000000000000000" pitchFamily="2" charset="2"/>
              </a:rPr>
              <a:t></a:t>
            </a:r>
            <a:endParaRPr lang="nl-NL" sz="2000">
              <a:solidFill>
                <a:schemeClr val="accent2">
                  <a:lumMod val="75000"/>
                </a:schemeClr>
              </a:solidFill>
            </a:endParaRPr>
          </a:p>
          <a:p>
            <a:pPr lvl="1"/>
            <a:endParaRPr lang="nl-NL" sz="2000"/>
          </a:p>
          <a:p>
            <a:r>
              <a:rPr lang="nl-NL" sz="2400"/>
              <a:t>Tools</a:t>
            </a:r>
          </a:p>
          <a:p>
            <a:pPr lvl="1"/>
            <a:r>
              <a:rPr lang="nl-NL" sz="2000">
                <a:solidFill>
                  <a:schemeClr val="accent1">
                    <a:lumMod val="75000"/>
                  </a:schemeClr>
                </a:solidFill>
              </a:rPr>
              <a:t>Document templates</a:t>
            </a:r>
          </a:p>
          <a:p>
            <a:pPr lvl="1"/>
            <a:r>
              <a:rPr lang="nl-NL" sz="2000">
                <a:solidFill>
                  <a:schemeClr val="accent1">
                    <a:lumMod val="75000"/>
                  </a:schemeClr>
                </a:solidFill>
              </a:rPr>
              <a:t>Startup method</a:t>
            </a:r>
          </a:p>
          <a:p>
            <a:pPr lvl="1"/>
            <a:r>
              <a:rPr lang="nl-NL" sz="2000">
                <a:solidFill>
                  <a:schemeClr val="accent1">
                    <a:lumMod val="75000"/>
                  </a:schemeClr>
                </a:solidFill>
              </a:rPr>
              <a:t>Voting system</a:t>
            </a:r>
          </a:p>
          <a:p>
            <a:pPr lvl="1"/>
            <a:r>
              <a:rPr lang="nl-NL" sz="2000">
                <a:solidFill>
                  <a:schemeClr val="accent1">
                    <a:lumMod val="75000"/>
                  </a:schemeClr>
                </a:solidFill>
              </a:rPr>
              <a:t>Transition atlas</a:t>
            </a:r>
          </a:p>
          <a:p>
            <a:pPr lvl="1"/>
            <a:r>
              <a:rPr lang="nl-NL" sz="2000">
                <a:solidFill>
                  <a:schemeClr val="accent1">
                    <a:lumMod val="75000"/>
                  </a:schemeClr>
                </a:solidFill>
              </a:rPr>
              <a:t>Brainstorm canvas</a:t>
            </a:r>
          </a:p>
          <a:p>
            <a:pPr lvl="1"/>
            <a:r>
              <a:rPr lang="nl-NL" sz="2000">
                <a:solidFill>
                  <a:schemeClr val="accent1">
                    <a:lumMod val="75000"/>
                  </a:schemeClr>
                </a:solidFill>
              </a:rPr>
              <a:t>Congress papers</a:t>
            </a:r>
          </a:p>
        </p:txBody>
      </p:sp>
      <p:sp>
        <p:nvSpPr>
          <p:cNvPr id="176" name="TextBox 175">
            <a:extLst>
              <a:ext uri="{FF2B5EF4-FFF2-40B4-BE49-F238E27FC236}">
                <a16:creationId xmlns:a16="http://schemas.microsoft.com/office/drawing/2014/main" id="{3412028B-9E57-FE4A-189F-9EF41F72D517}"/>
              </a:ext>
            </a:extLst>
          </p:cNvPr>
          <p:cNvSpPr txBox="1"/>
          <p:nvPr/>
        </p:nvSpPr>
        <p:spPr>
          <a:xfrm>
            <a:off x="7856980" y="4972326"/>
            <a:ext cx="2197396" cy="369332"/>
          </a:xfrm>
          <a:prstGeom prst="rect">
            <a:avLst/>
          </a:prstGeom>
          <a:noFill/>
        </p:spPr>
        <p:txBody>
          <a:bodyPr wrap="none" rtlCol="0">
            <a:spAutoFit/>
          </a:bodyPr>
          <a:lstStyle/>
          <a:p>
            <a:r>
              <a:rPr lang="en-GB" b="1">
                <a:solidFill>
                  <a:schemeClr val="accent1">
                    <a:lumMod val="75000"/>
                  </a:schemeClr>
                </a:solidFill>
              </a:rPr>
              <a:t>Transition campaigns</a:t>
            </a:r>
            <a:endParaRPr lang="nl-NL" b="1">
              <a:solidFill>
                <a:schemeClr val="accent1">
                  <a:lumMod val="75000"/>
                </a:schemeClr>
              </a:solidFill>
            </a:endParaRPr>
          </a:p>
        </p:txBody>
      </p:sp>
      <p:sp>
        <p:nvSpPr>
          <p:cNvPr id="177" name="TextBox 176">
            <a:extLst>
              <a:ext uri="{FF2B5EF4-FFF2-40B4-BE49-F238E27FC236}">
                <a16:creationId xmlns:a16="http://schemas.microsoft.com/office/drawing/2014/main" id="{D54C8D25-C067-4E85-AE01-7B8D42FB6A9F}"/>
              </a:ext>
            </a:extLst>
          </p:cNvPr>
          <p:cNvSpPr txBox="1"/>
          <p:nvPr/>
        </p:nvSpPr>
        <p:spPr>
          <a:xfrm>
            <a:off x="9471423" y="3044150"/>
            <a:ext cx="2153346" cy="1477328"/>
          </a:xfrm>
          <a:prstGeom prst="rect">
            <a:avLst/>
          </a:prstGeom>
          <a:noFill/>
        </p:spPr>
        <p:txBody>
          <a:bodyPr wrap="none" rtlCol="0">
            <a:spAutoFit/>
          </a:bodyPr>
          <a:lstStyle/>
          <a:p>
            <a:r>
              <a:rPr lang="en-GB" b="1">
                <a:solidFill>
                  <a:schemeClr val="accent1">
                    <a:lumMod val="75000"/>
                  </a:schemeClr>
                </a:solidFill>
              </a:rPr>
              <a:t>Product councils</a:t>
            </a:r>
            <a:endParaRPr lang="en-GB">
              <a:solidFill>
                <a:schemeClr val="accent1">
                  <a:lumMod val="75000"/>
                </a:schemeClr>
              </a:solidFill>
            </a:endParaRPr>
          </a:p>
          <a:p>
            <a:pPr marL="285750" indent="-285750">
              <a:buFont typeface="Arial" panose="020B0604020202020204" pitchFamily="34" charset="0"/>
              <a:buChar char="•"/>
            </a:pPr>
            <a:r>
              <a:rPr lang="en-GB">
                <a:solidFill>
                  <a:schemeClr val="accent1">
                    <a:lumMod val="75000"/>
                  </a:schemeClr>
                </a:solidFill>
              </a:rPr>
              <a:t>Food</a:t>
            </a:r>
          </a:p>
          <a:p>
            <a:pPr marL="285750" indent="-285750">
              <a:buFont typeface="Arial" panose="020B0604020202020204" pitchFamily="34" charset="0"/>
              <a:buChar char="•"/>
            </a:pPr>
            <a:r>
              <a:rPr lang="en-GB">
                <a:solidFill>
                  <a:schemeClr val="accent1">
                    <a:lumMod val="75000"/>
                  </a:schemeClr>
                </a:solidFill>
              </a:rPr>
              <a:t>Textile</a:t>
            </a:r>
          </a:p>
          <a:p>
            <a:pPr marL="285750" indent="-285750">
              <a:buFont typeface="Arial" panose="020B0604020202020204" pitchFamily="34" charset="0"/>
              <a:buChar char="•"/>
            </a:pPr>
            <a:r>
              <a:rPr lang="en-GB">
                <a:solidFill>
                  <a:schemeClr val="accent1">
                    <a:lumMod val="75000"/>
                  </a:schemeClr>
                </a:solidFill>
              </a:rPr>
              <a:t>Building materials</a:t>
            </a:r>
          </a:p>
          <a:p>
            <a:pPr marL="285750" indent="-285750">
              <a:buFont typeface="Arial" panose="020B0604020202020204" pitchFamily="34" charset="0"/>
              <a:buChar char="•"/>
            </a:pPr>
            <a:r>
              <a:rPr lang="en-GB">
                <a:solidFill>
                  <a:schemeClr val="accent1">
                    <a:lumMod val="75000"/>
                  </a:schemeClr>
                </a:solidFill>
              </a:rPr>
              <a:t>etc</a:t>
            </a:r>
            <a:endParaRPr lang="nl-NL">
              <a:solidFill>
                <a:schemeClr val="accent1">
                  <a:lumMod val="75000"/>
                </a:schemeClr>
              </a:solidFill>
            </a:endParaRPr>
          </a:p>
        </p:txBody>
      </p:sp>
      <p:sp>
        <p:nvSpPr>
          <p:cNvPr id="178" name="TextBox 177">
            <a:extLst>
              <a:ext uri="{FF2B5EF4-FFF2-40B4-BE49-F238E27FC236}">
                <a16:creationId xmlns:a16="http://schemas.microsoft.com/office/drawing/2014/main" id="{40FB9562-A540-FE0C-FC3A-FD70BB48E022}"/>
              </a:ext>
            </a:extLst>
          </p:cNvPr>
          <p:cNvSpPr txBox="1"/>
          <p:nvPr/>
        </p:nvSpPr>
        <p:spPr>
          <a:xfrm>
            <a:off x="8028757" y="2413852"/>
            <a:ext cx="2025619" cy="369332"/>
          </a:xfrm>
          <a:prstGeom prst="rect">
            <a:avLst/>
          </a:prstGeom>
          <a:noFill/>
        </p:spPr>
        <p:txBody>
          <a:bodyPr wrap="none" rtlCol="0">
            <a:spAutoFit/>
          </a:bodyPr>
          <a:lstStyle/>
          <a:p>
            <a:r>
              <a:rPr lang="en-GB" b="1">
                <a:solidFill>
                  <a:schemeClr val="accent1">
                    <a:lumMod val="75000"/>
                  </a:schemeClr>
                </a:solidFill>
              </a:rPr>
              <a:t>Transition chamber</a:t>
            </a:r>
            <a:endParaRPr lang="nl-NL" b="1">
              <a:solidFill>
                <a:schemeClr val="accent1">
                  <a:lumMod val="75000"/>
                </a:schemeClr>
              </a:solidFill>
            </a:endParaRPr>
          </a:p>
        </p:txBody>
      </p:sp>
      <p:grpSp>
        <p:nvGrpSpPr>
          <p:cNvPr id="179" name="Group 178">
            <a:extLst>
              <a:ext uri="{FF2B5EF4-FFF2-40B4-BE49-F238E27FC236}">
                <a16:creationId xmlns:a16="http://schemas.microsoft.com/office/drawing/2014/main" id="{2583B9FA-6C88-3156-1F48-840D47A6052E}"/>
              </a:ext>
            </a:extLst>
          </p:cNvPr>
          <p:cNvGrpSpPr/>
          <p:nvPr/>
        </p:nvGrpSpPr>
        <p:grpSpPr>
          <a:xfrm>
            <a:off x="5515817" y="2339476"/>
            <a:ext cx="3745556" cy="3061637"/>
            <a:chOff x="6096000" y="3304871"/>
            <a:chExt cx="3745556" cy="3061637"/>
          </a:xfrm>
        </p:grpSpPr>
        <p:cxnSp>
          <p:nvCxnSpPr>
            <p:cNvPr id="65" name="Connector: Elbow 64">
              <a:extLst>
                <a:ext uri="{FF2B5EF4-FFF2-40B4-BE49-F238E27FC236}">
                  <a16:creationId xmlns:a16="http://schemas.microsoft.com/office/drawing/2014/main" id="{A42628D9-007C-F39C-5F6F-23B27C056582}"/>
                </a:ext>
              </a:extLst>
            </p:cNvPr>
            <p:cNvCxnSpPr>
              <a:cxnSpLocks/>
              <a:stCxn id="69" idx="4"/>
              <a:endCxn id="75" idx="0"/>
            </p:cNvCxnSpPr>
            <p:nvPr/>
          </p:nvCxnSpPr>
          <p:spPr>
            <a:xfrm rot="5400000">
              <a:off x="7113394" y="3514057"/>
              <a:ext cx="808918" cy="127796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4FFD97C1-3CAB-11F2-2B5A-824E1126860B}"/>
                </a:ext>
              </a:extLst>
            </p:cNvPr>
            <p:cNvSpPr/>
            <p:nvPr/>
          </p:nvSpPr>
          <p:spPr>
            <a:xfrm>
              <a:off x="9396124" y="4526234"/>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39" name="Connector: Elbow 138">
              <a:extLst>
                <a:ext uri="{FF2B5EF4-FFF2-40B4-BE49-F238E27FC236}">
                  <a16:creationId xmlns:a16="http://schemas.microsoft.com/office/drawing/2014/main" id="{F5EF905D-7BA3-E779-A237-95AF991713CA}"/>
                </a:ext>
              </a:extLst>
            </p:cNvPr>
            <p:cNvCxnSpPr>
              <a:cxnSpLocks/>
            </p:cNvCxnSpPr>
            <p:nvPr/>
          </p:nvCxnSpPr>
          <p:spPr>
            <a:xfrm rot="5400000">
              <a:off x="7573796" y="3969410"/>
              <a:ext cx="805061" cy="361016"/>
            </a:xfrm>
            <a:prstGeom prst="bentConnector3">
              <a:avLst>
                <a:gd name="adj1" fmla="val 50444"/>
              </a:avLst>
            </a:prstGeom>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637840CC-00D6-54BD-11A7-C13DE40FAC9F}"/>
                </a:ext>
              </a:extLst>
            </p:cNvPr>
            <p:cNvCxnSpPr>
              <a:cxnSpLocks/>
            </p:cNvCxnSpPr>
            <p:nvPr/>
          </p:nvCxnSpPr>
          <p:spPr>
            <a:xfrm rot="16200000" flipH="1">
              <a:off x="8019749" y="3884472"/>
              <a:ext cx="808918" cy="534749"/>
            </a:xfrm>
            <a:prstGeom prst="bentConnector3">
              <a:avLst>
                <a:gd name="adj1" fmla="val 50147"/>
              </a:avLst>
            </a:prstGeom>
          </p:spPr>
          <p:style>
            <a:lnRef idx="1">
              <a:schemeClr val="accent1"/>
            </a:lnRef>
            <a:fillRef idx="0">
              <a:schemeClr val="accent1"/>
            </a:fillRef>
            <a:effectRef idx="0">
              <a:schemeClr val="accent1"/>
            </a:effectRef>
            <a:fontRef idx="minor">
              <a:schemeClr val="tx1"/>
            </a:fontRef>
          </p:style>
        </p:cxnSp>
        <p:cxnSp>
          <p:nvCxnSpPr>
            <p:cNvPr id="146" name="Connector: Elbow 145">
              <a:extLst>
                <a:ext uri="{FF2B5EF4-FFF2-40B4-BE49-F238E27FC236}">
                  <a16:creationId xmlns:a16="http://schemas.microsoft.com/office/drawing/2014/main" id="{08ABB268-1D03-07C9-1E04-8BFB445FEE20}"/>
                </a:ext>
              </a:extLst>
            </p:cNvPr>
            <p:cNvCxnSpPr>
              <a:cxnSpLocks/>
              <a:stCxn id="69" idx="4"/>
              <a:endCxn id="104" idx="0"/>
            </p:cNvCxnSpPr>
            <p:nvPr/>
          </p:nvCxnSpPr>
          <p:spPr>
            <a:xfrm rot="16200000" flipH="1">
              <a:off x="8488560" y="3416853"/>
              <a:ext cx="777655" cy="1441106"/>
            </a:xfrm>
            <a:prstGeom prst="bentConnector3">
              <a:avLst>
                <a:gd name="adj1" fmla="val 52062"/>
              </a:avLst>
            </a:prstGeom>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2A4D4204-1344-9110-5C40-F7D16ED72F6E}"/>
                </a:ext>
              </a:extLst>
            </p:cNvPr>
            <p:cNvGrpSpPr/>
            <p:nvPr/>
          </p:nvGrpSpPr>
          <p:grpSpPr>
            <a:xfrm>
              <a:off x="7916573" y="3304871"/>
              <a:ext cx="483877" cy="483391"/>
              <a:chOff x="8480278" y="2771471"/>
              <a:chExt cx="483877" cy="483391"/>
            </a:xfrm>
          </p:grpSpPr>
          <p:grpSp>
            <p:nvGrpSpPr>
              <p:cNvPr id="8" name="Groep 24">
                <a:extLst>
                  <a:ext uri="{FF2B5EF4-FFF2-40B4-BE49-F238E27FC236}">
                    <a16:creationId xmlns:a16="http://schemas.microsoft.com/office/drawing/2014/main" id="{69401326-8C63-0387-A7E4-B0DD725D4E92}"/>
                  </a:ext>
                </a:extLst>
              </p:cNvPr>
              <p:cNvGrpSpPr/>
              <p:nvPr/>
            </p:nvGrpSpPr>
            <p:grpSpPr>
              <a:xfrm>
                <a:off x="8480278" y="2771471"/>
                <a:ext cx="483877" cy="483391"/>
                <a:chOff x="3514710" y="1983423"/>
                <a:chExt cx="2114565" cy="2112438"/>
              </a:xfrm>
            </p:grpSpPr>
            <p:sp>
              <p:nvSpPr>
                <p:cNvPr id="9" name="AutoShape 11">
                  <a:extLst>
                    <a:ext uri="{FF2B5EF4-FFF2-40B4-BE49-F238E27FC236}">
                      <a16:creationId xmlns:a16="http://schemas.microsoft.com/office/drawing/2014/main" id="{E2EF0D30-F27F-26E9-5709-DA9C06385E82}"/>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10" name="AutoShape 9">
                  <a:extLst>
                    <a:ext uri="{FF2B5EF4-FFF2-40B4-BE49-F238E27FC236}">
                      <a16:creationId xmlns:a16="http://schemas.microsoft.com/office/drawing/2014/main" id="{B6B7E7CB-B624-5362-54AA-629BA1266554}"/>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11" name="AutoShape 10">
                  <a:extLst>
                    <a:ext uri="{FF2B5EF4-FFF2-40B4-BE49-F238E27FC236}">
                      <a16:creationId xmlns:a16="http://schemas.microsoft.com/office/drawing/2014/main" id="{71C9C8F8-C7AA-6137-16F2-F0540137B93E}"/>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2" name="AutoShape 11">
                  <a:extLst>
                    <a:ext uri="{FF2B5EF4-FFF2-40B4-BE49-F238E27FC236}">
                      <a16:creationId xmlns:a16="http://schemas.microsoft.com/office/drawing/2014/main" id="{154FD99A-BF15-AE58-4976-9F2D4CA5FF9E}"/>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3" name="AutoShape 12">
                  <a:extLst>
                    <a:ext uri="{FF2B5EF4-FFF2-40B4-BE49-F238E27FC236}">
                      <a16:creationId xmlns:a16="http://schemas.microsoft.com/office/drawing/2014/main" id="{74D80007-0348-4672-4FF4-2ACBE9C1BC56}"/>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4" name="AutoShape 13">
                  <a:extLst>
                    <a:ext uri="{FF2B5EF4-FFF2-40B4-BE49-F238E27FC236}">
                      <a16:creationId xmlns:a16="http://schemas.microsoft.com/office/drawing/2014/main" id="{30252CF2-1A10-C9D5-EEDE-E385C07197C1}"/>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sp>
            <p:nvSpPr>
              <p:cNvPr id="69" name="Oval 68">
                <a:extLst>
                  <a:ext uri="{FF2B5EF4-FFF2-40B4-BE49-F238E27FC236}">
                    <a16:creationId xmlns:a16="http://schemas.microsoft.com/office/drawing/2014/main" id="{AEBDFBEA-D0B9-32E7-CBB5-69356FB5D083}"/>
                  </a:ext>
                </a:extLst>
              </p:cNvPr>
              <p:cNvSpPr/>
              <p:nvPr/>
            </p:nvSpPr>
            <p:spPr>
              <a:xfrm>
                <a:off x="8518723" y="2811548"/>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152" name="Connector: Elbow 151">
              <a:extLst>
                <a:ext uri="{FF2B5EF4-FFF2-40B4-BE49-F238E27FC236}">
                  <a16:creationId xmlns:a16="http://schemas.microsoft.com/office/drawing/2014/main" id="{0F666254-170E-0032-D764-4087E05D3EC3}"/>
                </a:ext>
              </a:extLst>
            </p:cNvPr>
            <p:cNvCxnSpPr>
              <a:cxnSpLocks/>
            </p:cNvCxnSpPr>
            <p:nvPr/>
          </p:nvCxnSpPr>
          <p:spPr>
            <a:xfrm rot="5400000">
              <a:off x="6111313" y="5172224"/>
              <a:ext cx="1000369" cy="53474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55" name="Connector: Elbow 154">
              <a:extLst>
                <a:ext uri="{FF2B5EF4-FFF2-40B4-BE49-F238E27FC236}">
                  <a16:creationId xmlns:a16="http://schemas.microsoft.com/office/drawing/2014/main" id="{A2132EC4-54C2-B10D-4C95-6ED6FBE78B39}"/>
                </a:ext>
              </a:extLst>
            </p:cNvPr>
            <p:cNvCxnSpPr>
              <a:cxnSpLocks/>
            </p:cNvCxnSpPr>
            <p:nvPr/>
          </p:nvCxnSpPr>
          <p:spPr>
            <a:xfrm rot="16200000" flipH="1">
              <a:off x="6466991" y="5354864"/>
              <a:ext cx="1010048" cy="186289"/>
            </a:xfrm>
            <a:prstGeom prst="bentConnector3">
              <a:avLst>
                <a:gd name="adj1" fmla="val 49176"/>
              </a:avLst>
            </a:prstGeom>
          </p:spPr>
          <p:style>
            <a:lnRef idx="1">
              <a:schemeClr val="accent1"/>
            </a:lnRef>
            <a:fillRef idx="0">
              <a:schemeClr val="accent1"/>
            </a:fillRef>
            <a:effectRef idx="0">
              <a:schemeClr val="accent1"/>
            </a:effectRef>
            <a:fontRef idx="minor">
              <a:schemeClr val="tx1"/>
            </a:fontRef>
          </p:style>
        </p:cxnSp>
        <p:cxnSp>
          <p:nvCxnSpPr>
            <p:cNvPr id="159" name="Connector: Elbow 158">
              <a:extLst>
                <a:ext uri="{FF2B5EF4-FFF2-40B4-BE49-F238E27FC236}">
                  <a16:creationId xmlns:a16="http://schemas.microsoft.com/office/drawing/2014/main" id="{70ACD712-7977-BCD2-FF1A-88B327EC60BB}"/>
                </a:ext>
              </a:extLst>
            </p:cNvPr>
            <p:cNvCxnSpPr>
              <a:cxnSpLocks/>
            </p:cNvCxnSpPr>
            <p:nvPr/>
          </p:nvCxnSpPr>
          <p:spPr>
            <a:xfrm rot="16200000" flipH="1">
              <a:off x="6855427" y="5001401"/>
              <a:ext cx="952940" cy="906046"/>
            </a:xfrm>
            <a:prstGeom prst="bentConnector3">
              <a:avLst>
                <a:gd name="adj1" fmla="val 48501"/>
              </a:avLst>
            </a:prstGeom>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06E72A07-A0F1-0C0D-533C-CDD2077854E2}"/>
                </a:ext>
              </a:extLst>
            </p:cNvPr>
            <p:cNvGrpSpPr/>
            <p:nvPr/>
          </p:nvGrpSpPr>
          <p:grpSpPr>
            <a:xfrm>
              <a:off x="6638611" y="4517420"/>
              <a:ext cx="483877" cy="483391"/>
              <a:chOff x="7202316" y="3984020"/>
              <a:chExt cx="483877" cy="483391"/>
            </a:xfrm>
          </p:grpSpPr>
          <p:sp>
            <p:nvSpPr>
              <p:cNvPr id="75" name="Oval 74">
                <a:extLst>
                  <a:ext uri="{FF2B5EF4-FFF2-40B4-BE49-F238E27FC236}">
                    <a16:creationId xmlns:a16="http://schemas.microsoft.com/office/drawing/2014/main" id="{E1F33FCE-50DE-4658-7295-3950EBE3604A}"/>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4" name="Groep 24">
                <a:extLst>
                  <a:ext uri="{FF2B5EF4-FFF2-40B4-BE49-F238E27FC236}">
                    <a16:creationId xmlns:a16="http://schemas.microsoft.com/office/drawing/2014/main" id="{00E1C887-D10D-0991-F4D4-8185624A1862}"/>
                  </a:ext>
                </a:extLst>
              </p:cNvPr>
              <p:cNvGrpSpPr/>
              <p:nvPr/>
            </p:nvGrpSpPr>
            <p:grpSpPr>
              <a:xfrm>
                <a:off x="7202316" y="3984020"/>
                <a:ext cx="483877" cy="483391"/>
                <a:chOff x="3514710" y="1983423"/>
                <a:chExt cx="2114565" cy="2112438"/>
              </a:xfrm>
            </p:grpSpPr>
            <p:sp>
              <p:nvSpPr>
                <p:cNvPr id="76" name="AutoShape 11">
                  <a:extLst>
                    <a:ext uri="{FF2B5EF4-FFF2-40B4-BE49-F238E27FC236}">
                      <a16:creationId xmlns:a16="http://schemas.microsoft.com/office/drawing/2014/main" id="{69DE0BA9-812E-C1BF-8B95-C479A9C78E0A}"/>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77" name="AutoShape 9">
                  <a:extLst>
                    <a:ext uri="{FF2B5EF4-FFF2-40B4-BE49-F238E27FC236}">
                      <a16:creationId xmlns:a16="http://schemas.microsoft.com/office/drawing/2014/main" id="{3026CFF3-96D9-FB0B-7E26-3A87042CFB64}"/>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78" name="AutoShape 10">
                  <a:extLst>
                    <a:ext uri="{FF2B5EF4-FFF2-40B4-BE49-F238E27FC236}">
                      <a16:creationId xmlns:a16="http://schemas.microsoft.com/office/drawing/2014/main" id="{E462FCA5-7246-A124-300F-81C670B98564}"/>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79" name="AutoShape 11">
                  <a:extLst>
                    <a:ext uri="{FF2B5EF4-FFF2-40B4-BE49-F238E27FC236}">
                      <a16:creationId xmlns:a16="http://schemas.microsoft.com/office/drawing/2014/main" id="{7D28E2F4-33EB-CE52-047D-F332E4B1238A}"/>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80" name="AutoShape 12">
                  <a:extLst>
                    <a:ext uri="{FF2B5EF4-FFF2-40B4-BE49-F238E27FC236}">
                      <a16:creationId xmlns:a16="http://schemas.microsoft.com/office/drawing/2014/main" id="{4C137F89-681F-E374-7973-83047DD5947F}"/>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81" name="AutoShape 13">
                  <a:extLst>
                    <a:ext uri="{FF2B5EF4-FFF2-40B4-BE49-F238E27FC236}">
                      <a16:creationId xmlns:a16="http://schemas.microsoft.com/office/drawing/2014/main" id="{C28ED49A-4131-B35A-E8E5-D846227CB816}"/>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85" name="Group 84">
              <a:extLst>
                <a:ext uri="{FF2B5EF4-FFF2-40B4-BE49-F238E27FC236}">
                  <a16:creationId xmlns:a16="http://schemas.microsoft.com/office/drawing/2014/main" id="{1C74018C-5543-5ADF-6C35-EA0C6681EEEE}"/>
                </a:ext>
              </a:extLst>
            </p:cNvPr>
            <p:cNvGrpSpPr/>
            <p:nvPr/>
          </p:nvGrpSpPr>
          <p:grpSpPr>
            <a:xfrm>
              <a:off x="7544967" y="4506999"/>
              <a:ext cx="483877" cy="483391"/>
              <a:chOff x="7202316" y="3984020"/>
              <a:chExt cx="483877" cy="483391"/>
            </a:xfrm>
          </p:grpSpPr>
          <p:sp>
            <p:nvSpPr>
              <p:cNvPr id="86" name="Oval 85">
                <a:extLst>
                  <a:ext uri="{FF2B5EF4-FFF2-40B4-BE49-F238E27FC236}">
                    <a16:creationId xmlns:a16="http://schemas.microsoft.com/office/drawing/2014/main" id="{8E68D141-8879-4A83-17CE-83AF7D47A4BE}"/>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87" name="Groep 24">
                <a:extLst>
                  <a:ext uri="{FF2B5EF4-FFF2-40B4-BE49-F238E27FC236}">
                    <a16:creationId xmlns:a16="http://schemas.microsoft.com/office/drawing/2014/main" id="{917B5304-73C6-DE15-4392-1B721C847E52}"/>
                  </a:ext>
                </a:extLst>
              </p:cNvPr>
              <p:cNvGrpSpPr/>
              <p:nvPr/>
            </p:nvGrpSpPr>
            <p:grpSpPr>
              <a:xfrm>
                <a:off x="7202316" y="3984020"/>
                <a:ext cx="483877" cy="483391"/>
                <a:chOff x="3514710" y="1983423"/>
                <a:chExt cx="2114565" cy="2112438"/>
              </a:xfrm>
            </p:grpSpPr>
            <p:sp>
              <p:nvSpPr>
                <p:cNvPr id="88" name="AutoShape 11">
                  <a:extLst>
                    <a:ext uri="{FF2B5EF4-FFF2-40B4-BE49-F238E27FC236}">
                      <a16:creationId xmlns:a16="http://schemas.microsoft.com/office/drawing/2014/main" id="{0FFBACE8-9FD8-37E9-3976-4F9256C05C0F}"/>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89" name="AutoShape 9">
                  <a:extLst>
                    <a:ext uri="{FF2B5EF4-FFF2-40B4-BE49-F238E27FC236}">
                      <a16:creationId xmlns:a16="http://schemas.microsoft.com/office/drawing/2014/main" id="{0954FB06-58A3-B001-666F-24E31BC8EFFC}"/>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90" name="AutoShape 10">
                  <a:extLst>
                    <a:ext uri="{FF2B5EF4-FFF2-40B4-BE49-F238E27FC236}">
                      <a16:creationId xmlns:a16="http://schemas.microsoft.com/office/drawing/2014/main" id="{BFCC259B-119B-BF61-74B1-45854F966E51}"/>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91" name="AutoShape 11">
                  <a:extLst>
                    <a:ext uri="{FF2B5EF4-FFF2-40B4-BE49-F238E27FC236}">
                      <a16:creationId xmlns:a16="http://schemas.microsoft.com/office/drawing/2014/main" id="{B33B641C-D55C-123B-BE49-DE691498C120}"/>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92" name="AutoShape 12">
                  <a:extLst>
                    <a:ext uri="{FF2B5EF4-FFF2-40B4-BE49-F238E27FC236}">
                      <a16:creationId xmlns:a16="http://schemas.microsoft.com/office/drawing/2014/main" id="{38DD78EA-D566-ABB1-ACFA-605C80D961BE}"/>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93" name="AutoShape 13">
                  <a:extLst>
                    <a:ext uri="{FF2B5EF4-FFF2-40B4-BE49-F238E27FC236}">
                      <a16:creationId xmlns:a16="http://schemas.microsoft.com/office/drawing/2014/main" id="{97424CF2-D9A0-BF31-4D8B-EB8196097660}"/>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94" name="Group 93">
              <a:extLst>
                <a:ext uri="{FF2B5EF4-FFF2-40B4-BE49-F238E27FC236}">
                  <a16:creationId xmlns:a16="http://schemas.microsoft.com/office/drawing/2014/main" id="{28467F81-5BCA-E989-7272-2ACBDBD001CE}"/>
                </a:ext>
              </a:extLst>
            </p:cNvPr>
            <p:cNvGrpSpPr/>
            <p:nvPr/>
          </p:nvGrpSpPr>
          <p:grpSpPr>
            <a:xfrm>
              <a:off x="8451323" y="4496578"/>
              <a:ext cx="483877" cy="483391"/>
              <a:chOff x="7202316" y="3984020"/>
              <a:chExt cx="483877" cy="483391"/>
            </a:xfrm>
          </p:grpSpPr>
          <p:sp>
            <p:nvSpPr>
              <p:cNvPr id="95" name="Oval 94">
                <a:extLst>
                  <a:ext uri="{FF2B5EF4-FFF2-40B4-BE49-F238E27FC236}">
                    <a16:creationId xmlns:a16="http://schemas.microsoft.com/office/drawing/2014/main" id="{5909C4BA-76E6-CEE0-B6E1-CEA76DF232C3}"/>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96" name="Groep 24">
                <a:extLst>
                  <a:ext uri="{FF2B5EF4-FFF2-40B4-BE49-F238E27FC236}">
                    <a16:creationId xmlns:a16="http://schemas.microsoft.com/office/drawing/2014/main" id="{97811B0C-CDE8-8221-C0DE-4EEB9BB9CF81}"/>
                  </a:ext>
                </a:extLst>
              </p:cNvPr>
              <p:cNvGrpSpPr/>
              <p:nvPr/>
            </p:nvGrpSpPr>
            <p:grpSpPr>
              <a:xfrm>
                <a:off x="7202316" y="3984020"/>
                <a:ext cx="483877" cy="483391"/>
                <a:chOff x="3514710" y="1983423"/>
                <a:chExt cx="2114565" cy="2112438"/>
              </a:xfrm>
            </p:grpSpPr>
            <p:sp>
              <p:nvSpPr>
                <p:cNvPr id="97" name="AutoShape 11">
                  <a:extLst>
                    <a:ext uri="{FF2B5EF4-FFF2-40B4-BE49-F238E27FC236}">
                      <a16:creationId xmlns:a16="http://schemas.microsoft.com/office/drawing/2014/main" id="{D7CFDCB2-C7A8-49D8-A339-A248C5D295FA}"/>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98" name="AutoShape 9">
                  <a:extLst>
                    <a:ext uri="{FF2B5EF4-FFF2-40B4-BE49-F238E27FC236}">
                      <a16:creationId xmlns:a16="http://schemas.microsoft.com/office/drawing/2014/main" id="{F6DD006B-EA32-8ABF-B76B-1A8C9E61414E}"/>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99" name="AutoShape 10">
                  <a:extLst>
                    <a:ext uri="{FF2B5EF4-FFF2-40B4-BE49-F238E27FC236}">
                      <a16:creationId xmlns:a16="http://schemas.microsoft.com/office/drawing/2014/main" id="{CF1F5F07-47D1-69C8-16DD-0DD0C16C7244}"/>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00" name="AutoShape 11">
                  <a:extLst>
                    <a:ext uri="{FF2B5EF4-FFF2-40B4-BE49-F238E27FC236}">
                      <a16:creationId xmlns:a16="http://schemas.microsoft.com/office/drawing/2014/main" id="{73A02D7C-4D08-BF1F-7A44-959AECF6CC9C}"/>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01" name="AutoShape 12">
                  <a:extLst>
                    <a:ext uri="{FF2B5EF4-FFF2-40B4-BE49-F238E27FC236}">
                      <a16:creationId xmlns:a16="http://schemas.microsoft.com/office/drawing/2014/main" id="{1ECDA9E5-CAB9-5CD1-F28C-7E38910AD42E}"/>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02" name="AutoShape 13">
                  <a:extLst>
                    <a:ext uri="{FF2B5EF4-FFF2-40B4-BE49-F238E27FC236}">
                      <a16:creationId xmlns:a16="http://schemas.microsoft.com/office/drawing/2014/main" id="{EB48DB43-A17B-5124-FE9C-B3CEF9A052F6}"/>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112" name="Group 111">
              <a:extLst>
                <a:ext uri="{FF2B5EF4-FFF2-40B4-BE49-F238E27FC236}">
                  <a16:creationId xmlns:a16="http://schemas.microsoft.com/office/drawing/2014/main" id="{B9A025A6-E594-5088-3114-2E7805C1DEFB}"/>
                </a:ext>
              </a:extLst>
            </p:cNvPr>
            <p:cNvGrpSpPr/>
            <p:nvPr/>
          </p:nvGrpSpPr>
          <p:grpSpPr>
            <a:xfrm>
              <a:off x="6096000" y="5883117"/>
              <a:ext cx="483877" cy="483391"/>
              <a:chOff x="7202316" y="3984020"/>
              <a:chExt cx="483877" cy="483391"/>
            </a:xfrm>
          </p:grpSpPr>
          <p:sp>
            <p:nvSpPr>
              <p:cNvPr id="113" name="Oval 112">
                <a:extLst>
                  <a:ext uri="{FF2B5EF4-FFF2-40B4-BE49-F238E27FC236}">
                    <a16:creationId xmlns:a16="http://schemas.microsoft.com/office/drawing/2014/main" id="{4348FFD1-39E4-A0DD-9236-DCE7E8900DDB}"/>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14" name="Groep 24">
                <a:extLst>
                  <a:ext uri="{FF2B5EF4-FFF2-40B4-BE49-F238E27FC236}">
                    <a16:creationId xmlns:a16="http://schemas.microsoft.com/office/drawing/2014/main" id="{3AD3A679-BC1C-1DA5-4E49-7F7743C088EC}"/>
                  </a:ext>
                </a:extLst>
              </p:cNvPr>
              <p:cNvGrpSpPr/>
              <p:nvPr/>
            </p:nvGrpSpPr>
            <p:grpSpPr>
              <a:xfrm>
                <a:off x="7202316" y="3984020"/>
                <a:ext cx="483877" cy="483391"/>
                <a:chOff x="3514710" y="1983423"/>
                <a:chExt cx="2114565" cy="2112438"/>
              </a:xfrm>
            </p:grpSpPr>
            <p:sp>
              <p:nvSpPr>
                <p:cNvPr id="115" name="AutoShape 11">
                  <a:extLst>
                    <a:ext uri="{FF2B5EF4-FFF2-40B4-BE49-F238E27FC236}">
                      <a16:creationId xmlns:a16="http://schemas.microsoft.com/office/drawing/2014/main" id="{F66B7190-7371-5BD9-2A2E-78C6A35F5001}"/>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116" name="AutoShape 9">
                  <a:extLst>
                    <a:ext uri="{FF2B5EF4-FFF2-40B4-BE49-F238E27FC236}">
                      <a16:creationId xmlns:a16="http://schemas.microsoft.com/office/drawing/2014/main" id="{FF143ECE-790E-7A24-3C98-DACB6AF6169E}"/>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117" name="AutoShape 10">
                  <a:extLst>
                    <a:ext uri="{FF2B5EF4-FFF2-40B4-BE49-F238E27FC236}">
                      <a16:creationId xmlns:a16="http://schemas.microsoft.com/office/drawing/2014/main" id="{F1C08D1A-6916-E361-2B7E-D08E865294A3}"/>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18" name="AutoShape 11">
                  <a:extLst>
                    <a:ext uri="{FF2B5EF4-FFF2-40B4-BE49-F238E27FC236}">
                      <a16:creationId xmlns:a16="http://schemas.microsoft.com/office/drawing/2014/main" id="{E724CFB5-E13D-5363-C4B7-3E96626CDD5C}"/>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19" name="AutoShape 12">
                  <a:extLst>
                    <a:ext uri="{FF2B5EF4-FFF2-40B4-BE49-F238E27FC236}">
                      <a16:creationId xmlns:a16="http://schemas.microsoft.com/office/drawing/2014/main" id="{1C5BFF12-8B75-341A-E58A-50AD5B8A8F11}"/>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20" name="AutoShape 13">
                  <a:extLst>
                    <a:ext uri="{FF2B5EF4-FFF2-40B4-BE49-F238E27FC236}">
                      <a16:creationId xmlns:a16="http://schemas.microsoft.com/office/drawing/2014/main" id="{3ED998BA-CCA4-D84F-7711-D3372A37197B}"/>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121" name="Group 120">
              <a:extLst>
                <a:ext uri="{FF2B5EF4-FFF2-40B4-BE49-F238E27FC236}">
                  <a16:creationId xmlns:a16="http://schemas.microsoft.com/office/drawing/2014/main" id="{CFC6AA9A-FB06-EE0B-954E-725E0DE95496}"/>
                </a:ext>
              </a:extLst>
            </p:cNvPr>
            <p:cNvGrpSpPr/>
            <p:nvPr/>
          </p:nvGrpSpPr>
          <p:grpSpPr>
            <a:xfrm>
              <a:off x="6820789" y="5882147"/>
              <a:ext cx="483877" cy="483391"/>
              <a:chOff x="7202316" y="3984020"/>
              <a:chExt cx="483877" cy="483391"/>
            </a:xfrm>
          </p:grpSpPr>
          <p:sp>
            <p:nvSpPr>
              <p:cNvPr id="122" name="Oval 121">
                <a:extLst>
                  <a:ext uri="{FF2B5EF4-FFF2-40B4-BE49-F238E27FC236}">
                    <a16:creationId xmlns:a16="http://schemas.microsoft.com/office/drawing/2014/main" id="{E7AEA73F-A0B0-4155-D980-34B5B038C4E5}"/>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23" name="Groep 24">
                <a:extLst>
                  <a:ext uri="{FF2B5EF4-FFF2-40B4-BE49-F238E27FC236}">
                    <a16:creationId xmlns:a16="http://schemas.microsoft.com/office/drawing/2014/main" id="{C9479B29-E860-2413-752C-E006AF34A06B}"/>
                  </a:ext>
                </a:extLst>
              </p:cNvPr>
              <p:cNvGrpSpPr/>
              <p:nvPr/>
            </p:nvGrpSpPr>
            <p:grpSpPr>
              <a:xfrm>
                <a:off x="7202316" y="3984020"/>
                <a:ext cx="483877" cy="483391"/>
                <a:chOff x="3514710" y="1983423"/>
                <a:chExt cx="2114565" cy="2112438"/>
              </a:xfrm>
            </p:grpSpPr>
            <p:sp>
              <p:nvSpPr>
                <p:cNvPr id="124" name="AutoShape 11">
                  <a:extLst>
                    <a:ext uri="{FF2B5EF4-FFF2-40B4-BE49-F238E27FC236}">
                      <a16:creationId xmlns:a16="http://schemas.microsoft.com/office/drawing/2014/main" id="{B77F2C19-9F21-B7A0-9CF6-38877AF10C46}"/>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125" name="AutoShape 9">
                  <a:extLst>
                    <a:ext uri="{FF2B5EF4-FFF2-40B4-BE49-F238E27FC236}">
                      <a16:creationId xmlns:a16="http://schemas.microsoft.com/office/drawing/2014/main" id="{27065127-1E38-3AE3-A6AD-C585AF243C5A}"/>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126" name="AutoShape 10">
                  <a:extLst>
                    <a:ext uri="{FF2B5EF4-FFF2-40B4-BE49-F238E27FC236}">
                      <a16:creationId xmlns:a16="http://schemas.microsoft.com/office/drawing/2014/main" id="{5EDEBEE3-2E03-DE1A-C320-2498C5AA08F7}"/>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27" name="AutoShape 11">
                  <a:extLst>
                    <a:ext uri="{FF2B5EF4-FFF2-40B4-BE49-F238E27FC236}">
                      <a16:creationId xmlns:a16="http://schemas.microsoft.com/office/drawing/2014/main" id="{B788192A-9AB1-9321-7567-AA00C14CAEE8}"/>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28" name="AutoShape 12">
                  <a:extLst>
                    <a:ext uri="{FF2B5EF4-FFF2-40B4-BE49-F238E27FC236}">
                      <a16:creationId xmlns:a16="http://schemas.microsoft.com/office/drawing/2014/main" id="{ED6006E2-89EB-6819-9295-5F967063BBDD}"/>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29" name="AutoShape 13">
                  <a:extLst>
                    <a:ext uri="{FF2B5EF4-FFF2-40B4-BE49-F238E27FC236}">
                      <a16:creationId xmlns:a16="http://schemas.microsoft.com/office/drawing/2014/main" id="{3D590FB8-6BA0-72A1-D448-6C6E9BF677B8}"/>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130" name="Group 129">
              <a:extLst>
                <a:ext uri="{FF2B5EF4-FFF2-40B4-BE49-F238E27FC236}">
                  <a16:creationId xmlns:a16="http://schemas.microsoft.com/office/drawing/2014/main" id="{F4196E1D-0D95-D720-E65D-D3A742B219B0}"/>
                </a:ext>
              </a:extLst>
            </p:cNvPr>
            <p:cNvGrpSpPr/>
            <p:nvPr/>
          </p:nvGrpSpPr>
          <p:grpSpPr>
            <a:xfrm>
              <a:off x="7543612" y="5881177"/>
              <a:ext cx="483877" cy="483391"/>
              <a:chOff x="7202316" y="3984020"/>
              <a:chExt cx="483877" cy="483391"/>
            </a:xfrm>
          </p:grpSpPr>
          <p:sp>
            <p:nvSpPr>
              <p:cNvPr id="131" name="Oval 130">
                <a:extLst>
                  <a:ext uri="{FF2B5EF4-FFF2-40B4-BE49-F238E27FC236}">
                    <a16:creationId xmlns:a16="http://schemas.microsoft.com/office/drawing/2014/main" id="{445C7D17-FC63-E3BE-F298-9AF9966E1831}"/>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32" name="Groep 24">
                <a:extLst>
                  <a:ext uri="{FF2B5EF4-FFF2-40B4-BE49-F238E27FC236}">
                    <a16:creationId xmlns:a16="http://schemas.microsoft.com/office/drawing/2014/main" id="{A05E0047-7D29-9C1F-A4F0-4A60A3FD88DF}"/>
                  </a:ext>
                </a:extLst>
              </p:cNvPr>
              <p:cNvGrpSpPr/>
              <p:nvPr/>
            </p:nvGrpSpPr>
            <p:grpSpPr>
              <a:xfrm>
                <a:off x="7202316" y="3984020"/>
                <a:ext cx="483877" cy="483391"/>
                <a:chOff x="3514710" y="1983423"/>
                <a:chExt cx="2114565" cy="2112438"/>
              </a:xfrm>
            </p:grpSpPr>
            <p:sp>
              <p:nvSpPr>
                <p:cNvPr id="133" name="AutoShape 11">
                  <a:extLst>
                    <a:ext uri="{FF2B5EF4-FFF2-40B4-BE49-F238E27FC236}">
                      <a16:creationId xmlns:a16="http://schemas.microsoft.com/office/drawing/2014/main" id="{5CA9020A-D333-8B3A-F695-347D325C43A0}"/>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134" name="AutoShape 9">
                  <a:extLst>
                    <a:ext uri="{FF2B5EF4-FFF2-40B4-BE49-F238E27FC236}">
                      <a16:creationId xmlns:a16="http://schemas.microsoft.com/office/drawing/2014/main" id="{9AB4DF80-7478-4C8E-014D-2A656B0AC95B}"/>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135" name="AutoShape 10">
                  <a:extLst>
                    <a:ext uri="{FF2B5EF4-FFF2-40B4-BE49-F238E27FC236}">
                      <a16:creationId xmlns:a16="http://schemas.microsoft.com/office/drawing/2014/main" id="{C026786A-0965-CD75-942A-25C61ECAA756}"/>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36" name="AutoShape 11">
                  <a:extLst>
                    <a:ext uri="{FF2B5EF4-FFF2-40B4-BE49-F238E27FC236}">
                      <a16:creationId xmlns:a16="http://schemas.microsoft.com/office/drawing/2014/main" id="{DD626AB2-BD2E-057B-D9AD-2487BD69EBB1}"/>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37" name="AutoShape 12">
                  <a:extLst>
                    <a:ext uri="{FF2B5EF4-FFF2-40B4-BE49-F238E27FC236}">
                      <a16:creationId xmlns:a16="http://schemas.microsoft.com/office/drawing/2014/main" id="{EE76058E-0C2A-6A27-4B9C-106948C35174}"/>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38" name="AutoShape 13">
                  <a:extLst>
                    <a:ext uri="{FF2B5EF4-FFF2-40B4-BE49-F238E27FC236}">
                      <a16:creationId xmlns:a16="http://schemas.microsoft.com/office/drawing/2014/main" id="{4049E9BF-6489-721B-5DD8-3453AF8429F9}"/>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105" name="Groep 24">
              <a:extLst>
                <a:ext uri="{FF2B5EF4-FFF2-40B4-BE49-F238E27FC236}">
                  <a16:creationId xmlns:a16="http://schemas.microsoft.com/office/drawing/2014/main" id="{3B05C2C8-3249-147C-1E66-165140A8B808}"/>
                </a:ext>
              </a:extLst>
            </p:cNvPr>
            <p:cNvGrpSpPr/>
            <p:nvPr/>
          </p:nvGrpSpPr>
          <p:grpSpPr>
            <a:xfrm>
              <a:off x="9357679" y="4486157"/>
              <a:ext cx="483877" cy="483391"/>
              <a:chOff x="3514710" y="1983423"/>
              <a:chExt cx="2114565" cy="2112438"/>
            </a:xfrm>
          </p:grpSpPr>
          <p:sp>
            <p:nvSpPr>
              <p:cNvPr id="106" name="AutoShape 11">
                <a:extLst>
                  <a:ext uri="{FF2B5EF4-FFF2-40B4-BE49-F238E27FC236}">
                    <a16:creationId xmlns:a16="http://schemas.microsoft.com/office/drawing/2014/main" id="{7CA4D382-240C-1ED9-547B-B96FA3BE463E}"/>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108" name="AutoShape 10">
                <a:extLst>
                  <a:ext uri="{FF2B5EF4-FFF2-40B4-BE49-F238E27FC236}">
                    <a16:creationId xmlns:a16="http://schemas.microsoft.com/office/drawing/2014/main" id="{7C559133-6D0C-D2A4-7B36-DCEC40894462}"/>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109" name="AutoShape 11">
                <a:extLst>
                  <a:ext uri="{FF2B5EF4-FFF2-40B4-BE49-F238E27FC236}">
                    <a16:creationId xmlns:a16="http://schemas.microsoft.com/office/drawing/2014/main" id="{CABE1EC9-EB5C-1FEC-2090-D91B6FFF7AFD}"/>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110" name="AutoShape 12">
                <a:extLst>
                  <a:ext uri="{FF2B5EF4-FFF2-40B4-BE49-F238E27FC236}">
                    <a16:creationId xmlns:a16="http://schemas.microsoft.com/office/drawing/2014/main" id="{027961A7-063F-DC08-1447-1FC2572E7912}"/>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111" name="AutoShape 13">
                <a:extLst>
                  <a:ext uri="{FF2B5EF4-FFF2-40B4-BE49-F238E27FC236}">
                    <a16:creationId xmlns:a16="http://schemas.microsoft.com/office/drawing/2014/main" id="{4D5DFFD8-D1C7-CDDC-5756-058728EB0ECD}"/>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sp>
            <p:nvSpPr>
              <p:cNvPr id="107" name="AutoShape 9">
                <a:extLst>
                  <a:ext uri="{FF2B5EF4-FFF2-40B4-BE49-F238E27FC236}">
                    <a16:creationId xmlns:a16="http://schemas.microsoft.com/office/drawing/2014/main" id="{A566399D-69B9-413C-A0CF-1915C0001694}"/>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grpSp>
      </p:grpSp>
      <p:sp>
        <p:nvSpPr>
          <p:cNvPr id="180" name="TextBox 179">
            <a:extLst>
              <a:ext uri="{FF2B5EF4-FFF2-40B4-BE49-F238E27FC236}">
                <a16:creationId xmlns:a16="http://schemas.microsoft.com/office/drawing/2014/main" id="{89824EA7-66F0-5156-A8B1-352A94AE919B}"/>
              </a:ext>
            </a:extLst>
          </p:cNvPr>
          <p:cNvSpPr txBox="1"/>
          <p:nvPr/>
        </p:nvSpPr>
        <p:spPr>
          <a:xfrm>
            <a:off x="10535804" y="2271840"/>
            <a:ext cx="1132041" cy="646331"/>
          </a:xfrm>
          <a:prstGeom prst="rect">
            <a:avLst/>
          </a:prstGeom>
          <a:noFill/>
        </p:spPr>
        <p:txBody>
          <a:bodyPr wrap="none" rtlCol="0">
            <a:spAutoFit/>
          </a:bodyPr>
          <a:lstStyle/>
          <a:p>
            <a:r>
              <a:rPr lang="en-GB" i="1">
                <a:solidFill>
                  <a:schemeClr val="accent1">
                    <a:lumMod val="75000"/>
                  </a:schemeClr>
                </a:solidFill>
              </a:rPr>
              <a:t>Legitimise</a:t>
            </a:r>
          </a:p>
          <a:p>
            <a:r>
              <a:rPr lang="en-GB" i="1">
                <a:solidFill>
                  <a:schemeClr val="accent1">
                    <a:lumMod val="75000"/>
                  </a:schemeClr>
                </a:solidFill>
              </a:rPr>
              <a:t>Facilitate</a:t>
            </a:r>
            <a:endParaRPr lang="nl-NL" i="1">
              <a:solidFill>
                <a:schemeClr val="accent1">
                  <a:lumMod val="75000"/>
                </a:schemeClr>
              </a:solidFill>
            </a:endParaRPr>
          </a:p>
        </p:txBody>
      </p:sp>
      <p:sp>
        <p:nvSpPr>
          <p:cNvPr id="181" name="TextBox 180">
            <a:extLst>
              <a:ext uri="{FF2B5EF4-FFF2-40B4-BE49-F238E27FC236}">
                <a16:creationId xmlns:a16="http://schemas.microsoft.com/office/drawing/2014/main" id="{9756A57B-B73B-CCB1-C1D4-1A68A3FFD76E}"/>
              </a:ext>
            </a:extLst>
          </p:cNvPr>
          <p:cNvSpPr txBox="1"/>
          <p:nvPr/>
        </p:nvSpPr>
        <p:spPr>
          <a:xfrm>
            <a:off x="10535804" y="4735304"/>
            <a:ext cx="1327608" cy="369332"/>
          </a:xfrm>
          <a:prstGeom prst="rect">
            <a:avLst/>
          </a:prstGeom>
          <a:noFill/>
        </p:spPr>
        <p:txBody>
          <a:bodyPr wrap="none" rtlCol="0">
            <a:spAutoFit/>
          </a:bodyPr>
          <a:lstStyle/>
          <a:p>
            <a:r>
              <a:rPr lang="en-GB" i="1">
                <a:solidFill>
                  <a:schemeClr val="accent1">
                    <a:lumMod val="75000"/>
                  </a:schemeClr>
                </a:solidFill>
              </a:rPr>
              <a:t>Commission</a:t>
            </a:r>
            <a:endParaRPr lang="nl-NL" i="1">
              <a:solidFill>
                <a:schemeClr val="accent1">
                  <a:lumMod val="75000"/>
                </a:schemeClr>
              </a:solidFill>
            </a:endParaRPr>
          </a:p>
        </p:txBody>
      </p:sp>
      <p:sp>
        <p:nvSpPr>
          <p:cNvPr id="182" name="Arc 181">
            <a:extLst>
              <a:ext uri="{FF2B5EF4-FFF2-40B4-BE49-F238E27FC236}">
                <a16:creationId xmlns:a16="http://schemas.microsoft.com/office/drawing/2014/main" id="{BBB3EA76-8C4A-C969-1E61-270A3321F3DE}"/>
              </a:ext>
            </a:extLst>
          </p:cNvPr>
          <p:cNvSpPr/>
          <p:nvPr/>
        </p:nvSpPr>
        <p:spPr>
          <a:xfrm>
            <a:off x="9636066" y="2601043"/>
            <a:ext cx="914400" cy="914400"/>
          </a:xfrm>
          <a:prstGeom prst="arc">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83" name="Arc 182">
            <a:extLst>
              <a:ext uri="{FF2B5EF4-FFF2-40B4-BE49-F238E27FC236}">
                <a16:creationId xmlns:a16="http://schemas.microsoft.com/office/drawing/2014/main" id="{AD9564C0-CC1F-3EFB-5955-0AEE9B585AB8}"/>
              </a:ext>
            </a:extLst>
          </p:cNvPr>
          <p:cNvSpPr/>
          <p:nvPr/>
        </p:nvSpPr>
        <p:spPr>
          <a:xfrm rot="5400000">
            <a:off x="9636066" y="4271275"/>
            <a:ext cx="914400" cy="914400"/>
          </a:xfrm>
          <a:prstGeom prst="arc">
            <a:avLst/>
          </a:prstGeom>
          <a:ln>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5" name="Tijdelijke aanduiding voor dianummer 19">
            <a:extLst>
              <a:ext uri="{FF2B5EF4-FFF2-40B4-BE49-F238E27FC236}">
                <a16:creationId xmlns:a16="http://schemas.microsoft.com/office/drawing/2014/main" id="{2DC20981-B159-2AE8-D5A1-3E80E1D061C7}"/>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13</a:t>
            </a:fld>
            <a:endParaRPr lang="nl-NL"/>
          </a:p>
        </p:txBody>
      </p:sp>
    </p:spTree>
    <p:extLst>
      <p:ext uri="{BB962C8B-B14F-4D97-AF65-F5344CB8AC3E}">
        <p14:creationId xmlns:p14="http://schemas.microsoft.com/office/powerpoint/2010/main" val="1776715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A390396-678C-F075-11FF-9B1DAB0EA1D0}"/>
              </a:ext>
            </a:extLst>
          </p:cNvPr>
          <p:cNvGraphicFramePr>
            <a:graphicFrameLocks noGrp="1"/>
          </p:cNvGraphicFramePr>
          <p:nvPr>
            <p:extLst>
              <p:ext uri="{D42A27DB-BD31-4B8C-83A1-F6EECF244321}">
                <p14:modId xmlns:p14="http://schemas.microsoft.com/office/powerpoint/2010/main" val="1949519436"/>
              </p:ext>
            </p:extLst>
          </p:nvPr>
        </p:nvGraphicFramePr>
        <p:xfrm>
          <a:off x="331854" y="1225659"/>
          <a:ext cx="11530979" cy="5400362"/>
        </p:xfrm>
        <a:graphic>
          <a:graphicData uri="http://schemas.openxmlformats.org/drawingml/2006/table">
            <a:tbl>
              <a:tblPr firstRow="1" firstCol="1" bandRow="1"/>
              <a:tblGrid>
                <a:gridCol w="1743492">
                  <a:extLst>
                    <a:ext uri="{9D8B030D-6E8A-4147-A177-3AD203B41FA5}">
                      <a16:colId xmlns:a16="http://schemas.microsoft.com/office/drawing/2014/main" val="2535769644"/>
                    </a:ext>
                  </a:extLst>
                </a:gridCol>
                <a:gridCol w="4848025">
                  <a:extLst>
                    <a:ext uri="{9D8B030D-6E8A-4147-A177-3AD203B41FA5}">
                      <a16:colId xmlns:a16="http://schemas.microsoft.com/office/drawing/2014/main" val="57439912"/>
                    </a:ext>
                  </a:extLst>
                </a:gridCol>
                <a:gridCol w="4939462">
                  <a:extLst>
                    <a:ext uri="{9D8B030D-6E8A-4147-A177-3AD203B41FA5}">
                      <a16:colId xmlns:a16="http://schemas.microsoft.com/office/drawing/2014/main" val="2520291840"/>
                    </a:ext>
                  </a:extLst>
                </a:gridCol>
              </a:tblGrid>
              <a:tr h="423850">
                <a:tc>
                  <a:txBody>
                    <a:bodyPr/>
                    <a:lstStyle/>
                    <a:p>
                      <a:endParaRPr lang="nl-NL" sz="2000" b="1">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8256782"/>
                  </a:ext>
                </a:extLst>
              </a:tr>
              <a:tr h="2211782">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extLst>
                  <a:ext uri="{0D108BD9-81ED-4DB2-BD59-A6C34878D82A}">
                    <a16:rowId xmlns:a16="http://schemas.microsoft.com/office/drawing/2014/main" val="2375257260"/>
                  </a:ext>
                </a:extLst>
              </a:tr>
              <a:tr h="2764730">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graphicFrame>
        <p:nvGraphicFramePr>
          <p:cNvPr id="4" name="Table 3">
            <a:extLst>
              <a:ext uri="{FF2B5EF4-FFF2-40B4-BE49-F238E27FC236}">
                <a16:creationId xmlns:a16="http://schemas.microsoft.com/office/drawing/2014/main" id="{1B9E5C3A-C4EE-B03C-73A1-CEB40679DC25}"/>
              </a:ext>
            </a:extLst>
          </p:cNvPr>
          <p:cNvGraphicFramePr>
            <a:graphicFrameLocks noGrp="1"/>
          </p:cNvGraphicFramePr>
          <p:nvPr>
            <p:extLst>
              <p:ext uri="{D42A27DB-BD31-4B8C-83A1-F6EECF244321}">
                <p14:modId xmlns:p14="http://schemas.microsoft.com/office/powerpoint/2010/main" val="2324483757"/>
              </p:ext>
            </p:extLst>
          </p:nvPr>
        </p:nvGraphicFramePr>
        <p:xfrm>
          <a:off x="499995" y="1197300"/>
          <a:ext cx="11362838" cy="5428721"/>
        </p:xfrm>
        <a:graphic>
          <a:graphicData uri="http://schemas.openxmlformats.org/drawingml/2006/table">
            <a:tbl>
              <a:tblPr firstRow="1" firstCol="1" bandRow="1"/>
              <a:tblGrid>
                <a:gridCol w="1549522">
                  <a:extLst>
                    <a:ext uri="{9D8B030D-6E8A-4147-A177-3AD203B41FA5}">
                      <a16:colId xmlns:a16="http://schemas.microsoft.com/office/drawing/2014/main" val="2535769644"/>
                    </a:ext>
                  </a:extLst>
                </a:gridCol>
                <a:gridCol w="4783709">
                  <a:extLst>
                    <a:ext uri="{9D8B030D-6E8A-4147-A177-3AD203B41FA5}">
                      <a16:colId xmlns:a16="http://schemas.microsoft.com/office/drawing/2014/main" val="57439912"/>
                    </a:ext>
                  </a:extLst>
                </a:gridCol>
                <a:gridCol w="5029607">
                  <a:extLst>
                    <a:ext uri="{9D8B030D-6E8A-4147-A177-3AD203B41FA5}">
                      <a16:colId xmlns:a16="http://schemas.microsoft.com/office/drawing/2014/main" val="2520291840"/>
                    </a:ext>
                  </a:extLst>
                </a:gridCol>
              </a:tblGrid>
              <a:tr h="442230">
                <a:tc>
                  <a:txBody>
                    <a:bodyPr/>
                    <a:lstStyle/>
                    <a:p>
                      <a:r>
                        <a:rPr lang="nl-NL" sz="2000" b="1">
                          <a:effectLst/>
                          <a:latin typeface="Calibri" panose="020F0502020204030204" pitchFamily="34" charset="0"/>
                          <a:ea typeface="Times New Roman" panose="02020603050405020304" pitchFamily="18" charset="0"/>
                          <a:cs typeface="Calibri" panose="020F0502020204030204" pitchFamily="34" charset="0"/>
                        </a:rPr>
                        <a:t>Crisis type</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existential</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are options</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Existential</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act or die!</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548256782"/>
                  </a:ext>
                </a:extLst>
              </a:tr>
              <a:tr h="2216217">
                <a:tc>
                  <a:txBody>
                    <a:bodyPr/>
                    <a:lstStyle/>
                    <a:p>
                      <a:r>
                        <a:rPr lang="nl-NL" sz="2000" b="1">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Not acute</a:t>
                      </a:r>
                      <a:r>
                        <a:rPr lang="nl-NL" sz="2000">
                          <a:solidFill>
                            <a:schemeClr val="accent3">
                              <a:lumMod val="50000"/>
                            </a:schemeClr>
                          </a:solidFill>
                          <a:effectLst/>
                          <a:latin typeface="Calibri" panose="020F0502020204030204" pitchFamily="34" charset="0"/>
                          <a:ea typeface="Times New Roman" panose="02020603050405020304" pitchFamily="18" charset="0"/>
                          <a:cs typeface="Calibri" panose="020F0502020204030204" pitchFamily="34" charset="0"/>
                        </a:rPr>
                        <a:t>: there is time</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u="sng">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2375257260"/>
                  </a:ext>
                </a:extLst>
              </a:tr>
              <a:tr h="2770274">
                <a:tc>
                  <a:txBody>
                    <a:bodyPr/>
                    <a:lstStyle/>
                    <a:p>
                      <a:r>
                        <a:rPr lang="nl-NL" sz="2000" b="1">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Acute</a:t>
                      </a:r>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p>
                    <a:p>
                      <a:r>
                        <a:rPr lang="nl-NL" sz="20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act now!</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CC66">
                        <a:alpha val="30196"/>
                      </a:srgbClr>
                    </a:solidFill>
                  </a:tcPr>
                </a:tc>
                <a:tc>
                  <a:txBody>
                    <a:bodyPr/>
                    <a:lstStyle/>
                    <a:p>
                      <a:endParaRPr lang="nl-NL" sz="20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534F">
                        <a:alpha val="30196"/>
                      </a:srgbClr>
                    </a:solidFill>
                  </a:tcPr>
                </a:tc>
                <a:extLst>
                  <a:ext uri="{0D108BD9-81ED-4DB2-BD59-A6C34878D82A}">
                    <a16:rowId xmlns:a16="http://schemas.microsoft.com/office/drawing/2014/main" val="537998825"/>
                  </a:ext>
                </a:extLst>
              </a:tr>
            </a:tbl>
          </a:graphicData>
        </a:graphic>
      </p:graphicFrame>
      <p:sp>
        <p:nvSpPr>
          <p:cNvPr id="2" name="Title 1">
            <a:extLst>
              <a:ext uri="{FF2B5EF4-FFF2-40B4-BE49-F238E27FC236}">
                <a16:creationId xmlns:a16="http://schemas.microsoft.com/office/drawing/2014/main" id="{CC226F8E-A205-8542-3ACE-24ACD5E2D842}"/>
              </a:ext>
            </a:extLst>
          </p:cNvPr>
          <p:cNvSpPr>
            <a:spLocks noGrp="1"/>
          </p:cNvSpPr>
          <p:nvPr>
            <p:ph type="title"/>
          </p:nvPr>
        </p:nvSpPr>
        <p:spPr/>
        <p:txBody>
          <a:bodyPr>
            <a:normAutofit/>
          </a:bodyPr>
          <a:lstStyle/>
          <a:p>
            <a:r>
              <a:rPr lang="en-GB" b="1"/>
              <a:t>Societal</a:t>
            </a:r>
            <a:r>
              <a:rPr lang="en-GB"/>
              <a:t> crisis decision making</a:t>
            </a:r>
            <a:endParaRPr lang="nl-NL"/>
          </a:p>
        </p:txBody>
      </p:sp>
      <p:sp>
        <p:nvSpPr>
          <p:cNvPr id="3" name="TextBox 2">
            <a:extLst>
              <a:ext uri="{FF2B5EF4-FFF2-40B4-BE49-F238E27FC236}">
                <a16:creationId xmlns:a16="http://schemas.microsoft.com/office/drawing/2014/main" id="{3AE15ADF-20FB-C5B0-4EC9-7DDEBCDA0F6E}"/>
              </a:ext>
            </a:extLst>
          </p:cNvPr>
          <p:cNvSpPr txBox="1"/>
          <p:nvPr/>
        </p:nvSpPr>
        <p:spPr>
          <a:xfrm>
            <a:off x="2049964" y="1627519"/>
            <a:ext cx="3793407" cy="1200329"/>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Liberal democratic decision making </a:t>
            </a:r>
          </a:p>
          <a:p>
            <a:pPr marL="285750" indent="-285750">
              <a:buFont typeface="Arial" panose="020B0604020202020204" pitchFamily="34" charset="0"/>
              <a:buChar char="•"/>
            </a:pPr>
            <a:r>
              <a:rPr lang="nl-NL" sz="1800">
                <a:effectLst/>
                <a:latin typeface="Calibri" panose="020F0502020204030204" pitchFamily="34" charset="0"/>
                <a:ea typeface="Times New Roman" panose="02020603050405020304" pitchFamily="18" charset="0"/>
                <a:cs typeface="Calibri" panose="020F0502020204030204" pitchFamily="34" charset="0"/>
              </a:rPr>
              <a:t>in </a:t>
            </a:r>
            <a:r>
              <a:rPr lang="nl-NL" sz="1800" u="sng">
                <a:effectLst/>
                <a:latin typeface="Calibri" panose="020F0502020204030204" pitchFamily="34" charset="0"/>
                <a:ea typeface="Times New Roman" panose="02020603050405020304" pitchFamily="18" charset="0"/>
                <a:cs typeface="Calibri" panose="020F0502020204030204" pitchFamily="34" charset="0"/>
              </a:rPr>
              <a:t>national, province and municipal parliaments/councils</a:t>
            </a:r>
            <a:r>
              <a:rPr lang="nl-NL" sz="1800">
                <a:effectLst/>
                <a:latin typeface="Calibri" panose="020F0502020204030204" pitchFamily="34" charset="0"/>
                <a:ea typeface="Times New Roman" panose="02020603050405020304" pitchFamily="18" charset="0"/>
                <a:cs typeface="Calibri" panose="020F0502020204030204" pitchFamily="34" charset="0"/>
              </a:rPr>
              <a:t> by political parties</a:t>
            </a:r>
            <a:endParaRPr lang="nl-NL" sz="1800" u="sng">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5" name="TextBox 4">
            <a:extLst>
              <a:ext uri="{FF2B5EF4-FFF2-40B4-BE49-F238E27FC236}">
                <a16:creationId xmlns:a16="http://schemas.microsoft.com/office/drawing/2014/main" id="{1E872765-203C-DBDF-A9DE-67C795E66BFC}"/>
              </a:ext>
            </a:extLst>
          </p:cNvPr>
          <p:cNvSpPr txBox="1"/>
          <p:nvPr/>
        </p:nvSpPr>
        <p:spPr>
          <a:xfrm>
            <a:off x="2049964" y="3888572"/>
            <a:ext cx="4055120" cy="1477328"/>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Government staff decision making </a:t>
            </a:r>
          </a:p>
          <a:p>
            <a:pPr marL="285750" indent="-285750">
              <a:buFont typeface="Arial" panose="020B0604020202020204" pitchFamily="34" charset="0"/>
              <a:buChar char="•"/>
            </a:pPr>
            <a:r>
              <a:rPr lang="nl-NL">
                <a:ea typeface="Times New Roman" panose="02020603050405020304" pitchFamily="18" charset="0"/>
                <a:cs typeface="Calibri" panose="020F0502020204030204" pitchFamily="34" charset="0"/>
              </a:rPr>
              <a:t>i</a:t>
            </a:r>
            <a:r>
              <a:rPr lang="nl-NL" sz="1800" b="0">
                <a:effectLst/>
                <a:latin typeface="Calibri" panose="020F0502020204030204" pitchFamily="34" charset="0"/>
                <a:ea typeface="Times New Roman" panose="02020603050405020304" pitchFamily="18" charset="0"/>
                <a:cs typeface="Calibri" panose="020F0502020204030204" pitchFamily="34" charset="0"/>
              </a:rPr>
              <a:t>n </a:t>
            </a:r>
            <a:r>
              <a:rPr lang="nl-NL" u="sng">
                <a:ea typeface="Times New Roman" panose="02020603050405020304" pitchFamily="18" charset="0"/>
                <a:cs typeface="Calibri" panose="020F0502020204030204" pitchFamily="34" charset="0"/>
              </a:rPr>
              <a:t>crisis or emergency response teams</a:t>
            </a:r>
            <a:r>
              <a:rPr lang="nl-NL" sz="1800" b="0">
                <a:effectLst/>
                <a:latin typeface="Calibri" panose="020F0502020204030204" pitchFamily="34" charset="0"/>
                <a:ea typeface="Times New Roman" panose="02020603050405020304" pitchFamily="18" charset="0"/>
                <a:cs typeface="Calibri" panose="020F0502020204030204" pitchFamily="34" charset="0"/>
              </a:rPr>
              <a:t> by </a:t>
            </a:r>
            <a:r>
              <a:rPr lang="nl-NL" sz="1800">
                <a:effectLst/>
                <a:latin typeface="Calibri" panose="020F0502020204030204" pitchFamily="34" charset="0"/>
                <a:ea typeface="Times New Roman" panose="02020603050405020304" pitchFamily="18" charset="0"/>
                <a:cs typeface="Calibri" panose="020F0502020204030204" pitchFamily="34" charset="0"/>
              </a:rPr>
              <a:t>emergency services, police, safety authorities, water authorities, health care authorities</a:t>
            </a:r>
          </a:p>
        </p:txBody>
      </p:sp>
      <p:sp>
        <p:nvSpPr>
          <p:cNvPr id="7" name="TextBox 6">
            <a:extLst>
              <a:ext uri="{FF2B5EF4-FFF2-40B4-BE49-F238E27FC236}">
                <a16:creationId xmlns:a16="http://schemas.microsoft.com/office/drawing/2014/main" id="{4C033F40-CC4C-7E8E-D5DB-55D1B5473970}"/>
              </a:ext>
            </a:extLst>
          </p:cNvPr>
          <p:cNvSpPr txBox="1"/>
          <p:nvPr/>
        </p:nvSpPr>
        <p:spPr>
          <a:xfrm>
            <a:off x="6839073" y="1618886"/>
            <a:ext cx="4302487" cy="2308324"/>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Task division based democratic decision making</a:t>
            </a:r>
            <a:endParaRPr lang="nl-NL">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nl-NL" sz="1800">
                <a:effectLst/>
                <a:latin typeface="Calibri" panose="020F0502020204030204" pitchFamily="34" charset="0"/>
                <a:ea typeface="Times New Roman" panose="02020603050405020304" pitchFamily="18" charset="0"/>
                <a:cs typeface="Calibri" panose="020F0502020204030204" pitchFamily="34" charset="0"/>
              </a:rPr>
              <a:t>in </a:t>
            </a:r>
            <a:r>
              <a:rPr lang="nl-NL" sz="1800" u="sng">
                <a:effectLst/>
                <a:latin typeface="Calibri" panose="020F0502020204030204" pitchFamily="34" charset="0"/>
                <a:ea typeface="Times New Roman" panose="02020603050405020304" pitchFamily="18" charset="0"/>
                <a:cs typeface="Calibri" panose="020F0502020204030204" pitchFamily="34" charset="0"/>
              </a:rPr>
              <a:t>water authority boards</a:t>
            </a:r>
            <a:r>
              <a:rPr lang="nl-NL" sz="1800" i="1">
                <a:effectLst/>
                <a:latin typeface="Calibri" panose="020F0502020204030204" pitchFamily="34" charset="0"/>
                <a:ea typeface="Times New Roman" panose="02020603050405020304" pitchFamily="18" charset="0"/>
                <a:cs typeface="Calibri" panose="020F0502020204030204" pitchFamily="34" charset="0"/>
              </a:rPr>
              <a:t> </a:t>
            </a:r>
            <a:r>
              <a:rPr lang="nl-NL" sz="1800">
                <a:effectLst/>
                <a:latin typeface="Calibri" panose="020F0502020204030204" pitchFamily="34" charset="0"/>
                <a:ea typeface="Times New Roman" panose="02020603050405020304" pitchFamily="18" charset="0"/>
                <a:cs typeface="Calibri" panose="020F0502020204030204" pitchFamily="34" charset="0"/>
              </a:rPr>
              <a:t>by</a:t>
            </a:r>
            <a:r>
              <a:rPr lang="nl-NL" sz="1800" i="1">
                <a:effectLst/>
                <a:latin typeface="Calibri" panose="020F0502020204030204" pitchFamily="34" charset="0"/>
                <a:ea typeface="Times New Roman" panose="02020603050405020304" pitchFamily="18" charset="0"/>
                <a:cs typeface="Calibri" panose="020F0502020204030204" pitchFamily="34" charset="0"/>
              </a:rPr>
              <a:t> </a:t>
            </a:r>
            <a:r>
              <a:rPr lang="nl-NL" sz="1800">
                <a:effectLst/>
                <a:latin typeface="Calibri" panose="020F0502020204030204" pitchFamily="34" charset="0"/>
                <a:ea typeface="Times New Roman" panose="02020603050405020304" pitchFamily="18" charset="0"/>
                <a:cs typeface="Calibri" panose="020F0502020204030204" pitchFamily="34" charset="0"/>
              </a:rPr>
              <a:t>inhabitants, farmer networks, nature reserve managers </a:t>
            </a:r>
          </a:p>
          <a:p>
            <a:pPr marL="285750" indent="-285750">
              <a:buFont typeface="Arial" panose="020B0604020202020204" pitchFamily="34" charset="0"/>
              <a:buChar char="•"/>
            </a:pPr>
            <a:r>
              <a:rPr lang="nl-NL" i="1">
                <a:highlight>
                  <a:srgbClr val="FFFF00"/>
                </a:highlight>
                <a:ea typeface="Times New Roman" panose="02020603050405020304" pitchFamily="18" charset="0"/>
                <a:cs typeface="Calibri" panose="020F0502020204030204" pitchFamily="34" charset="0"/>
              </a:rPr>
              <a:t>Option: in </a:t>
            </a:r>
            <a:r>
              <a:rPr lang="nl-NL" sz="1800" i="1" u="sng">
                <a:effectLst/>
                <a:highlight>
                  <a:srgbClr val="FFFF00"/>
                </a:highlight>
                <a:ea typeface="Times New Roman" panose="02020603050405020304" pitchFamily="18" charset="0"/>
                <a:cs typeface="Calibri" panose="020F0502020204030204" pitchFamily="34" charset="0"/>
              </a:rPr>
              <a:t>transition chambers</a:t>
            </a:r>
            <a:r>
              <a:rPr lang="nl-NL" sz="1800" i="1">
                <a:effectLst/>
                <a:highlight>
                  <a:srgbClr val="FFFF00"/>
                </a:highlight>
                <a:ea typeface="Times New Roman" panose="02020603050405020304" pitchFamily="18" charset="0"/>
                <a:cs typeface="Calibri" panose="020F0502020204030204" pitchFamily="34" charset="0"/>
              </a:rPr>
              <a:t> and </a:t>
            </a:r>
            <a:r>
              <a:rPr lang="nl-NL" sz="1800" i="1" u="sng">
                <a:effectLst/>
                <a:highlight>
                  <a:srgbClr val="FFFF00"/>
                </a:highlight>
                <a:ea typeface="Times New Roman" panose="02020603050405020304" pitchFamily="18" charset="0"/>
                <a:cs typeface="Calibri" panose="020F0502020204030204" pitchFamily="34" charset="0"/>
              </a:rPr>
              <a:t>product councils</a:t>
            </a:r>
            <a:r>
              <a:rPr lang="nl-NL" sz="1800" i="1">
                <a:effectLst/>
                <a:highlight>
                  <a:srgbClr val="FFFF00"/>
                </a:highlight>
                <a:ea typeface="Times New Roman" panose="02020603050405020304" pitchFamily="18" charset="0"/>
                <a:cs typeface="Calibri" panose="020F0502020204030204" pitchFamily="34" charset="0"/>
              </a:rPr>
              <a:t> by science, citizens, government, businesses, non-profits</a:t>
            </a:r>
          </a:p>
        </p:txBody>
      </p:sp>
      <p:sp>
        <p:nvSpPr>
          <p:cNvPr id="8" name="TextBox 7">
            <a:extLst>
              <a:ext uri="{FF2B5EF4-FFF2-40B4-BE49-F238E27FC236}">
                <a16:creationId xmlns:a16="http://schemas.microsoft.com/office/drawing/2014/main" id="{C890110B-83E7-1783-21E4-821001E3C8C3}"/>
              </a:ext>
            </a:extLst>
          </p:cNvPr>
          <p:cNvSpPr txBox="1"/>
          <p:nvPr/>
        </p:nvSpPr>
        <p:spPr>
          <a:xfrm>
            <a:off x="6829791" y="3879333"/>
            <a:ext cx="4334951" cy="2585323"/>
          </a:xfrm>
          <a:prstGeom prst="rect">
            <a:avLst/>
          </a:prstGeom>
          <a:noFill/>
          <a:ln>
            <a:noFill/>
          </a:ln>
        </p:spPr>
        <p:txBody>
          <a:bodyPr wrap="square" rtlCol="0">
            <a:spAutoFit/>
          </a:bodyPr>
          <a:lstStyle/>
          <a:p>
            <a:r>
              <a:rPr lang="nl-NL" sz="1800" b="1">
                <a:effectLst/>
                <a:latin typeface="Calibri" panose="020F0502020204030204" pitchFamily="34" charset="0"/>
                <a:ea typeface="Times New Roman" panose="02020603050405020304" pitchFamily="18" charset="0"/>
                <a:cs typeface="Calibri" panose="020F0502020204030204" pitchFamily="34" charset="0"/>
              </a:rPr>
              <a:t>War time decision making</a:t>
            </a:r>
            <a:endParaRPr lang="nl-NL">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nl-NL" sz="1800">
                <a:effectLst/>
                <a:latin typeface="Calibri" panose="020F0502020204030204" pitchFamily="34" charset="0"/>
                <a:ea typeface="Times New Roman" panose="02020603050405020304" pitchFamily="18" charset="0"/>
                <a:cs typeface="Calibri" panose="020F0502020204030204" pitchFamily="34" charset="0"/>
              </a:rPr>
              <a:t>In </a:t>
            </a:r>
            <a:r>
              <a:rPr lang="nl-NL" sz="1800" u="sng">
                <a:effectLst/>
                <a:latin typeface="Calibri" panose="020F0502020204030204" pitchFamily="34" charset="0"/>
                <a:ea typeface="Times New Roman" panose="02020603050405020304" pitchFamily="18" charset="0"/>
                <a:cs typeface="Calibri" panose="020F0502020204030204" pitchFamily="34" charset="0"/>
              </a:rPr>
              <a:t>war cabinets</a:t>
            </a:r>
            <a:r>
              <a:rPr lang="nl-NL" sz="1800">
                <a:effectLst/>
                <a:latin typeface="Calibri" panose="020F0502020204030204" pitchFamily="34" charset="0"/>
                <a:ea typeface="Times New Roman" panose="02020603050405020304" pitchFamily="18" charset="0"/>
                <a:cs typeface="Calibri" panose="020F0502020204030204" pitchFamily="34" charset="0"/>
              </a:rPr>
              <a:t> by government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(defense, public order, water management, health management)</a:t>
            </a:r>
            <a:r>
              <a:rPr lang="nl-NL">
                <a:ea typeface="Times New Roman" panose="02020603050405020304" pitchFamily="18" charset="0"/>
                <a:cs typeface="Calibri" panose="020F0502020204030204" pitchFamily="34" charset="0"/>
              </a:rPr>
              <a:t> in close contact with </a:t>
            </a:r>
            <a:r>
              <a:rPr lang="nl-NL" sz="1800">
                <a:effectLst/>
                <a:latin typeface="Calibri" panose="020F0502020204030204" pitchFamily="34" charset="0"/>
                <a:ea typeface="Times New Roman" panose="02020603050405020304" pitchFamily="18" charset="0"/>
                <a:cs typeface="Calibri" panose="020F0502020204030204" pitchFamily="34" charset="0"/>
              </a:rPr>
              <a:t>business networks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(war economy)</a:t>
            </a:r>
            <a:r>
              <a:rPr lang="nl-NL" sz="1800">
                <a:effectLst/>
                <a:latin typeface="Calibri" panose="020F0502020204030204" pitchFamily="34" charset="0"/>
                <a:ea typeface="Times New Roman" panose="02020603050405020304" pitchFamily="18" charset="0"/>
                <a:cs typeface="Calibri" panose="020F0502020204030204" pitchFamily="34" charset="0"/>
              </a:rPr>
              <a:t>, citizen organisations</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(mobilisation, solidarity, shelter)</a:t>
            </a:r>
            <a:r>
              <a:rPr lang="nl-NL" sz="1800">
                <a:effectLst/>
                <a:latin typeface="Calibri" panose="020F0502020204030204" pitchFamily="34" charset="0"/>
                <a:ea typeface="Times New Roman" panose="02020603050405020304" pitchFamily="18" charset="0"/>
                <a:cs typeface="Calibri" panose="020F0502020204030204" pitchFamily="34" charset="0"/>
              </a:rPr>
              <a:t>, non-profits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(protection, refuges, food, care, training)</a:t>
            </a:r>
            <a:r>
              <a:rPr lang="nl-NL" sz="180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r>
              <a:rPr lang="nl-NL" sz="1800">
                <a:effectLst/>
                <a:latin typeface="Calibri" panose="020F0502020204030204" pitchFamily="34" charset="0"/>
                <a:ea typeface="Times New Roman" panose="02020603050405020304" pitchFamily="18" charset="0"/>
                <a:cs typeface="Calibri" panose="020F0502020204030204" pitchFamily="34" charset="0"/>
              </a:rPr>
              <a:t>and research institutes </a:t>
            </a:r>
            <a:r>
              <a:rPr lang="nl-NL" sz="180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(assessments, options)</a:t>
            </a:r>
          </a:p>
        </p:txBody>
      </p:sp>
      <p:grpSp>
        <p:nvGrpSpPr>
          <p:cNvPr id="20" name="Groep 4">
            <a:extLst>
              <a:ext uri="{FF2B5EF4-FFF2-40B4-BE49-F238E27FC236}">
                <a16:creationId xmlns:a16="http://schemas.microsoft.com/office/drawing/2014/main" id="{1275FBF7-7BCD-1109-014F-3E65D23A223C}"/>
              </a:ext>
            </a:extLst>
          </p:cNvPr>
          <p:cNvGrpSpPr>
            <a:grpSpLocks/>
          </p:cNvGrpSpPr>
          <p:nvPr/>
        </p:nvGrpSpPr>
        <p:grpSpPr bwMode="auto">
          <a:xfrm>
            <a:off x="6101447" y="1793388"/>
            <a:ext cx="621719" cy="621718"/>
            <a:chOff x="3608388" y="2465388"/>
            <a:chExt cx="1927225" cy="1927225"/>
          </a:xfrm>
        </p:grpSpPr>
        <p:grpSp>
          <p:nvGrpSpPr>
            <p:cNvPr id="21" name="Groep 25">
              <a:extLst>
                <a:ext uri="{FF2B5EF4-FFF2-40B4-BE49-F238E27FC236}">
                  <a16:creationId xmlns:a16="http://schemas.microsoft.com/office/drawing/2014/main" id="{1EAD1ECB-EE2B-EA44-4076-E286931601EC}"/>
                </a:ext>
              </a:extLst>
            </p:cNvPr>
            <p:cNvGrpSpPr>
              <a:grpSpLocks/>
            </p:cNvGrpSpPr>
            <p:nvPr/>
          </p:nvGrpSpPr>
          <p:grpSpPr bwMode="auto">
            <a:xfrm>
              <a:off x="3608388" y="2465388"/>
              <a:ext cx="1927225" cy="1927225"/>
              <a:chOff x="415520" y="1334309"/>
              <a:chExt cx="1927225" cy="1927225"/>
            </a:xfrm>
          </p:grpSpPr>
          <p:sp>
            <p:nvSpPr>
              <p:cNvPr id="35" name="AutoShape 62">
                <a:extLst>
                  <a:ext uri="{FF2B5EF4-FFF2-40B4-BE49-F238E27FC236}">
                    <a16:creationId xmlns:a16="http://schemas.microsoft.com/office/drawing/2014/main" id="{9798E449-3AA0-F6E6-560D-424AEB5A8F31}"/>
                  </a:ext>
                </a:extLst>
              </p:cNvPr>
              <p:cNvSpPr>
                <a:spLocks noChangeArrowheads="1"/>
              </p:cNvSpPr>
              <p:nvPr/>
            </p:nvSpPr>
            <p:spPr bwMode="auto">
              <a:xfrm rot="7114948">
                <a:off x="415519" y="1336161"/>
                <a:ext cx="1927225" cy="1923521"/>
              </a:xfrm>
              <a:prstGeom prst="blockArc">
                <a:avLst>
                  <a:gd name="adj1" fmla="val 10800000"/>
                  <a:gd name="adj2" fmla="val 12803914"/>
                  <a:gd name="adj3" fmla="val 11173"/>
                </a:avLst>
              </a:prstGeom>
              <a:solidFill>
                <a:srgbClr val="9966FF"/>
              </a:solidFill>
              <a:ln w="9525">
                <a:noFill/>
                <a:miter lim="800000"/>
                <a:headEnd/>
                <a:tailEnd/>
              </a:ln>
            </p:spPr>
            <p:txBody>
              <a:bodyPr wrap="none" anchor="ctr"/>
              <a:lstStyle/>
              <a:p>
                <a:pPr>
                  <a:defRPr/>
                </a:pPr>
                <a:endParaRPr lang="en-GB"/>
              </a:p>
            </p:txBody>
          </p:sp>
          <p:sp>
            <p:nvSpPr>
              <p:cNvPr id="36" name="AutoShape 62">
                <a:extLst>
                  <a:ext uri="{FF2B5EF4-FFF2-40B4-BE49-F238E27FC236}">
                    <a16:creationId xmlns:a16="http://schemas.microsoft.com/office/drawing/2014/main" id="{C538592C-8051-ACF9-293C-B318AE6F16FC}"/>
                  </a:ext>
                </a:extLst>
              </p:cNvPr>
              <p:cNvSpPr>
                <a:spLocks noChangeArrowheads="1"/>
              </p:cNvSpPr>
              <p:nvPr/>
            </p:nvSpPr>
            <p:spPr bwMode="auto">
              <a:xfrm rot="1611153">
                <a:off x="415520" y="1336160"/>
                <a:ext cx="1927225" cy="1923524"/>
              </a:xfrm>
              <a:prstGeom prst="blockArc">
                <a:avLst>
                  <a:gd name="adj1" fmla="val 10800000"/>
                  <a:gd name="adj2" fmla="val 12688545"/>
                  <a:gd name="adj3" fmla="val 11099"/>
                </a:avLst>
              </a:prstGeom>
              <a:solidFill>
                <a:srgbClr val="00CC66"/>
              </a:solidFill>
              <a:ln w="9525">
                <a:noFill/>
                <a:miter lim="800000"/>
                <a:headEnd/>
                <a:tailEnd/>
              </a:ln>
            </p:spPr>
            <p:txBody>
              <a:bodyPr wrap="none" anchor="ctr"/>
              <a:lstStyle/>
              <a:p>
                <a:pPr>
                  <a:defRPr/>
                </a:pPr>
                <a:endParaRPr lang="en-GB"/>
              </a:p>
            </p:txBody>
          </p:sp>
          <p:sp>
            <p:nvSpPr>
              <p:cNvPr id="37" name="AutoShape 62">
                <a:extLst>
                  <a:ext uri="{FF2B5EF4-FFF2-40B4-BE49-F238E27FC236}">
                    <a16:creationId xmlns:a16="http://schemas.microsoft.com/office/drawing/2014/main" id="{DDF5DCE8-E8ED-6461-2684-12D30CE72295}"/>
                  </a:ext>
                </a:extLst>
              </p:cNvPr>
              <p:cNvSpPr>
                <a:spLocks noChangeArrowheads="1"/>
              </p:cNvSpPr>
              <p:nvPr/>
            </p:nvSpPr>
            <p:spPr bwMode="auto">
              <a:xfrm rot="8914522">
                <a:off x="415520" y="1336160"/>
                <a:ext cx="1927225" cy="1923524"/>
              </a:xfrm>
              <a:prstGeom prst="blockArc">
                <a:avLst>
                  <a:gd name="adj1" fmla="val 10800000"/>
                  <a:gd name="adj2" fmla="val 12700070"/>
                  <a:gd name="adj3" fmla="val 11182"/>
                </a:avLst>
              </a:prstGeom>
              <a:solidFill>
                <a:srgbClr val="D60000"/>
              </a:solidFill>
              <a:ln w="9525">
                <a:noFill/>
                <a:miter lim="800000"/>
                <a:headEnd/>
                <a:tailEnd/>
              </a:ln>
            </p:spPr>
            <p:txBody>
              <a:bodyPr wrap="none" anchor="ctr"/>
              <a:lstStyle/>
              <a:p>
                <a:pPr>
                  <a:defRPr/>
                </a:pPr>
                <a:endParaRPr lang="en-GB"/>
              </a:p>
            </p:txBody>
          </p:sp>
          <p:sp>
            <p:nvSpPr>
              <p:cNvPr id="38" name="AutoShape 62">
                <a:extLst>
                  <a:ext uri="{FF2B5EF4-FFF2-40B4-BE49-F238E27FC236}">
                    <a16:creationId xmlns:a16="http://schemas.microsoft.com/office/drawing/2014/main" id="{5DFFBA69-DF85-18CA-5C70-DA01DA9930F3}"/>
                  </a:ext>
                </a:extLst>
              </p:cNvPr>
              <p:cNvSpPr>
                <a:spLocks noChangeArrowheads="1"/>
              </p:cNvSpPr>
              <p:nvPr/>
            </p:nvSpPr>
            <p:spPr bwMode="auto">
              <a:xfrm rot="3300311">
                <a:off x="415519" y="1336161"/>
                <a:ext cx="1927225" cy="1923521"/>
              </a:xfrm>
              <a:prstGeom prst="blockArc">
                <a:avLst>
                  <a:gd name="adj1" fmla="val 10800000"/>
                  <a:gd name="adj2" fmla="val 12839286"/>
                  <a:gd name="adj3" fmla="val 11118"/>
                </a:avLst>
              </a:prstGeom>
              <a:solidFill>
                <a:srgbClr val="FF6600"/>
              </a:solidFill>
              <a:ln w="9525">
                <a:noFill/>
                <a:miter lim="800000"/>
                <a:headEnd/>
                <a:tailEnd/>
              </a:ln>
            </p:spPr>
            <p:txBody>
              <a:bodyPr wrap="none" anchor="ctr"/>
              <a:lstStyle/>
              <a:p>
                <a:pPr>
                  <a:defRPr/>
                </a:pPr>
                <a:endParaRPr lang="en-GB"/>
              </a:p>
            </p:txBody>
          </p:sp>
          <p:sp>
            <p:nvSpPr>
              <p:cNvPr id="39" name="AutoShape 62">
                <a:extLst>
                  <a:ext uri="{FF2B5EF4-FFF2-40B4-BE49-F238E27FC236}">
                    <a16:creationId xmlns:a16="http://schemas.microsoft.com/office/drawing/2014/main" id="{4B4321D3-E2E5-84D3-9666-2E2C25A7D085}"/>
                  </a:ext>
                </a:extLst>
              </p:cNvPr>
              <p:cNvSpPr>
                <a:spLocks noChangeArrowheads="1"/>
              </p:cNvSpPr>
              <p:nvPr/>
            </p:nvSpPr>
            <p:spPr bwMode="auto">
              <a:xfrm rot="5246720">
                <a:off x="415519" y="1336161"/>
                <a:ext cx="1927225" cy="1923521"/>
              </a:xfrm>
              <a:prstGeom prst="blockArc">
                <a:avLst>
                  <a:gd name="adj1" fmla="val 10800000"/>
                  <a:gd name="adj2" fmla="val 12853207"/>
                  <a:gd name="adj3" fmla="val 11198"/>
                </a:avLst>
              </a:prstGeom>
              <a:solidFill>
                <a:srgbClr val="FFC000"/>
              </a:solidFill>
              <a:ln w="9525">
                <a:noFill/>
                <a:miter lim="800000"/>
                <a:headEnd/>
                <a:tailEnd/>
              </a:ln>
            </p:spPr>
            <p:txBody>
              <a:bodyPr wrap="none" anchor="ctr"/>
              <a:lstStyle/>
              <a:p>
                <a:pPr>
                  <a:defRPr/>
                </a:pPr>
                <a:endParaRPr lang="en-GB"/>
              </a:p>
            </p:txBody>
          </p:sp>
          <p:sp>
            <p:nvSpPr>
              <p:cNvPr id="40" name="AutoShape 62">
                <a:extLst>
                  <a:ext uri="{FF2B5EF4-FFF2-40B4-BE49-F238E27FC236}">
                    <a16:creationId xmlns:a16="http://schemas.microsoft.com/office/drawing/2014/main" id="{D4F1FF21-8899-3F78-034F-E6C3ACE4FEF1}"/>
                  </a:ext>
                </a:extLst>
              </p:cNvPr>
              <p:cNvSpPr>
                <a:spLocks noChangeArrowheads="1"/>
              </p:cNvSpPr>
              <p:nvPr/>
            </p:nvSpPr>
            <p:spPr bwMode="auto">
              <a:xfrm rot="21447283">
                <a:off x="415520" y="1336160"/>
                <a:ext cx="1927225" cy="1923524"/>
              </a:xfrm>
              <a:prstGeom prst="blockArc">
                <a:avLst>
                  <a:gd name="adj1" fmla="val 10928840"/>
                  <a:gd name="adj2" fmla="val 13413773"/>
                  <a:gd name="adj3" fmla="val 11151"/>
                </a:avLst>
              </a:prstGeom>
              <a:solidFill>
                <a:srgbClr val="76B531"/>
              </a:solidFill>
              <a:ln w="9525">
                <a:noFill/>
                <a:miter lim="800000"/>
                <a:headEnd/>
                <a:tailEnd/>
              </a:ln>
            </p:spPr>
            <p:txBody>
              <a:bodyPr wrap="none" anchor="ctr"/>
              <a:lstStyle/>
              <a:p>
                <a:pPr>
                  <a:defRPr/>
                </a:pPr>
                <a:endParaRPr lang="en-GB"/>
              </a:p>
            </p:txBody>
          </p:sp>
        </p:grpSp>
        <p:grpSp>
          <p:nvGrpSpPr>
            <p:cNvPr id="22" name="Groep 22">
              <a:extLst>
                <a:ext uri="{FF2B5EF4-FFF2-40B4-BE49-F238E27FC236}">
                  <a16:creationId xmlns:a16="http://schemas.microsoft.com/office/drawing/2014/main" id="{4907F89F-128A-0E6F-EB3F-A6B3FBAF579E}"/>
                </a:ext>
              </a:extLst>
            </p:cNvPr>
            <p:cNvGrpSpPr>
              <a:grpSpLocks/>
            </p:cNvGrpSpPr>
            <p:nvPr/>
          </p:nvGrpSpPr>
          <p:grpSpPr bwMode="auto">
            <a:xfrm>
              <a:off x="4152106" y="3009106"/>
              <a:ext cx="839789" cy="839789"/>
              <a:chOff x="3954461" y="1897971"/>
              <a:chExt cx="1235076" cy="1235076"/>
            </a:xfrm>
          </p:grpSpPr>
          <p:sp>
            <p:nvSpPr>
              <p:cNvPr id="29" name="AutoShape 62">
                <a:extLst>
                  <a:ext uri="{FF2B5EF4-FFF2-40B4-BE49-F238E27FC236}">
                    <a16:creationId xmlns:a16="http://schemas.microsoft.com/office/drawing/2014/main" id="{E2B5934E-09ED-C8E7-3C95-5CFF2C55AE4C}"/>
                  </a:ext>
                </a:extLst>
              </p:cNvPr>
              <p:cNvSpPr>
                <a:spLocks noChangeArrowheads="1"/>
              </p:cNvSpPr>
              <p:nvPr/>
            </p:nvSpPr>
            <p:spPr bwMode="auto">
              <a:xfrm rot="5246720">
                <a:off x="3955299" y="1898811"/>
                <a:ext cx="1233399" cy="1233399"/>
              </a:xfrm>
              <a:prstGeom prst="blockArc">
                <a:avLst>
                  <a:gd name="adj1" fmla="val 10800000"/>
                  <a:gd name="adj2" fmla="val 12833063"/>
                  <a:gd name="adj3" fmla="val 19851"/>
                </a:avLst>
              </a:prstGeom>
              <a:solidFill>
                <a:srgbClr val="CCCC00"/>
              </a:solidFill>
              <a:ln w="9525">
                <a:noFill/>
                <a:miter lim="800000"/>
                <a:headEnd/>
                <a:tailEnd/>
              </a:ln>
            </p:spPr>
            <p:txBody>
              <a:bodyPr wrap="none" anchor="ctr"/>
              <a:lstStyle/>
              <a:p>
                <a:pPr>
                  <a:defRPr/>
                </a:pPr>
                <a:endParaRPr lang="en-GB"/>
              </a:p>
            </p:txBody>
          </p:sp>
          <p:sp>
            <p:nvSpPr>
              <p:cNvPr id="30" name="AutoShape 62">
                <a:extLst>
                  <a:ext uri="{FF2B5EF4-FFF2-40B4-BE49-F238E27FC236}">
                    <a16:creationId xmlns:a16="http://schemas.microsoft.com/office/drawing/2014/main" id="{85C4A6C5-A78B-1D9E-6A5C-13FC6977028C}"/>
                  </a:ext>
                </a:extLst>
              </p:cNvPr>
              <p:cNvSpPr>
                <a:spLocks noChangeArrowheads="1"/>
              </p:cNvSpPr>
              <p:nvPr/>
            </p:nvSpPr>
            <p:spPr bwMode="auto">
              <a:xfrm rot="7114948">
                <a:off x="3955299" y="1898811"/>
                <a:ext cx="1233399" cy="1233399"/>
              </a:xfrm>
              <a:prstGeom prst="blockArc">
                <a:avLst>
                  <a:gd name="adj1" fmla="val 10800000"/>
                  <a:gd name="adj2" fmla="val 12731278"/>
                  <a:gd name="adj3" fmla="val 20021"/>
                </a:avLst>
              </a:prstGeom>
              <a:solidFill>
                <a:srgbClr val="FF99FF"/>
              </a:solidFill>
              <a:ln w="9525">
                <a:noFill/>
                <a:miter lim="800000"/>
                <a:headEnd/>
                <a:tailEnd/>
              </a:ln>
            </p:spPr>
            <p:txBody>
              <a:bodyPr wrap="none" anchor="ctr"/>
              <a:lstStyle/>
              <a:p>
                <a:pPr>
                  <a:defRPr/>
                </a:pPr>
                <a:endParaRPr lang="en-GB"/>
              </a:p>
            </p:txBody>
          </p:sp>
          <p:sp>
            <p:nvSpPr>
              <p:cNvPr id="31" name="AutoShape 62">
                <a:extLst>
                  <a:ext uri="{FF2B5EF4-FFF2-40B4-BE49-F238E27FC236}">
                    <a16:creationId xmlns:a16="http://schemas.microsoft.com/office/drawing/2014/main" id="{3E3444DB-A6C0-E19F-A2E5-90B957203EA1}"/>
                  </a:ext>
                </a:extLst>
              </p:cNvPr>
              <p:cNvSpPr>
                <a:spLocks noChangeArrowheads="1"/>
              </p:cNvSpPr>
              <p:nvPr/>
            </p:nvSpPr>
            <p:spPr bwMode="auto">
              <a:xfrm rot="2033251">
                <a:off x="3955300" y="1898810"/>
                <a:ext cx="1233399" cy="1233399"/>
              </a:xfrm>
              <a:prstGeom prst="blockArc">
                <a:avLst>
                  <a:gd name="adj1" fmla="val 10800000"/>
                  <a:gd name="adj2" fmla="val 12813566"/>
                  <a:gd name="adj3" fmla="val 19937"/>
                </a:avLst>
              </a:prstGeom>
              <a:solidFill>
                <a:srgbClr val="33CCCC"/>
              </a:solidFill>
              <a:ln w="9525">
                <a:noFill/>
                <a:miter lim="800000"/>
                <a:headEnd/>
                <a:tailEnd/>
              </a:ln>
            </p:spPr>
            <p:txBody>
              <a:bodyPr wrap="none" anchor="ctr"/>
              <a:lstStyle/>
              <a:p>
                <a:pPr>
                  <a:defRPr/>
                </a:pPr>
                <a:endParaRPr lang="en-GB"/>
              </a:p>
            </p:txBody>
          </p:sp>
          <p:sp>
            <p:nvSpPr>
              <p:cNvPr id="32" name="AutoShape 62">
                <a:extLst>
                  <a:ext uri="{FF2B5EF4-FFF2-40B4-BE49-F238E27FC236}">
                    <a16:creationId xmlns:a16="http://schemas.microsoft.com/office/drawing/2014/main" id="{B1AEBCB9-91CA-BCF9-37F6-A2FAFFCBEB35}"/>
                  </a:ext>
                </a:extLst>
              </p:cNvPr>
              <p:cNvSpPr>
                <a:spLocks noChangeArrowheads="1"/>
              </p:cNvSpPr>
              <p:nvPr/>
            </p:nvSpPr>
            <p:spPr bwMode="auto">
              <a:xfrm rot="21427054">
                <a:off x="3955300" y="1898810"/>
                <a:ext cx="1233399" cy="1233399"/>
              </a:xfrm>
              <a:prstGeom prst="blockArc">
                <a:avLst>
                  <a:gd name="adj1" fmla="val 10956829"/>
                  <a:gd name="adj2" fmla="val 13886361"/>
                  <a:gd name="adj3" fmla="val 20259"/>
                </a:avLst>
              </a:prstGeom>
              <a:solidFill>
                <a:srgbClr val="99FF33"/>
              </a:solidFill>
              <a:ln w="9525">
                <a:noFill/>
                <a:miter lim="800000"/>
                <a:headEnd/>
                <a:tailEnd/>
              </a:ln>
            </p:spPr>
            <p:txBody>
              <a:bodyPr wrap="none" anchor="ctr"/>
              <a:lstStyle/>
              <a:p>
                <a:pPr>
                  <a:defRPr/>
                </a:pPr>
                <a:endParaRPr lang="en-GB"/>
              </a:p>
            </p:txBody>
          </p:sp>
          <p:sp>
            <p:nvSpPr>
              <p:cNvPr id="33" name="AutoShape 62">
                <a:extLst>
                  <a:ext uri="{FF2B5EF4-FFF2-40B4-BE49-F238E27FC236}">
                    <a16:creationId xmlns:a16="http://schemas.microsoft.com/office/drawing/2014/main" id="{FA1E2D29-754A-A81D-B8A1-45B5FF4D1293}"/>
                  </a:ext>
                </a:extLst>
              </p:cNvPr>
              <p:cNvSpPr>
                <a:spLocks noChangeArrowheads="1"/>
              </p:cNvSpPr>
              <p:nvPr/>
            </p:nvSpPr>
            <p:spPr bwMode="auto">
              <a:xfrm rot="8835569">
                <a:off x="3955300" y="1898810"/>
                <a:ext cx="1233399" cy="1233399"/>
              </a:xfrm>
              <a:prstGeom prst="blockArc">
                <a:avLst>
                  <a:gd name="adj1" fmla="val 10800000"/>
                  <a:gd name="adj2" fmla="val 12793323"/>
                  <a:gd name="adj3" fmla="val 20145"/>
                </a:avLst>
              </a:prstGeom>
              <a:solidFill>
                <a:srgbClr val="CC0000"/>
              </a:solidFill>
              <a:ln w="9525">
                <a:noFill/>
                <a:miter lim="800000"/>
                <a:headEnd/>
                <a:tailEnd/>
              </a:ln>
            </p:spPr>
            <p:txBody>
              <a:bodyPr wrap="none" anchor="ctr"/>
              <a:lstStyle/>
              <a:p>
                <a:pPr>
                  <a:defRPr/>
                </a:pPr>
                <a:endParaRPr lang="en-GB"/>
              </a:p>
            </p:txBody>
          </p:sp>
          <p:sp>
            <p:nvSpPr>
              <p:cNvPr id="34" name="AutoShape 62">
                <a:extLst>
                  <a:ext uri="{FF2B5EF4-FFF2-40B4-BE49-F238E27FC236}">
                    <a16:creationId xmlns:a16="http://schemas.microsoft.com/office/drawing/2014/main" id="{0F2C15A8-388B-D493-66F0-A9E27CCEEAEE}"/>
                  </a:ext>
                </a:extLst>
              </p:cNvPr>
              <p:cNvSpPr>
                <a:spLocks noChangeArrowheads="1"/>
              </p:cNvSpPr>
              <p:nvPr/>
            </p:nvSpPr>
            <p:spPr bwMode="auto">
              <a:xfrm rot="3300311">
                <a:off x="3955299" y="1898811"/>
                <a:ext cx="1233399" cy="1233399"/>
              </a:xfrm>
              <a:prstGeom prst="blockArc">
                <a:avLst>
                  <a:gd name="adj1" fmla="val 10800000"/>
                  <a:gd name="adj2" fmla="val 12891550"/>
                  <a:gd name="adj3" fmla="val 19932"/>
                </a:avLst>
              </a:prstGeom>
              <a:solidFill>
                <a:srgbClr val="CC9900"/>
              </a:solidFill>
              <a:ln w="9525">
                <a:noFill/>
                <a:miter lim="800000"/>
                <a:headEnd/>
                <a:tailEnd/>
              </a:ln>
            </p:spPr>
            <p:txBody>
              <a:bodyPr wrap="none" anchor="ctr"/>
              <a:lstStyle/>
              <a:p>
                <a:pPr>
                  <a:defRPr/>
                </a:pPr>
                <a:endParaRPr lang="en-GB"/>
              </a:p>
            </p:txBody>
          </p:sp>
        </p:grpSp>
        <p:sp>
          <p:nvSpPr>
            <p:cNvPr id="23" name="AutoShape 62">
              <a:extLst>
                <a:ext uri="{FF2B5EF4-FFF2-40B4-BE49-F238E27FC236}">
                  <a16:creationId xmlns:a16="http://schemas.microsoft.com/office/drawing/2014/main" id="{CB02955B-CB4B-6FFE-B924-7529E13C6483}"/>
                </a:ext>
              </a:extLst>
            </p:cNvPr>
            <p:cNvSpPr>
              <a:spLocks noChangeArrowheads="1"/>
            </p:cNvSpPr>
            <p:nvPr/>
          </p:nvSpPr>
          <p:spPr bwMode="auto">
            <a:xfrm rot="7027402">
              <a:off x="3865721" y="2722723"/>
              <a:ext cx="1412559" cy="1412557"/>
            </a:xfrm>
            <a:prstGeom prst="blockArc">
              <a:avLst>
                <a:gd name="adj1" fmla="val 10800000"/>
                <a:gd name="adj2" fmla="val 12804422"/>
                <a:gd name="adj3" fmla="val 16433"/>
              </a:avLst>
            </a:prstGeom>
            <a:solidFill>
              <a:srgbClr val="6699FF"/>
            </a:solidFill>
            <a:ln w="9525">
              <a:noFill/>
              <a:miter lim="800000"/>
              <a:headEnd/>
              <a:tailEnd/>
            </a:ln>
          </p:spPr>
          <p:txBody>
            <a:bodyPr wrap="none" anchor="ctr"/>
            <a:lstStyle/>
            <a:p>
              <a:pPr>
                <a:defRPr/>
              </a:pPr>
              <a:endParaRPr lang="en-GB"/>
            </a:p>
          </p:txBody>
        </p:sp>
        <p:sp>
          <p:nvSpPr>
            <p:cNvPr id="24" name="AutoShape 62">
              <a:extLst>
                <a:ext uri="{FF2B5EF4-FFF2-40B4-BE49-F238E27FC236}">
                  <a16:creationId xmlns:a16="http://schemas.microsoft.com/office/drawing/2014/main" id="{90F6BE13-7F62-22EF-1B6A-E504614FB747}"/>
                </a:ext>
              </a:extLst>
            </p:cNvPr>
            <p:cNvSpPr>
              <a:spLocks noChangeArrowheads="1"/>
            </p:cNvSpPr>
            <p:nvPr/>
          </p:nvSpPr>
          <p:spPr bwMode="auto">
            <a:xfrm rot="1611153">
              <a:off x="3865722" y="2722721"/>
              <a:ext cx="1412557" cy="1412559"/>
            </a:xfrm>
            <a:prstGeom prst="blockArc">
              <a:avLst>
                <a:gd name="adj1" fmla="val 10800000"/>
                <a:gd name="adj2" fmla="val 12804422"/>
                <a:gd name="adj3" fmla="val 16433"/>
              </a:avLst>
            </a:prstGeom>
            <a:solidFill>
              <a:srgbClr val="008000"/>
            </a:solidFill>
            <a:ln w="9525">
              <a:noFill/>
              <a:miter lim="800000"/>
              <a:headEnd/>
              <a:tailEnd/>
            </a:ln>
          </p:spPr>
          <p:txBody>
            <a:bodyPr wrap="none" anchor="ctr"/>
            <a:lstStyle/>
            <a:p>
              <a:pPr>
                <a:defRPr/>
              </a:pPr>
              <a:endParaRPr lang="en-GB"/>
            </a:p>
          </p:txBody>
        </p:sp>
        <p:sp>
          <p:nvSpPr>
            <p:cNvPr id="25" name="AutoShape 62">
              <a:extLst>
                <a:ext uri="{FF2B5EF4-FFF2-40B4-BE49-F238E27FC236}">
                  <a16:creationId xmlns:a16="http://schemas.microsoft.com/office/drawing/2014/main" id="{52B47005-7B01-3A8C-64B5-BC266F2206AF}"/>
                </a:ext>
              </a:extLst>
            </p:cNvPr>
            <p:cNvSpPr>
              <a:spLocks noChangeArrowheads="1"/>
            </p:cNvSpPr>
            <p:nvPr/>
          </p:nvSpPr>
          <p:spPr bwMode="auto">
            <a:xfrm rot="8769210">
              <a:off x="3865722" y="2722721"/>
              <a:ext cx="1412557" cy="1412559"/>
            </a:xfrm>
            <a:prstGeom prst="blockArc">
              <a:avLst>
                <a:gd name="adj1" fmla="val 10800000"/>
                <a:gd name="adj2" fmla="val 12804422"/>
                <a:gd name="adj3" fmla="val 16433"/>
              </a:avLst>
            </a:prstGeom>
            <a:solidFill>
              <a:srgbClr val="9933FF"/>
            </a:solidFill>
            <a:ln w="9525">
              <a:noFill/>
              <a:miter lim="800000"/>
              <a:headEnd/>
              <a:tailEnd/>
            </a:ln>
          </p:spPr>
          <p:txBody>
            <a:bodyPr wrap="none" anchor="ctr"/>
            <a:lstStyle/>
            <a:p>
              <a:pPr>
                <a:defRPr/>
              </a:pPr>
              <a:endParaRPr lang="en-GB"/>
            </a:p>
          </p:txBody>
        </p:sp>
        <p:sp>
          <p:nvSpPr>
            <p:cNvPr id="26" name="AutoShape 62">
              <a:extLst>
                <a:ext uri="{FF2B5EF4-FFF2-40B4-BE49-F238E27FC236}">
                  <a16:creationId xmlns:a16="http://schemas.microsoft.com/office/drawing/2014/main" id="{C9B3E337-F03F-0099-0365-3743A514E296}"/>
                </a:ext>
              </a:extLst>
            </p:cNvPr>
            <p:cNvSpPr>
              <a:spLocks noChangeArrowheads="1"/>
            </p:cNvSpPr>
            <p:nvPr/>
          </p:nvSpPr>
          <p:spPr bwMode="auto">
            <a:xfrm rot="3636376">
              <a:off x="3865721" y="2722723"/>
              <a:ext cx="1412559" cy="1412557"/>
            </a:xfrm>
            <a:prstGeom prst="blockArc">
              <a:avLst>
                <a:gd name="adj1" fmla="val 10409212"/>
                <a:gd name="adj2" fmla="val 12804422"/>
                <a:gd name="adj3" fmla="val 16433"/>
              </a:avLst>
            </a:prstGeom>
            <a:solidFill>
              <a:srgbClr val="B46B00"/>
            </a:solidFill>
            <a:ln w="9525">
              <a:noFill/>
              <a:miter lim="800000"/>
              <a:headEnd/>
              <a:tailEnd/>
            </a:ln>
          </p:spPr>
          <p:txBody>
            <a:bodyPr wrap="none" anchor="ctr"/>
            <a:lstStyle/>
            <a:p>
              <a:pPr>
                <a:defRPr/>
              </a:pPr>
              <a:endParaRPr lang="en-GB"/>
            </a:p>
          </p:txBody>
        </p:sp>
        <p:sp>
          <p:nvSpPr>
            <p:cNvPr id="27" name="AutoShape 62">
              <a:extLst>
                <a:ext uri="{FF2B5EF4-FFF2-40B4-BE49-F238E27FC236}">
                  <a16:creationId xmlns:a16="http://schemas.microsoft.com/office/drawing/2014/main" id="{E518828D-A660-0F9A-0F30-26D00563A3B6}"/>
                </a:ext>
              </a:extLst>
            </p:cNvPr>
            <p:cNvSpPr>
              <a:spLocks noChangeArrowheads="1"/>
            </p:cNvSpPr>
            <p:nvPr/>
          </p:nvSpPr>
          <p:spPr bwMode="auto">
            <a:xfrm rot="5724068">
              <a:off x="3865721" y="2722723"/>
              <a:ext cx="1412559" cy="1412557"/>
            </a:xfrm>
            <a:prstGeom prst="blockArc">
              <a:avLst>
                <a:gd name="adj1" fmla="val 10497621"/>
                <a:gd name="adj2" fmla="val 12804422"/>
                <a:gd name="adj3" fmla="val 16433"/>
              </a:avLst>
            </a:prstGeom>
            <a:solidFill>
              <a:srgbClr val="FF9933"/>
            </a:solidFill>
            <a:ln w="9525">
              <a:noFill/>
              <a:miter lim="800000"/>
              <a:headEnd/>
              <a:tailEnd/>
            </a:ln>
          </p:spPr>
          <p:txBody>
            <a:bodyPr wrap="none" anchor="ctr"/>
            <a:lstStyle/>
            <a:p>
              <a:pPr>
                <a:defRPr/>
              </a:pPr>
              <a:endParaRPr lang="en-GB"/>
            </a:p>
          </p:txBody>
        </p:sp>
        <p:sp>
          <p:nvSpPr>
            <p:cNvPr id="28" name="AutoShape 62">
              <a:extLst>
                <a:ext uri="{FF2B5EF4-FFF2-40B4-BE49-F238E27FC236}">
                  <a16:creationId xmlns:a16="http://schemas.microsoft.com/office/drawing/2014/main" id="{9BCD2CA0-495B-951E-A959-FF00CCBE6A1B}"/>
                </a:ext>
              </a:extLst>
            </p:cNvPr>
            <p:cNvSpPr>
              <a:spLocks noChangeArrowheads="1"/>
            </p:cNvSpPr>
            <p:nvPr/>
          </p:nvSpPr>
          <p:spPr bwMode="auto">
            <a:xfrm>
              <a:off x="3865722" y="2722721"/>
              <a:ext cx="1412557" cy="1412559"/>
            </a:xfrm>
            <a:prstGeom prst="blockArc">
              <a:avLst>
                <a:gd name="adj1" fmla="val 10827077"/>
                <a:gd name="adj2" fmla="val 12804422"/>
                <a:gd name="adj3" fmla="val 16433"/>
              </a:avLst>
            </a:prstGeom>
            <a:solidFill>
              <a:srgbClr val="92D050"/>
            </a:solidFill>
            <a:ln w="9525">
              <a:noFill/>
              <a:miter lim="800000"/>
              <a:headEnd/>
              <a:tailEnd/>
            </a:ln>
          </p:spPr>
          <p:txBody>
            <a:bodyPr wrap="none" anchor="ctr"/>
            <a:lstStyle/>
            <a:p>
              <a:pPr>
                <a:defRPr/>
              </a:pPr>
              <a:endParaRPr lang="en-GB"/>
            </a:p>
          </p:txBody>
        </p:sp>
      </p:grpSp>
      <p:grpSp>
        <p:nvGrpSpPr>
          <p:cNvPr id="42" name="Groep 24">
            <a:extLst>
              <a:ext uri="{FF2B5EF4-FFF2-40B4-BE49-F238E27FC236}">
                <a16:creationId xmlns:a16="http://schemas.microsoft.com/office/drawing/2014/main" id="{4BDB81C3-B898-64F2-613A-46753AA33C2C}"/>
              </a:ext>
            </a:extLst>
          </p:cNvPr>
          <p:cNvGrpSpPr/>
          <p:nvPr/>
        </p:nvGrpSpPr>
        <p:grpSpPr>
          <a:xfrm>
            <a:off x="11260885" y="1761474"/>
            <a:ext cx="483877" cy="483391"/>
            <a:chOff x="3514710" y="1983423"/>
            <a:chExt cx="2114565" cy="2112438"/>
          </a:xfrm>
        </p:grpSpPr>
        <p:sp>
          <p:nvSpPr>
            <p:cNvPr id="49" name="AutoShape 11">
              <a:extLst>
                <a:ext uri="{FF2B5EF4-FFF2-40B4-BE49-F238E27FC236}">
                  <a16:creationId xmlns:a16="http://schemas.microsoft.com/office/drawing/2014/main" id="{CE170E87-B2C7-9B8F-2179-9BEC66A14A0D}"/>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50" name="AutoShape 9">
              <a:extLst>
                <a:ext uri="{FF2B5EF4-FFF2-40B4-BE49-F238E27FC236}">
                  <a16:creationId xmlns:a16="http://schemas.microsoft.com/office/drawing/2014/main" id="{4BB3008B-F725-4EB0-1159-F16131531C16}"/>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51" name="AutoShape 10">
              <a:extLst>
                <a:ext uri="{FF2B5EF4-FFF2-40B4-BE49-F238E27FC236}">
                  <a16:creationId xmlns:a16="http://schemas.microsoft.com/office/drawing/2014/main" id="{7D46BE39-0633-8644-0140-5BC13FF12FF3}"/>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52" name="AutoShape 11">
              <a:extLst>
                <a:ext uri="{FF2B5EF4-FFF2-40B4-BE49-F238E27FC236}">
                  <a16:creationId xmlns:a16="http://schemas.microsoft.com/office/drawing/2014/main" id="{F48299AB-0962-0946-0C72-37E9E182C3F4}"/>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53" name="AutoShape 12">
              <a:extLst>
                <a:ext uri="{FF2B5EF4-FFF2-40B4-BE49-F238E27FC236}">
                  <a16:creationId xmlns:a16="http://schemas.microsoft.com/office/drawing/2014/main" id="{66261594-CB8F-337B-4137-A89F42EE45B0}"/>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54" name="AutoShape 13">
              <a:extLst>
                <a:ext uri="{FF2B5EF4-FFF2-40B4-BE49-F238E27FC236}">
                  <a16:creationId xmlns:a16="http://schemas.microsoft.com/office/drawing/2014/main" id="{A610EF4A-D501-221A-E75D-6B3C4C18C4C6}"/>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pic>
        <p:nvPicPr>
          <p:cNvPr id="56" name="Picture 55">
            <a:extLst>
              <a:ext uri="{FF2B5EF4-FFF2-40B4-BE49-F238E27FC236}">
                <a16:creationId xmlns:a16="http://schemas.microsoft.com/office/drawing/2014/main" id="{3620BB4A-6A12-5D6D-9C6B-35E344B361B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216541" y="3979894"/>
            <a:ext cx="528222" cy="530131"/>
          </a:xfrm>
          <a:prstGeom prst="rect">
            <a:avLst/>
          </a:prstGeom>
        </p:spPr>
      </p:pic>
      <p:pic>
        <p:nvPicPr>
          <p:cNvPr id="60" name="Picture 59">
            <a:extLst>
              <a:ext uri="{FF2B5EF4-FFF2-40B4-BE49-F238E27FC236}">
                <a16:creationId xmlns:a16="http://schemas.microsoft.com/office/drawing/2014/main" id="{191A028F-511F-41E2-6E9E-3C18A604AB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1794" y="3979894"/>
            <a:ext cx="606878" cy="683590"/>
          </a:xfrm>
          <a:prstGeom prst="rect">
            <a:avLst/>
          </a:prstGeom>
        </p:spPr>
      </p:pic>
      <p:sp>
        <p:nvSpPr>
          <p:cNvPr id="10" name="Tijdelijke aanduiding voor dianummer 19">
            <a:extLst>
              <a:ext uri="{FF2B5EF4-FFF2-40B4-BE49-F238E27FC236}">
                <a16:creationId xmlns:a16="http://schemas.microsoft.com/office/drawing/2014/main" id="{CEA54AD7-A1CB-5D4E-494B-60918C4EE537}"/>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14</a:t>
            </a:fld>
            <a:endParaRPr lang="nl-NL"/>
          </a:p>
        </p:txBody>
      </p:sp>
    </p:spTree>
    <p:extLst>
      <p:ext uri="{BB962C8B-B14F-4D97-AF65-F5344CB8AC3E}">
        <p14:creationId xmlns:p14="http://schemas.microsoft.com/office/powerpoint/2010/main" val="258806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67E7-568B-DCEC-DCFB-B80ECAF889A2}"/>
              </a:ext>
            </a:extLst>
          </p:cNvPr>
          <p:cNvSpPr>
            <a:spLocks noGrp="1"/>
          </p:cNvSpPr>
          <p:nvPr>
            <p:ph type="title"/>
          </p:nvPr>
        </p:nvSpPr>
        <p:spPr>
          <a:xfrm>
            <a:off x="609600" y="-1"/>
            <a:ext cx="11582400" cy="1067510"/>
          </a:xfrm>
        </p:spPr>
        <p:txBody>
          <a:bodyPr>
            <a:normAutofit/>
          </a:bodyPr>
          <a:lstStyle/>
          <a:p>
            <a:r>
              <a:rPr lang="en-GB"/>
              <a:t>Wrap up</a:t>
            </a:r>
            <a:endParaRPr lang="nl-NL"/>
          </a:p>
        </p:txBody>
      </p:sp>
      <p:sp>
        <p:nvSpPr>
          <p:cNvPr id="6" name="Text Placeholder 2">
            <a:extLst>
              <a:ext uri="{FF2B5EF4-FFF2-40B4-BE49-F238E27FC236}">
                <a16:creationId xmlns:a16="http://schemas.microsoft.com/office/drawing/2014/main" id="{E88EEB5B-A23E-28E4-B594-18822417F32E}"/>
              </a:ext>
            </a:extLst>
          </p:cNvPr>
          <p:cNvSpPr>
            <a:spLocks noGrp="1"/>
          </p:cNvSpPr>
          <p:nvPr>
            <p:ph type="body" idx="4294967295"/>
          </p:nvPr>
        </p:nvSpPr>
        <p:spPr>
          <a:xfrm>
            <a:off x="642938" y="1547812"/>
            <a:ext cx="10107612" cy="5076825"/>
          </a:xfrm>
        </p:spPr>
        <p:txBody>
          <a:bodyPr>
            <a:normAutofit/>
          </a:bodyPr>
          <a:lstStyle/>
          <a:p>
            <a:r>
              <a:rPr lang="en-GB" sz="2000"/>
              <a:t>Sustainability crisis response is </a:t>
            </a:r>
            <a:r>
              <a:rPr lang="en-GB" sz="2000" b="1">
                <a:solidFill>
                  <a:srgbClr val="C00000"/>
                </a:solidFill>
              </a:rPr>
              <a:t>dangerously insufficient</a:t>
            </a:r>
          </a:p>
          <a:p>
            <a:r>
              <a:rPr lang="en-GB" sz="2000"/>
              <a:t>Liberal democracy cannot handle </a:t>
            </a:r>
            <a:r>
              <a:rPr lang="en-GB" sz="2000" b="1"/>
              <a:t>slow existential crises</a:t>
            </a:r>
          </a:p>
          <a:p>
            <a:r>
              <a:rPr lang="en-GB" sz="2000"/>
              <a:t>Societal task division may </a:t>
            </a:r>
            <a:r>
              <a:rPr lang="en-GB" sz="2000" b="1"/>
              <a:t>accellerate transitions</a:t>
            </a:r>
          </a:p>
          <a:p>
            <a:r>
              <a:rPr lang="en-GB" sz="2000"/>
              <a:t>Example: the </a:t>
            </a:r>
            <a:r>
              <a:rPr lang="en-GB" sz="2000" b="1"/>
              <a:t>task democracy </a:t>
            </a:r>
            <a:r>
              <a:rPr lang="en-GB" sz="2000"/>
              <a:t>model</a:t>
            </a:r>
          </a:p>
          <a:p>
            <a:pPr lvl="1"/>
            <a:r>
              <a:rPr lang="en-GB" sz="2000">
                <a:solidFill>
                  <a:schemeClr val="accent5">
                    <a:lumMod val="75000"/>
                  </a:schemeClr>
                </a:solidFill>
              </a:rPr>
              <a:t>Blueprint for public round table </a:t>
            </a:r>
            <a:r>
              <a:rPr lang="en-GB" sz="2000" b="1">
                <a:solidFill>
                  <a:schemeClr val="accent5">
                    <a:lumMod val="50000"/>
                  </a:schemeClr>
                </a:solidFill>
                <a:highlight>
                  <a:srgbClr val="FFFF00"/>
                </a:highlight>
              </a:rPr>
              <a:t>transition chambers </a:t>
            </a:r>
            <a:r>
              <a:rPr lang="en-GB" sz="2000">
                <a:solidFill>
                  <a:schemeClr val="accent5">
                    <a:lumMod val="75000"/>
                  </a:schemeClr>
                </a:solidFill>
              </a:rPr>
              <a:t>and </a:t>
            </a:r>
            <a:r>
              <a:rPr lang="en-GB" sz="2000" b="1">
                <a:solidFill>
                  <a:schemeClr val="accent5">
                    <a:lumMod val="50000"/>
                  </a:schemeClr>
                </a:solidFill>
                <a:highlight>
                  <a:srgbClr val="FFFF00"/>
                </a:highlight>
              </a:rPr>
              <a:t>product councils</a:t>
            </a:r>
          </a:p>
          <a:p>
            <a:pPr lvl="1"/>
            <a:r>
              <a:rPr lang="en-GB" sz="2000" b="1">
                <a:solidFill>
                  <a:schemeClr val="accent5">
                    <a:lumMod val="50000"/>
                  </a:schemeClr>
                </a:solidFill>
                <a:highlight>
                  <a:srgbClr val="FFFF00"/>
                </a:highlight>
              </a:rPr>
              <a:t>Equal positions </a:t>
            </a:r>
            <a:r>
              <a:rPr lang="en-GB" sz="2000">
                <a:solidFill>
                  <a:schemeClr val="accent5">
                    <a:lumMod val="75000"/>
                  </a:schemeClr>
                </a:solidFill>
              </a:rPr>
              <a:t>for five interdependent task groups</a:t>
            </a:r>
          </a:p>
          <a:p>
            <a:pPr lvl="1"/>
            <a:r>
              <a:rPr lang="en-GB" sz="2000">
                <a:solidFill>
                  <a:schemeClr val="accent5">
                    <a:lumMod val="75000"/>
                  </a:schemeClr>
                </a:solidFill>
              </a:rPr>
              <a:t>Conditions for </a:t>
            </a:r>
            <a:r>
              <a:rPr lang="en-GB" sz="2000" b="1">
                <a:solidFill>
                  <a:schemeClr val="accent5">
                    <a:lumMod val="50000"/>
                  </a:schemeClr>
                </a:solidFill>
                <a:highlight>
                  <a:srgbClr val="FFFF00"/>
                </a:highlight>
              </a:rPr>
              <a:t>collective transition leadership</a:t>
            </a:r>
          </a:p>
          <a:p>
            <a:pPr lvl="1"/>
            <a:r>
              <a:rPr lang="en-GB" sz="2000">
                <a:solidFill>
                  <a:schemeClr val="accent5">
                    <a:lumMod val="75000"/>
                  </a:schemeClr>
                </a:solidFill>
              </a:rPr>
              <a:t>Initiating large scale </a:t>
            </a:r>
            <a:r>
              <a:rPr lang="en-GB" sz="2000" b="1">
                <a:solidFill>
                  <a:schemeClr val="accent5">
                    <a:lumMod val="50000"/>
                  </a:schemeClr>
                </a:solidFill>
                <a:highlight>
                  <a:srgbClr val="FFFF00"/>
                </a:highlight>
              </a:rPr>
              <a:t>joint</a:t>
            </a:r>
            <a:r>
              <a:rPr lang="en-GB" sz="2000">
                <a:solidFill>
                  <a:schemeClr val="accent5">
                    <a:lumMod val="75000"/>
                  </a:schemeClr>
                </a:solidFill>
                <a:highlight>
                  <a:srgbClr val="FFFF00"/>
                </a:highlight>
              </a:rPr>
              <a:t> </a:t>
            </a:r>
            <a:r>
              <a:rPr lang="en-GB" sz="2000" b="1">
                <a:solidFill>
                  <a:schemeClr val="accent5">
                    <a:lumMod val="50000"/>
                  </a:schemeClr>
                </a:solidFill>
                <a:highlight>
                  <a:srgbClr val="FFFF00"/>
                </a:highlight>
              </a:rPr>
              <a:t>transition campaigns</a:t>
            </a:r>
          </a:p>
          <a:p>
            <a:pPr lvl="1"/>
            <a:r>
              <a:rPr lang="en-GB" sz="2000" b="1">
                <a:solidFill>
                  <a:schemeClr val="accent5">
                    <a:lumMod val="50000"/>
                  </a:schemeClr>
                </a:solidFill>
                <a:highlight>
                  <a:srgbClr val="FFFF00"/>
                </a:highlight>
              </a:rPr>
              <a:t>Compensating</a:t>
            </a:r>
            <a:r>
              <a:rPr lang="en-GB" sz="2000">
                <a:solidFill>
                  <a:schemeClr val="accent5">
                    <a:lumMod val="75000"/>
                  </a:schemeClr>
                </a:solidFill>
              </a:rPr>
              <a:t> rather than compromising</a:t>
            </a:r>
          </a:p>
          <a:p>
            <a:pPr lvl="1"/>
            <a:r>
              <a:rPr lang="en-GB" sz="2000" b="1">
                <a:solidFill>
                  <a:schemeClr val="accent5">
                    <a:lumMod val="50000"/>
                  </a:schemeClr>
                </a:solidFill>
                <a:highlight>
                  <a:srgbClr val="FFFF00"/>
                </a:highlight>
              </a:rPr>
              <a:t>Scalable, recursive</a:t>
            </a:r>
            <a:r>
              <a:rPr lang="en-GB" sz="2000">
                <a:solidFill>
                  <a:schemeClr val="accent5">
                    <a:lumMod val="75000"/>
                  </a:schemeClr>
                </a:solidFill>
              </a:rPr>
              <a:t> and open access</a:t>
            </a:r>
          </a:p>
          <a:p>
            <a:r>
              <a:rPr lang="en-GB" sz="2000"/>
              <a:t>Discussion</a:t>
            </a:r>
          </a:p>
          <a:p>
            <a:pPr lvl="1"/>
            <a:r>
              <a:rPr lang="en-GB" sz="2000">
                <a:solidFill>
                  <a:schemeClr val="accent5">
                    <a:lumMod val="75000"/>
                  </a:schemeClr>
                </a:solidFill>
              </a:rPr>
              <a:t>Is task democracy liberal? Utopian? Effective?</a:t>
            </a:r>
          </a:p>
          <a:p>
            <a:pPr lvl="1"/>
            <a:r>
              <a:rPr lang="en-GB" sz="2000">
                <a:solidFill>
                  <a:schemeClr val="accent5">
                    <a:lumMod val="75000"/>
                  </a:schemeClr>
                </a:solidFill>
              </a:rPr>
              <a:t>Tools and experiments, Community of Practice  </a:t>
            </a:r>
          </a:p>
        </p:txBody>
      </p:sp>
      <p:sp>
        <p:nvSpPr>
          <p:cNvPr id="7" name="Tijdelijke aanduiding voor dianummer 19">
            <a:extLst>
              <a:ext uri="{FF2B5EF4-FFF2-40B4-BE49-F238E27FC236}">
                <a16:creationId xmlns:a16="http://schemas.microsoft.com/office/drawing/2014/main" id="{70F5117E-46C3-B977-BF48-469399864565}"/>
              </a:ext>
            </a:extLst>
          </p:cNvPr>
          <p:cNvSpPr>
            <a:spLocks noGrp="1"/>
          </p:cNvSpPr>
          <p:nvPr>
            <p:ph type="sldNum" sz="quarter" idx="12"/>
          </p:nvPr>
        </p:nvSpPr>
        <p:spPr>
          <a:xfrm>
            <a:off x="9347200" y="6492875"/>
            <a:ext cx="2844800" cy="365125"/>
          </a:xfrm>
        </p:spPr>
        <p:txBody>
          <a:bodyPr/>
          <a:lstStyle/>
          <a:p>
            <a:fld id="{2C303A4E-DE03-4E24-BE60-81ACBD328FBA}" type="slidenum">
              <a:rPr lang="nl-NL" smtClean="0"/>
              <a:pPr/>
              <a:t>15</a:t>
            </a:fld>
            <a:endParaRPr lang="nl-NL"/>
          </a:p>
        </p:txBody>
      </p:sp>
      <p:grpSp>
        <p:nvGrpSpPr>
          <p:cNvPr id="8" name="Group 7">
            <a:extLst>
              <a:ext uri="{FF2B5EF4-FFF2-40B4-BE49-F238E27FC236}">
                <a16:creationId xmlns:a16="http://schemas.microsoft.com/office/drawing/2014/main" id="{F29A2CBA-191D-1687-F6E0-DFAB3B2C0C26}"/>
              </a:ext>
            </a:extLst>
          </p:cNvPr>
          <p:cNvGrpSpPr/>
          <p:nvPr/>
        </p:nvGrpSpPr>
        <p:grpSpPr>
          <a:xfrm>
            <a:off x="8085654" y="3431238"/>
            <a:ext cx="3745556" cy="3061637"/>
            <a:chOff x="6096000" y="3304871"/>
            <a:chExt cx="3745556" cy="3061637"/>
          </a:xfrm>
        </p:grpSpPr>
        <p:cxnSp>
          <p:nvCxnSpPr>
            <p:cNvPr id="9" name="Connector: Elbow 8">
              <a:extLst>
                <a:ext uri="{FF2B5EF4-FFF2-40B4-BE49-F238E27FC236}">
                  <a16:creationId xmlns:a16="http://schemas.microsoft.com/office/drawing/2014/main" id="{00370B28-8287-F6EA-6840-E9BEBDA9DE5D}"/>
                </a:ext>
              </a:extLst>
            </p:cNvPr>
            <p:cNvCxnSpPr>
              <a:cxnSpLocks/>
              <a:stCxn id="80" idx="4"/>
              <a:endCxn id="71" idx="0"/>
            </p:cNvCxnSpPr>
            <p:nvPr/>
          </p:nvCxnSpPr>
          <p:spPr>
            <a:xfrm rot="5400000">
              <a:off x="7113394" y="3514057"/>
              <a:ext cx="808918" cy="1277962"/>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93D208B-D475-7A58-0781-56C75D249D2B}"/>
                </a:ext>
              </a:extLst>
            </p:cNvPr>
            <p:cNvSpPr/>
            <p:nvPr/>
          </p:nvSpPr>
          <p:spPr>
            <a:xfrm>
              <a:off x="9396124" y="4526234"/>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Connector: Elbow 10">
              <a:extLst>
                <a:ext uri="{FF2B5EF4-FFF2-40B4-BE49-F238E27FC236}">
                  <a16:creationId xmlns:a16="http://schemas.microsoft.com/office/drawing/2014/main" id="{D79E01E6-A7FE-CEB0-1785-8CDD5C39ABED}"/>
                </a:ext>
              </a:extLst>
            </p:cNvPr>
            <p:cNvCxnSpPr>
              <a:cxnSpLocks/>
            </p:cNvCxnSpPr>
            <p:nvPr/>
          </p:nvCxnSpPr>
          <p:spPr>
            <a:xfrm rot="5400000">
              <a:off x="7573796" y="3969410"/>
              <a:ext cx="805061" cy="361016"/>
            </a:xfrm>
            <a:prstGeom prst="bentConnector3">
              <a:avLst>
                <a:gd name="adj1" fmla="val 50444"/>
              </a:avLst>
            </a:prstGeom>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C37930F7-4681-DCA4-8BA1-4F4C84B23FED}"/>
                </a:ext>
              </a:extLst>
            </p:cNvPr>
            <p:cNvCxnSpPr>
              <a:cxnSpLocks/>
            </p:cNvCxnSpPr>
            <p:nvPr/>
          </p:nvCxnSpPr>
          <p:spPr>
            <a:xfrm rot="16200000" flipH="1">
              <a:off x="8019749" y="3884472"/>
              <a:ext cx="808918" cy="534749"/>
            </a:xfrm>
            <a:prstGeom prst="bentConnector3">
              <a:avLst>
                <a:gd name="adj1" fmla="val 50147"/>
              </a:avLst>
            </a:prstGeom>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70D154E8-AAC5-F022-B8F9-8CBF5F8B4135}"/>
                </a:ext>
              </a:extLst>
            </p:cNvPr>
            <p:cNvCxnSpPr>
              <a:cxnSpLocks/>
              <a:stCxn id="80" idx="4"/>
              <a:endCxn id="10" idx="0"/>
            </p:cNvCxnSpPr>
            <p:nvPr/>
          </p:nvCxnSpPr>
          <p:spPr>
            <a:xfrm rot="16200000" flipH="1">
              <a:off x="8488560" y="3416853"/>
              <a:ext cx="777655" cy="1441106"/>
            </a:xfrm>
            <a:prstGeom prst="bentConnector3">
              <a:avLst>
                <a:gd name="adj1" fmla="val 52062"/>
              </a:avLst>
            </a:prstGeom>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7C7F3CA5-AD76-3856-2DEA-E16C88E6ADC0}"/>
                </a:ext>
              </a:extLst>
            </p:cNvPr>
            <p:cNvGrpSpPr/>
            <p:nvPr/>
          </p:nvGrpSpPr>
          <p:grpSpPr>
            <a:xfrm>
              <a:off x="7916573" y="3304871"/>
              <a:ext cx="483877" cy="483391"/>
              <a:chOff x="8480278" y="2771471"/>
              <a:chExt cx="483877" cy="483391"/>
            </a:xfrm>
          </p:grpSpPr>
          <p:grpSp>
            <p:nvGrpSpPr>
              <p:cNvPr id="79" name="Groep 24">
                <a:extLst>
                  <a:ext uri="{FF2B5EF4-FFF2-40B4-BE49-F238E27FC236}">
                    <a16:creationId xmlns:a16="http://schemas.microsoft.com/office/drawing/2014/main" id="{F7BA5139-B749-3BAE-8E75-F68804FEC6F7}"/>
                  </a:ext>
                </a:extLst>
              </p:cNvPr>
              <p:cNvGrpSpPr/>
              <p:nvPr/>
            </p:nvGrpSpPr>
            <p:grpSpPr>
              <a:xfrm>
                <a:off x="8480278" y="2771471"/>
                <a:ext cx="483877" cy="483391"/>
                <a:chOff x="3514710" y="1983423"/>
                <a:chExt cx="2114565" cy="2112438"/>
              </a:xfrm>
            </p:grpSpPr>
            <p:sp>
              <p:nvSpPr>
                <p:cNvPr id="81" name="AutoShape 11">
                  <a:extLst>
                    <a:ext uri="{FF2B5EF4-FFF2-40B4-BE49-F238E27FC236}">
                      <a16:creationId xmlns:a16="http://schemas.microsoft.com/office/drawing/2014/main" id="{D4D2D989-6AC2-B89C-4BE1-1F025D95C389}"/>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82" name="AutoShape 9">
                  <a:extLst>
                    <a:ext uri="{FF2B5EF4-FFF2-40B4-BE49-F238E27FC236}">
                      <a16:creationId xmlns:a16="http://schemas.microsoft.com/office/drawing/2014/main" id="{8EF71EFF-E30E-4CC1-D0B2-29342EACE270}"/>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83" name="AutoShape 10">
                  <a:extLst>
                    <a:ext uri="{FF2B5EF4-FFF2-40B4-BE49-F238E27FC236}">
                      <a16:creationId xmlns:a16="http://schemas.microsoft.com/office/drawing/2014/main" id="{DC36C977-C3BF-83BE-5812-154C0EE0E64B}"/>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84" name="AutoShape 11">
                  <a:extLst>
                    <a:ext uri="{FF2B5EF4-FFF2-40B4-BE49-F238E27FC236}">
                      <a16:creationId xmlns:a16="http://schemas.microsoft.com/office/drawing/2014/main" id="{DC052E50-EA46-659A-D1AF-849F31AA30E8}"/>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85" name="AutoShape 12">
                  <a:extLst>
                    <a:ext uri="{FF2B5EF4-FFF2-40B4-BE49-F238E27FC236}">
                      <a16:creationId xmlns:a16="http://schemas.microsoft.com/office/drawing/2014/main" id="{84A0C692-66A4-C028-D943-5A5A70184B5C}"/>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86" name="AutoShape 13">
                  <a:extLst>
                    <a:ext uri="{FF2B5EF4-FFF2-40B4-BE49-F238E27FC236}">
                      <a16:creationId xmlns:a16="http://schemas.microsoft.com/office/drawing/2014/main" id="{1EB23B0A-A6C0-F92B-ACB5-EF46B177BBF0}"/>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sp>
            <p:nvSpPr>
              <p:cNvPr id="80" name="Oval 79">
                <a:extLst>
                  <a:ext uri="{FF2B5EF4-FFF2-40B4-BE49-F238E27FC236}">
                    <a16:creationId xmlns:a16="http://schemas.microsoft.com/office/drawing/2014/main" id="{32C711F5-56B0-7088-3E7E-B286B1276690}"/>
                  </a:ext>
                </a:extLst>
              </p:cNvPr>
              <p:cNvSpPr/>
              <p:nvPr/>
            </p:nvSpPr>
            <p:spPr>
              <a:xfrm>
                <a:off x="8518723" y="2811548"/>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15" name="Connector: Elbow 14">
              <a:extLst>
                <a:ext uri="{FF2B5EF4-FFF2-40B4-BE49-F238E27FC236}">
                  <a16:creationId xmlns:a16="http://schemas.microsoft.com/office/drawing/2014/main" id="{8C36BD35-3AF6-F4DA-274D-93F401E9D0BC}"/>
                </a:ext>
              </a:extLst>
            </p:cNvPr>
            <p:cNvCxnSpPr>
              <a:cxnSpLocks/>
            </p:cNvCxnSpPr>
            <p:nvPr/>
          </p:nvCxnSpPr>
          <p:spPr>
            <a:xfrm rot="5400000">
              <a:off x="6111313" y="5172224"/>
              <a:ext cx="1000369" cy="53474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699571E2-7CD7-4757-BA2D-93D9DD32641D}"/>
                </a:ext>
              </a:extLst>
            </p:cNvPr>
            <p:cNvCxnSpPr>
              <a:cxnSpLocks/>
            </p:cNvCxnSpPr>
            <p:nvPr/>
          </p:nvCxnSpPr>
          <p:spPr>
            <a:xfrm rot="16200000" flipH="1">
              <a:off x="6466991" y="5354864"/>
              <a:ext cx="1010048" cy="186289"/>
            </a:xfrm>
            <a:prstGeom prst="bentConnector3">
              <a:avLst>
                <a:gd name="adj1" fmla="val 49176"/>
              </a:avLst>
            </a:prstGeom>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5C5CBEBC-F7A6-48DE-651D-BDDA9102726C}"/>
                </a:ext>
              </a:extLst>
            </p:cNvPr>
            <p:cNvCxnSpPr>
              <a:cxnSpLocks/>
            </p:cNvCxnSpPr>
            <p:nvPr/>
          </p:nvCxnSpPr>
          <p:spPr>
            <a:xfrm rot="16200000" flipH="1">
              <a:off x="6855427" y="5001401"/>
              <a:ext cx="952940" cy="906046"/>
            </a:xfrm>
            <a:prstGeom prst="bentConnector3">
              <a:avLst>
                <a:gd name="adj1" fmla="val 48501"/>
              </a:avLst>
            </a:prstGeom>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40E9F25-F06C-42E9-D404-F6EA5B270A9E}"/>
                </a:ext>
              </a:extLst>
            </p:cNvPr>
            <p:cNvGrpSpPr/>
            <p:nvPr/>
          </p:nvGrpSpPr>
          <p:grpSpPr>
            <a:xfrm>
              <a:off x="6638611" y="4517420"/>
              <a:ext cx="483877" cy="483391"/>
              <a:chOff x="7202316" y="3984020"/>
              <a:chExt cx="483877" cy="483391"/>
            </a:xfrm>
          </p:grpSpPr>
          <p:sp>
            <p:nvSpPr>
              <p:cNvPr id="71" name="Oval 70">
                <a:extLst>
                  <a:ext uri="{FF2B5EF4-FFF2-40B4-BE49-F238E27FC236}">
                    <a16:creationId xmlns:a16="http://schemas.microsoft.com/office/drawing/2014/main" id="{85FA7C32-9AE4-064E-11D6-036BA33FC7EB}"/>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2" name="Groep 24">
                <a:extLst>
                  <a:ext uri="{FF2B5EF4-FFF2-40B4-BE49-F238E27FC236}">
                    <a16:creationId xmlns:a16="http://schemas.microsoft.com/office/drawing/2014/main" id="{F427A2BF-D7AB-E5CF-2D80-598E3BE607F2}"/>
                  </a:ext>
                </a:extLst>
              </p:cNvPr>
              <p:cNvGrpSpPr/>
              <p:nvPr/>
            </p:nvGrpSpPr>
            <p:grpSpPr>
              <a:xfrm>
                <a:off x="7202316" y="3984020"/>
                <a:ext cx="483877" cy="483391"/>
                <a:chOff x="3514710" y="1983423"/>
                <a:chExt cx="2114565" cy="2112438"/>
              </a:xfrm>
            </p:grpSpPr>
            <p:sp>
              <p:nvSpPr>
                <p:cNvPr id="73" name="AutoShape 11">
                  <a:extLst>
                    <a:ext uri="{FF2B5EF4-FFF2-40B4-BE49-F238E27FC236}">
                      <a16:creationId xmlns:a16="http://schemas.microsoft.com/office/drawing/2014/main" id="{0E7DAAED-F989-24D7-F342-5F4B9FE62C18}"/>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74" name="AutoShape 9">
                  <a:extLst>
                    <a:ext uri="{FF2B5EF4-FFF2-40B4-BE49-F238E27FC236}">
                      <a16:creationId xmlns:a16="http://schemas.microsoft.com/office/drawing/2014/main" id="{60358641-639B-3CB8-7790-34679B64BEB9}"/>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75" name="AutoShape 10">
                  <a:extLst>
                    <a:ext uri="{FF2B5EF4-FFF2-40B4-BE49-F238E27FC236}">
                      <a16:creationId xmlns:a16="http://schemas.microsoft.com/office/drawing/2014/main" id="{E2C325F6-CB87-EF68-EB79-AEE6E9D2E1C5}"/>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76" name="AutoShape 11">
                  <a:extLst>
                    <a:ext uri="{FF2B5EF4-FFF2-40B4-BE49-F238E27FC236}">
                      <a16:creationId xmlns:a16="http://schemas.microsoft.com/office/drawing/2014/main" id="{81A3D572-34E3-6E0D-3D17-8036328E9D68}"/>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77" name="AutoShape 12">
                  <a:extLst>
                    <a:ext uri="{FF2B5EF4-FFF2-40B4-BE49-F238E27FC236}">
                      <a16:creationId xmlns:a16="http://schemas.microsoft.com/office/drawing/2014/main" id="{C36FF2A8-BC34-96DE-675B-C37BE4855249}"/>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78" name="AutoShape 13">
                  <a:extLst>
                    <a:ext uri="{FF2B5EF4-FFF2-40B4-BE49-F238E27FC236}">
                      <a16:creationId xmlns:a16="http://schemas.microsoft.com/office/drawing/2014/main" id="{61127C1B-E420-9297-925A-26832D44F757}"/>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19" name="Group 18">
              <a:extLst>
                <a:ext uri="{FF2B5EF4-FFF2-40B4-BE49-F238E27FC236}">
                  <a16:creationId xmlns:a16="http://schemas.microsoft.com/office/drawing/2014/main" id="{2A6B8DEB-D764-3794-84E9-E7F71552DE45}"/>
                </a:ext>
              </a:extLst>
            </p:cNvPr>
            <p:cNvGrpSpPr/>
            <p:nvPr/>
          </p:nvGrpSpPr>
          <p:grpSpPr>
            <a:xfrm>
              <a:off x="7544967" y="4506999"/>
              <a:ext cx="483877" cy="483391"/>
              <a:chOff x="7202316" y="3984020"/>
              <a:chExt cx="483877" cy="483391"/>
            </a:xfrm>
          </p:grpSpPr>
          <p:sp>
            <p:nvSpPr>
              <p:cNvPr id="63" name="Oval 62">
                <a:extLst>
                  <a:ext uri="{FF2B5EF4-FFF2-40B4-BE49-F238E27FC236}">
                    <a16:creationId xmlns:a16="http://schemas.microsoft.com/office/drawing/2014/main" id="{FA523EB4-BCC5-303D-DE2A-0580E9B07CB9}"/>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64" name="Groep 24">
                <a:extLst>
                  <a:ext uri="{FF2B5EF4-FFF2-40B4-BE49-F238E27FC236}">
                    <a16:creationId xmlns:a16="http://schemas.microsoft.com/office/drawing/2014/main" id="{983888F8-77F3-D152-D5EF-F8EB1C8D137A}"/>
                  </a:ext>
                </a:extLst>
              </p:cNvPr>
              <p:cNvGrpSpPr/>
              <p:nvPr/>
            </p:nvGrpSpPr>
            <p:grpSpPr>
              <a:xfrm>
                <a:off x="7202316" y="3984020"/>
                <a:ext cx="483877" cy="483391"/>
                <a:chOff x="3514710" y="1983423"/>
                <a:chExt cx="2114565" cy="2112438"/>
              </a:xfrm>
            </p:grpSpPr>
            <p:sp>
              <p:nvSpPr>
                <p:cNvPr id="65" name="AutoShape 11">
                  <a:extLst>
                    <a:ext uri="{FF2B5EF4-FFF2-40B4-BE49-F238E27FC236}">
                      <a16:creationId xmlns:a16="http://schemas.microsoft.com/office/drawing/2014/main" id="{AC03F718-8476-57C9-EF1F-B16017FDD8B4}"/>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66" name="AutoShape 9">
                  <a:extLst>
                    <a:ext uri="{FF2B5EF4-FFF2-40B4-BE49-F238E27FC236}">
                      <a16:creationId xmlns:a16="http://schemas.microsoft.com/office/drawing/2014/main" id="{6F8AB4AD-022C-1DF1-1F6A-EF91C56FE68B}"/>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67" name="AutoShape 10">
                  <a:extLst>
                    <a:ext uri="{FF2B5EF4-FFF2-40B4-BE49-F238E27FC236}">
                      <a16:creationId xmlns:a16="http://schemas.microsoft.com/office/drawing/2014/main" id="{DB985BE5-0BB5-5818-06B1-62994F4FF77D}"/>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68" name="AutoShape 11">
                  <a:extLst>
                    <a:ext uri="{FF2B5EF4-FFF2-40B4-BE49-F238E27FC236}">
                      <a16:creationId xmlns:a16="http://schemas.microsoft.com/office/drawing/2014/main" id="{E1595EE9-3B5E-BAE4-6BBF-5EA172164BBE}"/>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69" name="AutoShape 12">
                  <a:extLst>
                    <a:ext uri="{FF2B5EF4-FFF2-40B4-BE49-F238E27FC236}">
                      <a16:creationId xmlns:a16="http://schemas.microsoft.com/office/drawing/2014/main" id="{579274AB-769B-EEFA-4F74-8C61E20A10DD}"/>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70" name="AutoShape 13">
                  <a:extLst>
                    <a:ext uri="{FF2B5EF4-FFF2-40B4-BE49-F238E27FC236}">
                      <a16:creationId xmlns:a16="http://schemas.microsoft.com/office/drawing/2014/main" id="{6D817C7F-8B08-9441-1456-B476495BD20F}"/>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20" name="Group 19">
              <a:extLst>
                <a:ext uri="{FF2B5EF4-FFF2-40B4-BE49-F238E27FC236}">
                  <a16:creationId xmlns:a16="http://schemas.microsoft.com/office/drawing/2014/main" id="{BE0D603B-2646-E0FA-2D64-21154E9DA983}"/>
                </a:ext>
              </a:extLst>
            </p:cNvPr>
            <p:cNvGrpSpPr/>
            <p:nvPr/>
          </p:nvGrpSpPr>
          <p:grpSpPr>
            <a:xfrm>
              <a:off x="8451323" y="4496578"/>
              <a:ext cx="483877" cy="483391"/>
              <a:chOff x="7202316" y="3984020"/>
              <a:chExt cx="483877" cy="483391"/>
            </a:xfrm>
          </p:grpSpPr>
          <p:sp>
            <p:nvSpPr>
              <p:cNvPr id="55" name="Oval 54">
                <a:extLst>
                  <a:ext uri="{FF2B5EF4-FFF2-40B4-BE49-F238E27FC236}">
                    <a16:creationId xmlns:a16="http://schemas.microsoft.com/office/drawing/2014/main" id="{F8582671-0A4D-38EB-36E9-6B4DD12C4B7A}"/>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56" name="Groep 24">
                <a:extLst>
                  <a:ext uri="{FF2B5EF4-FFF2-40B4-BE49-F238E27FC236}">
                    <a16:creationId xmlns:a16="http://schemas.microsoft.com/office/drawing/2014/main" id="{C9B72230-3A4D-DCD4-2013-C4856380339B}"/>
                  </a:ext>
                </a:extLst>
              </p:cNvPr>
              <p:cNvGrpSpPr/>
              <p:nvPr/>
            </p:nvGrpSpPr>
            <p:grpSpPr>
              <a:xfrm>
                <a:off x="7202316" y="3984020"/>
                <a:ext cx="483877" cy="483391"/>
                <a:chOff x="3514710" y="1983423"/>
                <a:chExt cx="2114565" cy="2112438"/>
              </a:xfrm>
            </p:grpSpPr>
            <p:sp>
              <p:nvSpPr>
                <p:cNvPr id="57" name="AutoShape 11">
                  <a:extLst>
                    <a:ext uri="{FF2B5EF4-FFF2-40B4-BE49-F238E27FC236}">
                      <a16:creationId xmlns:a16="http://schemas.microsoft.com/office/drawing/2014/main" id="{FB8669F5-B434-6DB1-AA26-7581726EB036}"/>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58" name="AutoShape 9">
                  <a:extLst>
                    <a:ext uri="{FF2B5EF4-FFF2-40B4-BE49-F238E27FC236}">
                      <a16:creationId xmlns:a16="http://schemas.microsoft.com/office/drawing/2014/main" id="{088F402A-C217-8638-1523-3F1445121674}"/>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59" name="AutoShape 10">
                  <a:extLst>
                    <a:ext uri="{FF2B5EF4-FFF2-40B4-BE49-F238E27FC236}">
                      <a16:creationId xmlns:a16="http://schemas.microsoft.com/office/drawing/2014/main" id="{B03D67A9-2509-BAE4-2B86-D41E1F2D5F10}"/>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60" name="AutoShape 11">
                  <a:extLst>
                    <a:ext uri="{FF2B5EF4-FFF2-40B4-BE49-F238E27FC236}">
                      <a16:creationId xmlns:a16="http://schemas.microsoft.com/office/drawing/2014/main" id="{FDA86519-286B-5088-E8AC-D545ECB508AB}"/>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61" name="AutoShape 12">
                  <a:extLst>
                    <a:ext uri="{FF2B5EF4-FFF2-40B4-BE49-F238E27FC236}">
                      <a16:creationId xmlns:a16="http://schemas.microsoft.com/office/drawing/2014/main" id="{900B15B8-78E6-30A7-D4E4-A90A433DF0FB}"/>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62" name="AutoShape 13">
                  <a:extLst>
                    <a:ext uri="{FF2B5EF4-FFF2-40B4-BE49-F238E27FC236}">
                      <a16:creationId xmlns:a16="http://schemas.microsoft.com/office/drawing/2014/main" id="{740FCF3C-74A2-9D0B-ABD6-59639BAE8AD6}"/>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21" name="Group 20">
              <a:extLst>
                <a:ext uri="{FF2B5EF4-FFF2-40B4-BE49-F238E27FC236}">
                  <a16:creationId xmlns:a16="http://schemas.microsoft.com/office/drawing/2014/main" id="{07D18E89-09CB-0413-B035-C9B6B039F3FA}"/>
                </a:ext>
              </a:extLst>
            </p:cNvPr>
            <p:cNvGrpSpPr/>
            <p:nvPr/>
          </p:nvGrpSpPr>
          <p:grpSpPr>
            <a:xfrm>
              <a:off x="6096000" y="5883117"/>
              <a:ext cx="483877" cy="483391"/>
              <a:chOff x="7202316" y="3984020"/>
              <a:chExt cx="483877" cy="483391"/>
            </a:xfrm>
          </p:grpSpPr>
          <p:sp>
            <p:nvSpPr>
              <p:cNvPr id="47" name="Oval 46">
                <a:extLst>
                  <a:ext uri="{FF2B5EF4-FFF2-40B4-BE49-F238E27FC236}">
                    <a16:creationId xmlns:a16="http://schemas.microsoft.com/office/drawing/2014/main" id="{6D1F4D53-0919-5F18-A6D0-378C57B54DF4}"/>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48" name="Groep 24">
                <a:extLst>
                  <a:ext uri="{FF2B5EF4-FFF2-40B4-BE49-F238E27FC236}">
                    <a16:creationId xmlns:a16="http://schemas.microsoft.com/office/drawing/2014/main" id="{8FFB61A5-A86F-1556-5FC6-3EFFB08D2D91}"/>
                  </a:ext>
                </a:extLst>
              </p:cNvPr>
              <p:cNvGrpSpPr/>
              <p:nvPr/>
            </p:nvGrpSpPr>
            <p:grpSpPr>
              <a:xfrm>
                <a:off x="7202316" y="3984020"/>
                <a:ext cx="483877" cy="483391"/>
                <a:chOff x="3514710" y="1983423"/>
                <a:chExt cx="2114565" cy="2112438"/>
              </a:xfrm>
            </p:grpSpPr>
            <p:sp>
              <p:nvSpPr>
                <p:cNvPr id="49" name="AutoShape 11">
                  <a:extLst>
                    <a:ext uri="{FF2B5EF4-FFF2-40B4-BE49-F238E27FC236}">
                      <a16:creationId xmlns:a16="http://schemas.microsoft.com/office/drawing/2014/main" id="{DD82E9B2-E35F-BB5B-30CA-E17F3603FC52}"/>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50" name="AutoShape 9">
                  <a:extLst>
                    <a:ext uri="{FF2B5EF4-FFF2-40B4-BE49-F238E27FC236}">
                      <a16:creationId xmlns:a16="http://schemas.microsoft.com/office/drawing/2014/main" id="{3C9A7AC7-339E-4E87-D6AC-A46C911DDDF3}"/>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51" name="AutoShape 10">
                  <a:extLst>
                    <a:ext uri="{FF2B5EF4-FFF2-40B4-BE49-F238E27FC236}">
                      <a16:creationId xmlns:a16="http://schemas.microsoft.com/office/drawing/2014/main" id="{0844A7CB-7A72-D3C5-5845-9042D1E63977}"/>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52" name="AutoShape 11">
                  <a:extLst>
                    <a:ext uri="{FF2B5EF4-FFF2-40B4-BE49-F238E27FC236}">
                      <a16:creationId xmlns:a16="http://schemas.microsoft.com/office/drawing/2014/main" id="{F47681E4-2B99-DBFF-1126-F27249EAE6F5}"/>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53" name="AutoShape 12">
                  <a:extLst>
                    <a:ext uri="{FF2B5EF4-FFF2-40B4-BE49-F238E27FC236}">
                      <a16:creationId xmlns:a16="http://schemas.microsoft.com/office/drawing/2014/main" id="{9BAC133E-178F-9245-CB21-ECFC9A3819F2}"/>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54" name="AutoShape 13">
                  <a:extLst>
                    <a:ext uri="{FF2B5EF4-FFF2-40B4-BE49-F238E27FC236}">
                      <a16:creationId xmlns:a16="http://schemas.microsoft.com/office/drawing/2014/main" id="{95C1952E-1841-E52D-7BEB-F0905E409B0E}"/>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22" name="Group 21">
              <a:extLst>
                <a:ext uri="{FF2B5EF4-FFF2-40B4-BE49-F238E27FC236}">
                  <a16:creationId xmlns:a16="http://schemas.microsoft.com/office/drawing/2014/main" id="{E9DD9ECB-1731-D321-BD76-A72A11A22E0E}"/>
                </a:ext>
              </a:extLst>
            </p:cNvPr>
            <p:cNvGrpSpPr/>
            <p:nvPr/>
          </p:nvGrpSpPr>
          <p:grpSpPr>
            <a:xfrm>
              <a:off x="6820789" y="5882147"/>
              <a:ext cx="483877" cy="483391"/>
              <a:chOff x="7202316" y="3984020"/>
              <a:chExt cx="483877" cy="483391"/>
            </a:xfrm>
          </p:grpSpPr>
          <p:sp>
            <p:nvSpPr>
              <p:cNvPr id="39" name="Oval 38">
                <a:extLst>
                  <a:ext uri="{FF2B5EF4-FFF2-40B4-BE49-F238E27FC236}">
                    <a16:creationId xmlns:a16="http://schemas.microsoft.com/office/drawing/2014/main" id="{DE6C6EB7-8DBC-474B-9EDD-A67C63C174EF}"/>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40" name="Groep 24">
                <a:extLst>
                  <a:ext uri="{FF2B5EF4-FFF2-40B4-BE49-F238E27FC236}">
                    <a16:creationId xmlns:a16="http://schemas.microsoft.com/office/drawing/2014/main" id="{974D44AA-85FA-EAA8-6C1D-CF4FDC459A29}"/>
                  </a:ext>
                </a:extLst>
              </p:cNvPr>
              <p:cNvGrpSpPr/>
              <p:nvPr/>
            </p:nvGrpSpPr>
            <p:grpSpPr>
              <a:xfrm>
                <a:off x="7202316" y="3984020"/>
                <a:ext cx="483877" cy="483391"/>
                <a:chOff x="3514710" y="1983423"/>
                <a:chExt cx="2114565" cy="2112438"/>
              </a:xfrm>
            </p:grpSpPr>
            <p:sp>
              <p:nvSpPr>
                <p:cNvPr id="41" name="AutoShape 11">
                  <a:extLst>
                    <a:ext uri="{FF2B5EF4-FFF2-40B4-BE49-F238E27FC236}">
                      <a16:creationId xmlns:a16="http://schemas.microsoft.com/office/drawing/2014/main" id="{A07DD3E3-EB56-F778-AAB5-B6577F8B904E}"/>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42" name="AutoShape 9">
                  <a:extLst>
                    <a:ext uri="{FF2B5EF4-FFF2-40B4-BE49-F238E27FC236}">
                      <a16:creationId xmlns:a16="http://schemas.microsoft.com/office/drawing/2014/main" id="{AD787ADE-C902-6E5A-BA81-DE3DD461C8F0}"/>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43" name="AutoShape 10">
                  <a:extLst>
                    <a:ext uri="{FF2B5EF4-FFF2-40B4-BE49-F238E27FC236}">
                      <a16:creationId xmlns:a16="http://schemas.microsoft.com/office/drawing/2014/main" id="{17395122-F320-1F2D-49A7-2F319823FAE9}"/>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44" name="AutoShape 11">
                  <a:extLst>
                    <a:ext uri="{FF2B5EF4-FFF2-40B4-BE49-F238E27FC236}">
                      <a16:creationId xmlns:a16="http://schemas.microsoft.com/office/drawing/2014/main" id="{39FDDC20-90EA-779F-302F-8F7CE97CD770}"/>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45" name="AutoShape 12">
                  <a:extLst>
                    <a:ext uri="{FF2B5EF4-FFF2-40B4-BE49-F238E27FC236}">
                      <a16:creationId xmlns:a16="http://schemas.microsoft.com/office/drawing/2014/main" id="{A6A240C1-6BA2-B38A-656C-E25683095D98}"/>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46" name="AutoShape 13">
                  <a:extLst>
                    <a:ext uri="{FF2B5EF4-FFF2-40B4-BE49-F238E27FC236}">
                      <a16:creationId xmlns:a16="http://schemas.microsoft.com/office/drawing/2014/main" id="{00DDB5D1-C9B6-64F3-6F4D-270D53026674}"/>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23" name="Group 22">
              <a:extLst>
                <a:ext uri="{FF2B5EF4-FFF2-40B4-BE49-F238E27FC236}">
                  <a16:creationId xmlns:a16="http://schemas.microsoft.com/office/drawing/2014/main" id="{155B93CE-53B0-14C8-D245-31AF4A67D6F2}"/>
                </a:ext>
              </a:extLst>
            </p:cNvPr>
            <p:cNvGrpSpPr/>
            <p:nvPr/>
          </p:nvGrpSpPr>
          <p:grpSpPr>
            <a:xfrm>
              <a:off x="7543612" y="5881177"/>
              <a:ext cx="483877" cy="483391"/>
              <a:chOff x="7202316" y="3984020"/>
              <a:chExt cx="483877" cy="483391"/>
            </a:xfrm>
          </p:grpSpPr>
          <p:sp>
            <p:nvSpPr>
              <p:cNvPr id="31" name="Oval 30">
                <a:extLst>
                  <a:ext uri="{FF2B5EF4-FFF2-40B4-BE49-F238E27FC236}">
                    <a16:creationId xmlns:a16="http://schemas.microsoft.com/office/drawing/2014/main" id="{61957DFE-82F5-F9A4-672B-BDB658559F9A}"/>
                  </a:ext>
                </a:extLst>
              </p:cNvPr>
              <p:cNvSpPr/>
              <p:nvPr/>
            </p:nvSpPr>
            <p:spPr>
              <a:xfrm>
                <a:off x="7240761" y="4024097"/>
                <a:ext cx="403631" cy="403631"/>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2" name="Groep 24">
                <a:extLst>
                  <a:ext uri="{FF2B5EF4-FFF2-40B4-BE49-F238E27FC236}">
                    <a16:creationId xmlns:a16="http://schemas.microsoft.com/office/drawing/2014/main" id="{E5947FD9-ABC8-728C-9A69-471DF803D396}"/>
                  </a:ext>
                </a:extLst>
              </p:cNvPr>
              <p:cNvGrpSpPr/>
              <p:nvPr/>
            </p:nvGrpSpPr>
            <p:grpSpPr>
              <a:xfrm>
                <a:off x="7202316" y="3984020"/>
                <a:ext cx="483877" cy="483391"/>
                <a:chOff x="3514710" y="1983423"/>
                <a:chExt cx="2114565" cy="2112438"/>
              </a:xfrm>
            </p:grpSpPr>
            <p:sp>
              <p:nvSpPr>
                <p:cNvPr id="33" name="AutoShape 11">
                  <a:extLst>
                    <a:ext uri="{FF2B5EF4-FFF2-40B4-BE49-F238E27FC236}">
                      <a16:creationId xmlns:a16="http://schemas.microsoft.com/office/drawing/2014/main" id="{0BEA5879-D09C-DC58-54A1-8AC873A75004}"/>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34" name="AutoShape 9">
                  <a:extLst>
                    <a:ext uri="{FF2B5EF4-FFF2-40B4-BE49-F238E27FC236}">
                      <a16:creationId xmlns:a16="http://schemas.microsoft.com/office/drawing/2014/main" id="{FA42DB85-774B-8A2C-3C1F-AA7452468464}"/>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sp>
              <p:nvSpPr>
                <p:cNvPr id="35" name="AutoShape 10">
                  <a:extLst>
                    <a:ext uri="{FF2B5EF4-FFF2-40B4-BE49-F238E27FC236}">
                      <a16:creationId xmlns:a16="http://schemas.microsoft.com/office/drawing/2014/main" id="{C84533F6-DD13-47A4-CC4A-37D299BA041C}"/>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36" name="AutoShape 11">
                  <a:extLst>
                    <a:ext uri="{FF2B5EF4-FFF2-40B4-BE49-F238E27FC236}">
                      <a16:creationId xmlns:a16="http://schemas.microsoft.com/office/drawing/2014/main" id="{61C5BED4-B2D0-A09E-108A-7F25681B2247}"/>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37" name="AutoShape 12">
                  <a:extLst>
                    <a:ext uri="{FF2B5EF4-FFF2-40B4-BE49-F238E27FC236}">
                      <a16:creationId xmlns:a16="http://schemas.microsoft.com/office/drawing/2014/main" id="{83C8C3C9-6FAC-A295-69E3-4BD13097C491}"/>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38" name="AutoShape 13">
                  <a:extLst>
                    <a:ext uri="{FF2B5EF4-FFF2-40B4-BE49-F238E27FC236}">
                      <a16:creationId xmlns:a16="http://schemas.microsoft.com/office/drawing/2014/main" id="{445B2B4F-2FE8-3C2E-2AAA-9E9ED5052582}"/>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grpSp>
        </p:grpSp>
        <p:grpSp>
          <p:nvGrpSpPr>
            <p:cNvPr id="24" name="Groep 24">
              <a:extLst>
                <a:ext uri="{FF2B5EF4-FFF2-40B4-BE49-F238E27FC236}">
                  <a16:creationId xmlns:a16="http://schemas.microsoft.com/office/drawing/2014/main" id="{21D48DE1-D753-7416-01E2-1DB46605F954}"/>
                </a:ext>
              </a:extLst>
            </p:cNvPr>
            <p:cNvGrpSpPr/>
            <p:nvPr/>
          </p:nvGrpSpPr>
          <p:grpSpPr>
            <a:xfrm>
              <a:off x="9357679" y="4486157"/>
              <a:ext cx="483877" cy="483391"/>
              <a:chOff x="3514710" y="1983423"/>
              <a:chExt cx="2114565" cy="2112438"/>
            </a:xfrm>
          </p:grpSpPr>
          <p:sp>
            <p:nvSpPr>
              <p:cNvPr id="25" name="AutoShape 11">
                <a:extLst>
                  <a:ext uri="{FF2B5EF4-FFF2-40B4-BE49-F238E27FC236}">
                    <a16:creationId xmlns:a16="http://schemas.microsoft.com/office/drawing/2014/main" id="{8F15F1EC-BA36-EA5F-766A-08DFA7763A50}"/>
                  </a:ext>
                </a:extLst>
              </p:cNvPr>
              <p:cNvSpPr>
                <a:spLocks noChangeArrowheads="1"/>
              </p:cNvSpPr>
              <p:nvPr/>
            </p:nvSpPr>
            <p:spPr bwMode="auto">
              <a:xfrm rot="10800000">
                <a:off x="3515154" y="198680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chemeClr val="bg1">
                  <a:lumMod val="75000"/>
                </a:schemeClr>
              </a:solidFill>
              <a:ln w="9525">
                <a:noFill/>
                <a:miter lim="800000"/>
                <a:headEnd/>
                <a:tailEnd/>
              </a:ln>
            </p:spPr>
            <p:txBody>
              <a:bodyPr wrap="none" anchor="ctr"/>
              <a:lstStyle/>
              <a:p>
                <a:endParaRPr lang="en-GB"/>
              </a:p>
            </p:txBody>
          </p:sp>
          <p:sp>
            <p:nvSpPr>
              <p:cNvPr id="26" name="AutoShape 10">
                <a:extLst>
                  <a:ext uri="{FF2B5EF4-FFF2-40B4-BE49-F238E27FC236}">
                    <a16:creationId xmlns:a16="http://schemas.microsoft.com/office/drawing/2014/main" id="{83DF129E-09A0-C759-8353-C1F905706A20}"/>
                  </a:ext>
                </a:extLst>
              </p:cNvPr>
              <p:cNvSpPr>
                <a:spLocks noChangeArrowheads="1"/>
              </p:cNvSpPr>
              <p:nvPr/>
            </p:nvSpPr>
            <p:spPr bwMode="auto">
              <a:xfrm rot="1774271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009900"/>
              </a:solidFill>
              <a:ln w="9525">
                <a:noFill/>
                <a:miter lim="800000"/>
                <a:headEnd/>
                <a:tailEnd/>
              </a:ln>
            </p:spPr>
            <p:txBody>
              <a:bodyPr wrap="none" anchor="ctr"/>
              <a:lstStyle/>
              <a:p>
                <a:endParaRPr lang="en-GB"/>
              </a:p>
            </p:txBody>
          </p:sp>
          <p:sp>
            <p:nvSpPr>
              <p:cNvPr id="27" name="AutoShape 11">
                <a:extLst>
                  <a:ext uri="{FF2B5EF4-FFF2-40B4-BE49-F238E27FC236}">
                    <a16:creationId xmlns:a16="http://schemas.microsoft.com/office/drawing/2014/main" id="{00795DAF-786A-6CFC-AB4D-FD9E822C16F1}"/>
                  </a:ext>
                </a:extLst>
              </p:cNvPr>
              <p:cNvSpPr>
                <a:spLocks noChangeArrowheads="1"/>
              </p:cNvSpPr>
              <p:nvPr/>
            </p:nvSpPr>
            <p:spPr bwMode="auto">
              <a:xfrm rot="13902996">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336699"/>
              </a:solidFill>
              <a:ln w="9525">
                <a:noFill/>
                <a:miter lim="800000"/>
                <a:headEnd/>
                <a:tailEnd/>
              </a:ln>
            </p:spPr>
            <p:txBody>
              <a:bodyPr wrap="none" anchor="ctr"/>
              <a:lstStyle/>
              <a:p>
                <a:endParaRPr lang="en-GB"/>
              </a:p>
            </p:txBody>
          </p:sp>
          <p:sp>
            <p:nvSpPr>
              <p:cNvPr id="28" name="AutoShape 12">
                <a:extLst>
                  <a:ext uri="{FF2B5EF4-FFF2-40B4-BE49-F238E27FC236}">
                    <a16:creationId xmlns:a16="http://schemas.microsoft.com/office/drawing/2014/main" id="{D4ED31D2-E729-8AD5-4230-25F71E145B49}"/>
                  </a:ext>
                </a:extLst>
              </p:cNvPr>
              <p:cNvSpPr>
                <a:spLocks noChangeArrowheads="1"/>
              </p:cNvSpPr>
              <p:nvPr/>
            </p:nvSpPr>
            <p:spPr bwMode="auto">
              <a:xfrm rot="3879987">
                <a:off x="3515139" y="1986853"/>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CC00FF"/>
              </a:solidFill>
              <a:ln w="9525">
                <a:noFill/>
                <a:miter lim="800000"/>
                <a:headEnd/>
                <a:tailEnd/>
              </a:ln>
            </p:spPr>
            <p:txBody>
              <a:bodyPr wrap="none" anchor="ctr"/>
              <a:lstStyle/>
              <a:p>
                <a:endParaRPr lang="en-GB"/>
              </a:p>
            </p:txBody>
          </p:sp>
          <p:sp>
            <p:nvSpPr>
              <p:cNvPr id="29" name="AutoShape 13">
                <a:extLst>
                  <a:ext uri="{FF2B5EF4-FFF2-40B4-BE49-F238E27FC236}">
                    <a16:creationId xmlns:a16="http://schemas.microsoft.com/office/drawing/2014/main" id="{9F72F61E-0136-6E08-43BA-050E512C0AFC}"/>
                  </a:ext>
                </a:extLst>
              </p:cNvPr>
              <p:cNvSpPr>
                <a:spLocks noChangeArrowheads="1"/>
              </p:cNvSpPr>
              <p:nvPr/>
            </p:nvSpPr>
            <p:spPr bwMode="auto">
              <a:xfrm rot="7767697">
                <a:off x="3515154" y="1982994"/>
                <a:ext cx="2108200" cy="210905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990033"/>
              </a:solidFill>
              <a:ln w="9525">
                <a:noFill/>
                <a:miter lim="800000"/>
                <a:headEnd/>
                <a:tailEnd/>
              </a:ln>
            </p:spPr>
            <p:txBody>
              <a:bodyPr wrap="none" anchor="ctr"/>
              <a:lstStyle/>
              <a:p>
                <a:endParaRPr lang="en-GB"/>
              </a:p>
            </p:txBody>
          </p:sp>
          <p:sp>
            <p:nvSpPr>
              <p:cNvPr id="30" name="AutoShape 9">
                <a:extLst>
                  <a:ext uri="{FF2B5EF4-FFF2-40B4-BE49-F238E27FC236}">
                    <a16:creationId xmlns:a16="http://schemas.microsoft.com/office/drawing/2014/main" id="{CF138211-B685-794E-6E68-2AB1FD2A07CC}"/>
                  </a:ext>
                </a:extLst>
              </p:cNvPr>
              <p:cNvSpPr>
                <a:spLocks noChangeArrowheads="1"/>
              </p:cNvSpPr>
              <p:nvPr/>
            </p:nvSpPr>
            <p:spPr bwMode="auto">
              <a:xfrm>
                <a:off x="3520218" y="1983423"/>
                <a:ext cx="2109057" cy="21082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47 w 21600"/>
                  <a:gd name="T13" fmla="*/ 0 h 21600"/>
                  <a:gd name="T14" fmla="*/ 18253 w 21600"/>
                  <a:gd name="T15" fmla="*/ 6830 h 21600"/>
                </a:gdLst>
                <a:ahLst/>
                <a:cxnLst>
                  <a:cxn ang="T8">
                    <a:pos x="T0" y="T1"/>
                  </a:cxn>
                  <a:cxn ang="T9">
                    <a:pos x="T2" y="T3"/>
                  </a:cxn>
                  <a:cxn ang="T10">
                    <a:pos x="T4" y="T5"/>
                  </a:cxn>
                  <a:cxn ang="T11">
                    <a:pos x="T6" y="T7"/>
                  </a:cxn>
                </a:cxnLst>
                <a:rect l="T12" t="T13" r="T14" b="T15"/>
                <a:pathLst>
                  <a:path w="21600" h="21600">
                    <a:moveTo>
                      <a:pt x="7864" y="6165"/>
                    </a:moveTo>
                    <a:cubicBezTo>
                      <a:pt x="8742" y="5609"/>
                      <a:pt x="9760" y="5314"/>
                      <a:pt x="10800" y="5314"/>
                    </a:cubicBezTo>
                    <a:cubicBezTo>
                      <a:pt x="11839" y="5314"/>
                      <a:pt x="12857" y="5609"/>
                      <a:pt x="13735" y="6165"/>
                    </a:cubicBezTo>
                    <a:lnTo>
                      <a:pt x="16579" y="1676"/>
                    </a:lnTo>
                    <a:cubicBezTo>
                      <a:pt x="14850" y="581"/>
                      <a:pt x="12846" y="0"/>
                      <a:pt x="10799" y="0"/>
                    </a:cubicBezTo>
                    <a:cubicBezTo>
                      <a:pt x="8753" y="0"/>
                      <a:pt x="6749" y="581"/>
                      <a:pt x="5020" y="1676"/>
                    </a:cubicBezTo>
                    <a:lnTo>
                      <a:pt x="7864" y="6165"/>
                    </a:lnTo>
                    <a:close/>
                  </a:path>
                </a:pathLst>
              </a:custGeom>
              <a:solidFill>
                <a:srgbClr val="FF9900"/>
              </a:solidFill>
              <a:ln w="9525">
                <a:noFill/>
                <a:miter lim="800000"/>
                <a:headEnd/>
                <a:tailEnd/>
              </a:ln>
            </p:spPr>
            <p:txBody>
              <a:bodyPr wrap="none" anchor="ctr"/>
              <a:lstStyle/>
              <a:p>
                <a:endParaRPr lang="en-GB"/>
              </a:p>
            </p:txBody>
          </p:sp>
        </p:grpSp>
      </p:grpSp>
    </p:spTree>
    <p:extLst>
      <p:ext uri="{BB962C8B-B14F-4D97-AF65-F5344CB8AC3E}">
        <p14:creationId xmlns:p14="http://schemas.microsoft.com/office/powerpoint/2010/main" val="150523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462730</TotalTime>
  <Words>2016</Words>
  <Application>Microsoft Office PowerPoint</Application>
  <PresentationFormat>Widescreen</PresentationFormat>
  <Paragraphs>287</Paragraphs>
  <Slides>15</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Calibri</vt:lpstr>
      <vt:lpstr>Wingdings</vt:lpstr>
      <vt:lpstr>PT Sans Narrow</vt:lpstr>
      <vt:lpstr>Humanist 777 Condensed Regular</vt:lpstr>
      <vt:lpstr>JuanMikes</vt:lpstr>
      <vt:lpstr>PT Sans</vt:lpstr>
      <vt:lpstr>Tahoma</vt:lpstr>
      <vt:lpstr>Times New Roman</vt:lpstr>
      <vt:lpstr>Arial</vt:lpstr>
      <vt:lpstr>Humanist 777 Condensed Bold</vt:lpstr>
      <vt:lpstr>Office-thema</vt:lpstr>
      <vt:lpstr>Custom Design</vt:lpstr>
      <vt:lpstr>PowerPoint Presentation</vt:lpstr>
      <vt:lpstr>Sustainability transition progress</vt:lpstr>
      <vt:lpstr>Societal crisis decision making</vt:lpstr>
      <vt:lpstr>Societal crisis decision making</vt:lpstr>
      <vt:lpstr>Handling of not-acute/existential crises using liberal democracy</vt:lpstr>
      <vt:lpstr>We can change</vt:lpstr>
      <vt:lpstr>Medieval societal transition handling</vt:lpstr>
      <vt:lpstr>Unique, indispensible and non transferable transition tasks</vt:lpstr>
      <vt:lpstr>Task democracy model 1/3 – Round table model</vt:lpstr>
      <vt:lpstr>Task democracy model 2/3 – Policy cycle</vt:lpstr>
      <vt:lpstr>Task democracy model 3/3 – Implementation method</vt:lpstr>
      <vt:lpstr>PowerPoint Presentation</vt:lpstr>
      <vt:lpstr>Results so far</vt:lpstr>
      <vt:lpstr>Societal crisis decision making</vt:lpstr>
      <vt:lpstr>Wrap up</vt:lpstr>
    </vt:vector>
  </TitlesOfParts>
  <Company>Noorden Duurzaam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ND-Powerpoints</dc:title>
  <dc:creator>Peter Bootsma</dc:creator>
  <cp:lastModifiedBy>Peter</cp:lastModifiedBy>
  <cp:revision>2707</cp:revision>
  <cp:lastPrinted>2023-12-11T18:13:22Z</cp:lastPrinted>
  <dcterms:created xsi:type="dcterms:W3CDTF">2015-03-04T12:01:53Z</dcterms:created>
  <dcterms:modified xsi:type="dcterms:W3CDTF">2024-08-29T07:21:08Z</dcterms:modified>
</cp:coreProperties>
</file>