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4197" r:id="rId1"/>
  </p:sldMasterIdLst>
  <p:notesMasterIdLst>
    <p:notesMasterId r:id="rId38"/>
  </p:notesMasterIdLst>
  <p:handoutMasterIdLst>
    <p:handoutMasterId r:id="rId39"/>
  </p:handoutMasterIdLst>
  <p:sldIdLst>
    <p:sldId id="1793" r:id="rId2"/>
    <p:sldId id="2789" r:id="rId3"/>
    <p:sldId id="2739" r:id="rId4"/>
    <p:sldId id="2738" r:id="rId5"/>
    <p:sldId id="2740" r:id="rId6"/>
    <p:sldId id="2743" r:id="rId7"/>
    <p:sldId id="2766" r:id="rId8"/>
    <p:sldId id="2770" r:id="rId9"/>
    <p:sldId id="2760" r:id="rId10"/>
    <p:sldId id="2748" r:id="rId11"/>
    <p:sldId id="2767" r:id="rId12"/>
    <p:sldId id="2747" r:id="rId13"/>
    <p:sldId id="2794" r:id="rId14"/>
    <p:sldId id="2796" r:id="rId15"/>
    <p:sldId id="2803" r:id="rId16"/>
    <p:sldId id="2797" r:id="rId17"/>
    <p:sldId id="2798" r:id="rId18"/>
    <p:sldId id="2791" r:id="rId19"/>
    <p:sldId id="2793" r:id="rId20"/>
    <p:sldId id="2768" r:id="rId21"/>
    <p:sldId id="2788" r:id="rId22"/>
    <p:sldId id="2800" r:id="rId23"/>
    <p:sldId id="2801" r:id="rId24"/>
    <p:sldId id="2792" r:id="rId25"/>
    <p:sldId id="2790" r:id="rId26"/>
    <p:sldId id="2758" r:id="rId27"/>
    <p:sldId id="2756" r:id="rId28"/>
    <p:sldId id="2759" r:id="rId29"/>
    <p:sldId id="2802" r:id="rId30"/>
    <p:sldId id="2757" r:id="rId31"/>
    <p:sldId id="2764" r:id="rId32"/>
    <p:sldId id="2785" r:id="rId33"/>
    <p:sldId id="261" r:id="rId34"/>
    <p:sldId id="2646" r:id="rId35"/>
    <p:sldId id="262" r:id="rId36"/>
    <p:sldId id="265" r:id="rId37"/>
  </p:sldIdLst>
  <p:sldSz cx="12192000" cy="6858000"/>
  <p:notesSz cx="7099300" cy="10234613"/>
  <p:embeddedFontLst>
    <p:embeddedFont>
      <p:font typeface="Arial Nova Cond Light" panose="020B0306020202020204" pitchFamily="34" charset="0"/>
      <p:regular r:id="rId40"/>
      <p:italic r:id="rId41"/>
    </p:embeddedFont>
    <p:embeddedFont>
      <p:font typeface="Bradley Hand ITC" panose="03070402050302030203" pitchFamily="66" charset="0"/>
      <p:regular r:id="rId42"/>
    </p:embeddedFont>
    <p:embeddedFont>
      <p:font typeface="Humanist 777 Condensed Bold" pitchFamily="50" charset="0"/>
      <p:regular r:id="rId43"/>
    </p:embeddedFont>
    <p:embeddedFont>
      <p:font typeface="Humanist 777 Condensed Regular" pitchFamily="50" charset="0"/>
      <p:regular r:id="rId44"/>
    </p:embeddedFont>
    <p:embeddedFont>
      <p:font typeface="MV Boli" panose="02000500030200090000" pitchFamily="2" charset="0"/>
      <p:regular r:id="rId45"/>
    </p:embeddedFont>
    <p:embeddedFont>
      <p:font typeface="PT Sans" panose="020B0503020203020204" pitchFamily="34" charset="0"/>
      <p:regular r:id="rId46"/>
      <p:bold r:id="rId47"/>
      <p:italic r:id="rId48"/>
      <p:boldItalic r:id="rId49"/>
    </p:embeddedFont>
    <p:embeddedFont>
      <p:font typeface="PT Sans Narrow" panose="020B0506020203020204" pitchFamily="34" charset="0"/>
      <p:regular r:id="rId50"/>
      <p:bold r:id="rId51"/>
    </p:embeddedFont>
    <p:embeddedFont>
      <p:font typeface="Tahoma" panose="020B0604030504040204" pitchFamily="34" charset="0"/>
      <p:regular r:id="rId52"/>
      <p:bold r:id="rId53"/>
    </p:embeddedFont>
  </p:embeddedFontLst>
  <p:defaultTextStyle>
    <a:defPPr>
      <a:defRPr lang="nl-NL"/>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3"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6"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FAA8"/>
    <a:srgbClr val="EE8E00"/>
    <a:srgbClr val="DBC9FF"/>
    <a:srgbClr val="FAFD8B"/>
    <a:srgbClr val="FEED8A"/>
    <a:srgbClr val="F7FEB4"/>
    <a:srgbClr val="D3BDFF"/>
    <a:srgbClr val="FCC0C0"/>
    <a:srgbClr val="BF9FFF"/>
    <a:srgbClr val="D17F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130" autoAdjust="0"/>
    <p:restoredTop sz="99887" autoAdjust="0"/>
  </p:normalViewPr>
  <p:slideViewPr>
    <p:cSldViewPr snapToGrid="0" snapToObjects="1" showGuides="1">
      <p:cViewPr varScale="1">
        <p:scale>
          <a:sx n="106" d="100"/>
          <a:sy n="106" d="100"/>
        </p:scale>
        <p:origin x="60" y="252"/>
      </p:cViewPr>
      <p:guideLst>
        <p:guide orient="horz" pos="2163"/>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0" d="100"/>
        <a:sy n="150" d="100"/>
      </p:scale>
      <p:origin x="0" y="-70536"/>
    </p:cViewPr>
  </p:sorterViewPr>
  <p:notesViewPr>
    <p:cSldViewPr snapToGrid="0" snapToObjects="1" showGuides="1">
      <p:cViewPr varScale="1">
        <p:scale>
          <a:sx n="79" d="100"/>
          <a:sy n="79" d="100"/>
        </p:scale>
        <p:origin x="-2616" y="-90"/>
      </p:cViewPr>
      <p:guideLst>
        <p:guide orient="horz" pos="3224"/>
        <p:guide pos="2236"/>
      </p:guideLst>
    </p:cSldViewPr>
  </p:notesViewPr>
  <p:gridSpacing cx="180023" cy="180023"/>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2.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2.fntdata"/><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4274" name="Rectangle 2"/>
          <p:cNvSpPr>
            <a:spLocks noGrp="1" noChangeArrowheads="1"/>
          </p:cNvSpPr>
          <p:nvPr>
            <p:ph type="hdr" sz="quarter"/>
          </p:nvPr>
        </p:nvSpPr>
        <p:spPr bwMode="auto">
          <a:xfrm>
            <a:off x="0" y="0"/>
            <a:ext cx="3076328" cy="512712"/>
          </a:xfrm>
          <a:prstGeom prst="rect">
            <a:avLst/>
          </a:prstGeom>
          <a:noFill/>
          <a:ln w="9525">
            <a:noFill/>
            <a:miter lim="800000"/>
            <a:headEnd/>
            <a:tailEnd/>
          </a:ln>
          <a:effectLst/>
        </p:spPr>
        <p:txBody>
          <a:bodyPr vert="horz" wrap="square" lIns="94727" tIns="47364" rIns="94727" bIns="47364" numCol="1" anchor="t" anchorCtr="0" compatLnSpc="1">
            <a:prstTxWarp prst="textNoShape">
              <a:avLst/>
            </a:prstTxWarp>
          </a:bodyPr>
          <a:lstStyle>
            <a:lvl1pPr defTabSz="947558">
              <a:defRPr sz="1200">
                <a:latin typeface="Arial" pitchFamily="34" charset="0"/>
                <a:cs typeface="Arial" pitchFamily="34" charset="0"/>
              </a:defRPr>
            </a:lvl1pPr>
          </a:lstStyle>
          <a:p>
            <a:pPr>
              <a:defRPr/>
            </a:pPr>
            <a:endParaRPr lang="nl-NL"/>
          </a:p>
        </p:txBody>
      </p:sp>
      <p:sp>
        <p:nvSpPr>
          <p:cNvPr id="694275" name="Rectangle 3"/>
          <p:cNvSpPr>
            <a:spLocks noGrp="1" noChangeArrowheads="1"/>
          </p:cNvSpPr>
          <p:nvPr>
            <p:ph type="dt" sz="quarter" idx="1"/>
          </p:nvPr>
        </p:nvSpPr>
        <p:spPr bwMode="auto">
          <a:xfrm>
            <a:off x="4021357" y="0"/>
            <a:ext cx="3076328" cy="512712"/>
          </a:xfrm>
          <a:prstGeom prst="rect">
            <a:avLst/>
          </a:prstGeom>
          <a:noFill/>
          <a:ln w="9525">
            <a:noFill/>
            <a:miter lim="800000"/>
            <a:headEnd/>
            <a:tailEnd/>
          </a:ln>
          <a:effectLst/>
        </p:spPr>
        <p:txBody>
          <a:bodyPr vert="horz" wrap="square" lIns="94727" tIns="47364" rIns="94727" bIns="47364" numCol="1" anchor="t" anchorCtr="0" compatLnSpc="1">
            <a:prstTxWarp prst="textNoShape">
              <a:avLst/>
            </a:prstTxWarp>
          </a:bodyPr>
          <a:lstStyle>
            <a:lvl1pPr algn="r" defTabSz="947558">
              <a:defRPr sz="1200">
                <a:latin typeface="Arial" pitchFamily="34" charset="0"/>
                <a:cs typeface="Arial" pitchFamily="34" charset="0"/>
              </a:defRPr>
            </a:lvl1pPr>
          </a:lstStyle>
          <a:p>
            <a:pPr>
              <a:defRPr/>
            </a:pPr>
            <a:endParaRPr lang="nl-NL"/>
          </a:p>
        </p:txBody>
      </p:sp>
      <p:sp>
        <p:nvSpPr>
          <p:cNvPr id="694276" name="Rectangle 4"/>
          <p:cNvSpPr>
            <a:spLocks noGrp="1" noChangeArrowheads="1"/>
          </p:cNvSpPr>
          <p:nvPr>
            <p:ph type="ftr" sz="quarter" idx="2"/>
          </p:nvPr>
        </p:nvSpPr>
        <p:spPr bwMode="auto">
          <a:xfrm>
            <a:off x="0" y="9720267"/>
            <a:ext cx="3076328" cy="512712"/>
          </a:xfrm>
          <a:prstGeom prst="rect">
            <a:avLst/>
          </a:prstGeom>
          <a:noFill/>
          <a:ln w="9525">
            <a:noFill/>
            <a:miter lim="800000"/>
            <a:headEnd/>
            <a:tailEnd/>
          </a:ln>
          <a:effectLst/>
        </p:spPr>
        <p:txBody>
          <a:bodyPr vert="horz" wrap="square" lIns="94727" tIns="47364" rIns="94727" bIns="47364" numCol="1" anchor="b" anchorCtr="0" compatLnSpc="1">
            <a:prstTxWarp prst="textNoShape">
              <a:avLst/>
            </a:prstTxWarp>
          </a:bodyPr>
          <a:lstStyle>
            <a:lvl1pPr defTabSz="947558">
              <a:defRPr sz="1200">
                <a:latin typeface="Arial" pitchFamily="34" charset="0"/>
                <a:cs typeface="Arial" pitchFamily="34" charset="0"/>
              </a:defRPr>
            </a:lvl1pPr>
          </a:lstStyle>
          <a:p>
            <a:pPr>
              <a:defRPr/>
            </a:pPr>
            <a:endParaRPr lang="nl-NL"/>
          </a:p>
        </p:txBody>
      </p:sp>
      <p:sp>
        <p:nvSpPr>
          <p:cNvPr id="694277" name="Rectangle 5"/>
          <p:cNvSpPr>
            <a:spLocks noGrp="1" noChangeArrowheads="1"/>
          </p:cNvSpPr>
          <p:nvPr>
            <p:ph type="sldNum" sz="quarter" idx="3"/>
          </p:nvPr>
        </p:nvSpPr>
        <p:spPr bwMode="auto">
          <a:xfrm>
            <a:off x="4021357" y="9720267"/>
            <a:ext cx="3076328" cy="512712"/>
          </a:xfrm>
          <a:prstGeom prst="rect">
            <a:avLst/>
          </a:prstGeom>
          <a:noFill/>
          <a:ln w="9525">
            <a:noFill/>
            <a:miter lim="800000"/>
            <a:headEnd/>
            <a:tailEnd/>
          </a:ln>
          <a:effectLst/>
        </p:spPr>
        <p:txBody>
          <a:bodyPr vert="horz" wrap="square" lIns="94727" tIns="47364" rIns="94727" bIns="47364" numCol="1" anchor="b" anchorCtr="0" compatLnSpc="1">
            <a:prstTxWarp prst="textNoShape">
              <a:avLst/>
            </a:prstTxWarp>
          </a:bodyPr>
          <a:lstStyle>
            <a:lvl1pPr algn="r" defTabSz="947558">
              <a:defRPr sz="1200">
                <a:latin typeface="Arial" pitchFamily="34" charset="0"/>
                <a:cs typeface="Arial" pitchFamily="34" charset="0"/>
              </a:defRPr>
            </a:lvl1pPr>
          </a:lstStyle>
          <a:p>
            <a:pPr>
              <a:defRPr/>
            </a:pPr>
            <a:fld id="{9E00EC47-1773-4CD6-A846-1DDCC3778A3E}" type="slidenum">
              <a:rPr lang="nl-NL"/>
              <a:pPr>
                <a:defRPr/>
              </a:pPr>
              <a:t>‹#›</a:t>
            </a:fld>
            <a:endParaRPr lang="nl-NL"/>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3076328" cy="511077"/>
          </a:xfrm>
          <a:prstGeom prst="rect">
            <a:avLst/>
          </a:prstGeom>
          <a:noFill/>
          <a:ln w="9525">
            <a:noFill/>
            <a:miter lim="800000"/>
            <a:headEnd/>
            <a:tailEnd/>
          </a:ln>
          <a:effectLst/>
        </p:spPr>
        <p:txBody>
          <a:bodyPr vert="horz" wrap="square" lIns="99007" tIns="49505" rIns="99007" bIns="49505" numCol="1" anchor="t" anchorCtr="0" compatLnSpc="1">
            <a:prstTxWarp prst="textNoShape">
              <a:avLst/>
            </a:prstTxWarp>
          </a:bodyPr>
          <a:lstStyle>
            <a:lvl1pPr defTabSz="990411">
              <a:defRPr sz="1300">
                <a:latin typeface="Arial" pitchFamily="34" charset="0"/>
                <a:cs typeface="Arial" pitchFamily="34" charset="0"/>
              </a:defRPr>
            </a:lvl1pPr>
          </a:lstStyle>
          <a:p>
            <a:pPr>
              <a:defRPr/>
            </a:pPr>
            <a:endParaRPr lang="nl-NL"/>
          </a:p>
        </p:txBody>
      </p:sp>
      <p:sp>
        <p:nvSpPr>
          <p:cNvPr id="9219" name="Rectangle 3"/>
          <p:cNvSpPr>
            <a:spLocks noGrp="1" noChangeArrowheads="1"/>
          </p:cNvSpPr>
          <p:nvPr>
            <p:ph type="dt" idx="1"/>
          </p:nvPr>
        </p:nvSpPr>
        <p:spPr bwMode="auto">
          <a:xfrm>
            <a:off x="4021357" y="0"/>
            <a:ext cx="3076328" cy="511077"/>
          </a:xfrm>
          <a:prstGeom prst="rect">
            <a:avLst/>
          </a:prstGeom>
          <a:noFill/>
          <a:ln w="9525">
            <a:noFill/>
            <a:miter lim="800000"/>
            <a:headEnd/>
            <a:tailEnd/>
          </a:ln>
          <a:effectLst/>
        </p:spPr>
        <p:txBody>
          <a:bodyPr vert="horz" wrap="square" lIns="99007" tIns="49505" rIns="99007" bIns="49505" numCol="1" anchor="t" anchorCtr="0" compatLnSpc="1">
            <a:prstTxWarp prst="textNoShape">
              <a:avLst/>
            </a:prstTxWarp>
          </a:bodyPr>
          <a:lstStyle>
            <a:lvl1pPr algn="r" defTabSz="990411">
              <a:defRPr sz="1300">
                <a:latin typeface="Arial" pitchFamily="34" charset="0"/>
                <a:cs typeface="Arial" pitchFamily="34" charset="0"/>
              </a:defRPr>
            </a:lvl1pPr>
          </a:lstStyle>
          <a:p>
            <a:pPr>
              <a:defRPr/>
            </a:pPr>
            <a:endParaRPr lang="nl-NL"/>
          </a:p>
        </p:txBody>
      </p:sp>
      <p:sp>
        <p:nvSpPr>
          <p:cNvPr id="43012" name="Rectangle 4"/>
          <p:cNvSpPr>
            <a:spLocks noGrp="1" noRot="1" noChangeAspect="1" noChangeArrowheads="1" noTextEdit="1"/>
          </p:cNvSpPr>
          <p:nvPr>
            <p:ph type="sldImg" idx="2"/>
          </p:nvPr>
        </p:nvSpPr>
        <p:spPr bwMode="auto">
          <a:xfrm>
            <a:off x="-73025" y="638175"/>
            <a:ext cx="7227888" cy="4067175"/>
          </a:xfrm>
          <a:prstGeom prst="rect">
            <a:avLst/>
          </a:prstGeom>
          <a:noFill/>
          <a:ln w="9525">
            <a:solidFill>
              <a:srgbClr val="000000"/>
            </a:solidFill>
            <a:miter lim="800000"/>
            <a:headEnd/>
            <a:tailEnd/>
          </a:ln>
        </p:spPr>
      </p:sp>
      <p:sp>
        <p:nvSpPr>
          <p:cNvPr id="9221" name="Rectangle 5"/>
          <p:cNvSpPr>
            <a:spLocks noGrp="1" noChangeArrowheads="1"/>
          </p:cNvSpPr>
          <p:nvPr>
            <p:ph type="body" sz="quarter" idx="3"/>
          </p:nvPr>
        </p:nvSpPr>
        <p:spPr bwMode="auto">
          <a:xfrm>
            <a:off x="709715" y="4860679"/>
            <a:ext cx="5679871" cy="4604050"/>
          </a:xfrm>
          <a:prstGeom prst="rect">
            <a:avLst/>
          </a:prstGeom>
          <a:noFill/>
          <a:ln w="9525">
            <a:noFill/>
            <a:miter lim="800000"/>
            <a:headEnd/>
            <a:tailEnd/>
          </a:ln>
          <a:effectLst/>
        </p:spPr>
        <p:txBody>
          <a:bodyPr vert="horz" wrap="square" lIns="99007" tIns="49505" rIns="99007" bIns="49505" numCol="1" anchor="t" anchorCtr="0" compatLnSpc="1">
            <a:prstTxWarp prst="textNoShape">
              <a:avLst/>
            </a:prstTxWarp>
          </a:bodyPr>
          <a:lstStyle/>
          <a:p>
            <a:pPr lvl="0"/>
            <a:r>
              <a:rPr lang="nl-NL" noProof="0"/>
              <a:t>Click to edit Master text styles</a:t>
            </a:r>
          </a:p>
          <a:p>
            <a:pPr lvl="1"/>
            <a:r>
              <a:rPr lang="nl-NL" noProof="0"/>
              <a:t>Second level</a:t>
            </a:r>
          </a:p>
          <a:p>
            <a:pPr lvl="2"/>
            <a:r>
              <a:rPr lang="nl-NL" noProof="0"/>
              <a:t>Third level</a:t>
            </a:r>
          </a:p>
          <a:p>
            <a:pPr lvl="3"/>
            <a:r>
              <a:rPr lang="nl-NL" noProof="0"/>
              <a:t>Fourth level</a:t>
            </a:r>
          </a:p>
          <a:p>
            <a:pPr lvl="4"/>
            <a:r>
              <a:rPr lang="nl-NL" noProof="0"/>
              <a:t>Fifth level</a:t>
            </a:r>
          </a:p>
        </p:txBody>
      </p:sp>
      <p:sp>
        <p:nvSpPr>
          <p:cNvPr id="9222" name="Rectangle 6"/>
          <p:cNvSpPr>
            <a:spLocks noGrp="1" noChangeArrowheads="1"/>
          </p:cNvSpPr>
          <p:nvPr>
            <p:ph type="ftr" sz="quarter" idx="4"/>
          </p:nvPr>
        </p:nvSpPr>
        <p:spPr bwMode="auto">
          <a:xfrm>
            <a:off x="0" y="9721902"/>
            <a:ext cx="3076328" cy="511077"/>
          </a:xfrm>
          <a:prstGeom prst="rect">
            <a:avLst/>
          </a:prstGeom>
          <a:noFill/>
          <a:ln w="9525">
            <a:noFill/>
            <a:miter lim="800000"/>
            <a:headEnd/>
            <a:tailEnd/>
          </a:ln>
          <a:effectLst/>
        </p:spPr>
        <p:txBody>
          <a:bodyPr vert="horz" wrap="square" lIns="99007" tIns="49505" rIns="99007" bIns="49505" numCol="1" anchor="b" anchorCtr="0" compatLnSpc="1">
            <a:prstTxWarp prst="textNoShape">
              <a:avLst/>
            </a:prstTxWarp>
          </a:bodyPr>
          <a:lstStyle>
            <a:lvl1pPr defTabSz="990411">
              <a:defRPr sz="1300">
                <a:latin typeface="Arial" pitchFamily="34" charset="0"/>
                <a:cs typeface="Arial" pitchFamily="34" charset="0"/>
              </a:defRPr>
            </a:lvl1pPr>
          </a:lstStyle>
          <a:p>
            <a:pPr>
              <a:defRPr/>
            </a:pPr>
            <a:endParaRPr lang="nl-NL"/>
          </a:p>
        </p:txBody>
      </p:sp>
      <p:sp>
        <p:nvSpPr>
          <p:cNvPr id="9223" name="Rectangle 7"/>
          <p:cNvSpPr>
            <a:spLocks noGrp="1" noChangeArrowheads="1"/>
          </p:cNvSpPr>
          <p:nvPr>
            <p:ph type="sldNum" sz="quarter" idx="5"/>
          </p:nvPr>
        </p:nvSpPr>
        <p:spPr bwMode="auto">
          <a:xfrm>
            <a:off x="4021357" y="9721902"/>
            <a:ext cx="3076328" cy="511077"/>
          </a:xfrm>
          <a:prstGeom prst="rect">
            <a:avLst/>
          </a:prstGeom>
          <a:noFill/>
          <a:ln w="9525">
            <a:noFill/>
            <a:miter lim="800000"/>
            <a:headEnd/>
            <a:tailEnd/>
          </a:ln>
          <a:effectLst/>
        </p:spPr>
        <p:txBody>
          <a:bodyPr vert="horz" wrap="square" lIns="99007" tIns="49505" rIns="99007" bIns="49505" numCol="1" anchor="b" anchorCtr="0" compatLnSpc="1">
            <a:prstTxWarp prst="textNoShape">
              <a:avLst/>
            </a:prstTxWarp>
          </a:bodyPr>
          <a:lstStyle>
            <a:lvl1pPr algn="r" defTabSz="990411">
              <a:defRPr sz="1300">
                <a:latin typeface="Arial" pitchFamily="34" charset="0"/>
                <a:cs typeface="Arial" pitchFamily="34" charset="0"/>
              </a:defRPr>
            </a:lvl1pPr>
          </a:lstStyle>
          <a:p>
            <a:pPr>
              <a:defRPr/>
            </a:pPr>
            <a:fld id="{0A2C7C1F-E710-4F99-A4BF-56EAD491AEBB}" type="slidenum">
              <a:rPr lang="nl-NL"/>
              <a:pPr>
                <a:defRPr/>
              </a:pPr>
              <a:t>‹#›</a:t>
            </a:fld>
            <a:endParaRPr lang="nl-NL"/>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100" kern="1200">
        <a:solidFill>
          <a:schemeClr val="tx1"/>
        </a:solidFill>
        <a:latin typeface="PT Sans" pitchFamily="34" charset="0"/>
        <a:ea typeface="+mn-ea"/>
        <a:cs typeface="Arial" pitchFamily="34" charset="0"/>
      </a:defRPr>
    </a:lvl1pPr>
    <a:lvl2pPr marL="457200" algn="l" rtl="0" eaLnBrk="0" fontAlgn="base" hangingPunct="0">
      <a:spcBef>
        <a:spcPct val="30000"/>
      </a:spcBef>
      <a:spcAft>
        <a:spcPct val="0"/>
      </a:spcAft>
      <a:defRPr sz="1100" kern="1200">
        <a:solidFill>
          <a:schemeClr val="tx1"/>
        </a:solidFill>
        <a:latin typeface="PT Sans" pitchFamily="34" charset="0"/>
        <a:ea typeface="+mn-ea"/>
        <a:cs typeface="Arial" pitchFamily="34" charset="0"/>
      </a:defRPr>
    </a:lvl2pPr>
    <a:lvl3pPr marL="914400" algn="l" rtl="0" eaLnBrk="0" fontAlgn="base" hangingPunct="0">
      <a:spcBef>
        <a:spcPct val="30000"/>
      </a:spcBef>
      <a:spcAft>
        <a:spcPct val="0"/>
      </a:spcAft>
      <a:defRPr sz="1100" kern="1200">
        <a:solidFill>
          <a:schemeClr val="tx1"/>
        </a:solidFill>
        <a:latin typeface="PT Sans" pitchFamily="34" charset="0"/>
        <a:ea typeface="+mn-ea"/>
        <a:cs typeface="Arial" pitchFamily="34" charset="0"/>
      </a:defRPr>
    </a:lvl3pPr>
    <a:lvl4pPr marL="1371600" algn="l" rtl="0" eaLnBrk="0" fontAlgn="base" hangingPunct="0">
      <a:spcBef>
        <a:spcPct val="30000"/>
      </a:spcBef>
      <a:spcAft>
        <a:spcPct val="0"/>
      </a:spcAft>
      <a:defRPr sz="1100" kern="1200">
        <a:solidFill>
          <a:schemeClr val="tx1"/>
        </a:solidFill>
        <a:latin typeface="PT Sans" pitchFamily="34" charset="0"/>
        <a:ea typeface="+mn-ea"/>
        <a:cs typeface="Arial" pitchFamily="34" charset="0"/>
      </a:defRPr>
    </a:lvl4pPr>
    <a:lvl5pPr marL="1828800" algn="l" rtl="0" eaLnBrk="0" fontAlgn="base" hangingPunct="0">
      <a:spcBef>
        <a:spcPct val="30000"/>
      </a:spcBef>
      <a:spcAft>
        <a:spcPct val="0"/>
      </a:spcAft>
      <a:defRPr sz="1100" kern="1200">
        <a:solidFill>
          <a:schemeClr val="tx1"/>
        </a:solidFill>
        <a:latin typeface="PT Sans"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txBox="1">
            <a:spLocks noGrp="1" noChangeArrowheads="1"/>
          </p:cNvSpPr>
          <p:nvPr/>
        </p:nvSpPr>
        <p:spPr bwMode="auto">
          <a:xfrm>
            <a:off x="4019742" y="9720267"/>
            <a:ext cx="3077943" cy="512712"/>
          </a:xfrm>
          <a:prstGeom prst="rect">
            <a:avLst/>
          </a:prstGeom>
          <a:noFill/>
          <a:ln w="9525">
            <a:noFill/>
            <a:miter lim="800000"/>
            <a:headEnd/>
            <a:tailEnd/>
          </a:ln>
        </p:spPr>
        <p:txBody>
          <a:bodyPr lIns="95498" tIns="47750" rIns="95498" bIns="47750" anchor="b"/>
          <a:lstStyle/>
          <a:p>
            <a:pPr algn="r" defTabSz="953609"/>
            <a:fld id="{A1D9B245-781A-4C39-91AD-5B7103283BCA}" type="slidenum">
              <a:rPr lang="nl-NL" sz="1300">
                <a:latin typeface="Arial" charset="0"/>
              </a:rPr>
              <a:pPr algn="r" defTabSz="953609"/>
              <a:t>1</a:t>
            </a:fld>
            <a:endParaRPr lang="nl-NL" sz="1300" dirty="0">
              <a:latin typeface="Arial" charset="0"/>
            </a:endParaRPr>
          </a:p>
        </p:txBody>
      </p:sp>
      <p:sp>
        <p:nvSpPr>
          <p:cNvPr id="44035" name="Rectangle 2"/>
          <p:cNvSpPr>
            <a:spLocks noGrp="1" noRot="1" noChangeAspect="1" noChangeArrowheads="1" noTextEdit="1"/>
          </p:cNvSpPr>
          <p:nvPr>
            <p:ph type="sldImg"/>
          </p:nvPr>
        </p:nvSpPr>
        <p:spPr>
          <a:xfrm>
            <a:off x="138113" y="766763"/>
            <a:ext cx="6824662" cy="3840162"/>
          </a:xfrm>
          <a:ln/>
        </p:spPr>
      </p:sp>
      <p:sp>
        <p:nvSpPr>
          <p:cNvPr id="44036" name="Rectangle 3"/>
          <p:cNvSpPr>
            <a:spLocks noGrp="1" noChangeArrowheads="1"/>
          </p:cNvSpPr>
          <p:nvPr>
            <p:ph type="body" idx="1"/>
          </p:nvPr>
        </p:nvSpPr>
        <p:spPr>
          <a:noFill/>
          <a:ln/>
        </p:spPr>
        <p:txBody>
          <a:bodyPr lIns="95498" tIns="47750" rIns="95498" bIns="47750"/>
          <a:lstStyle/>
          <a:p>
            <a:endParaRPr lang="en-US" dirty="0">
              <a:latin typeface="Arial" charset="0"/>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pPr defTabSz="989932"/>
            <a:fld id="{03F54058-B46F-462C-AEFC-B7AD414C0CA2}" type="slidenum">
              <a:rPr lang="nl-NL" smtClean="0">
                <a:latin typeface="Arial" charset="0"/>
                <a:cs typeface="Arial" charset="0"/>
              </a:rPr>
              <a:pPr defTabSz="989932"/>
              <a:t>11</a:t>
            </a:fld>
            <a:endParaRPr lang="nl-NL">
              <a:latin typeface="Arial" charset="0"/>
              <a:cs typeface="Arial" charset="0"/>
            </a:endParaRPr>
          </a:p>
        </p:txBody>
      </p:sp>
      <p:sp>
        <p:nvSpPr>
          <p:cNvPr id="24579" name="Rectangle 2"/>
          <p:cNvSpPr>
            <a:spLocks noGrp="1" noRot="1" noChangeAspect="1" noChangeArrowheads="1" noTextEdit="1"/>
          </p:cNvSpPr>
          <p:nvPr>
            <p:ph type="sldImg"/>
          </p:nvPr>
        </p:nvSpPr>
        <p:spPr>
          <a:xfrm>
            <a:off x="-71438" y="638175"/>
            <a:ext cx="7227888" cy="4067175"/>
          </a:xfrm>
          <a:ln/>
        </p:spPr>
      </p:sp>
      <p:sp>
        <p:nvSpPr>
          <p:cNvPr id="24580" name="Rectangle 3"/>
          <p:cNvSpPr>
            <a:spLocks noGrp="1" noChangeArrowheads="1"/>
          </p:cNvSpPr>
          <p:nvPr>
            <p:ph type="body" idx="1"/>
          </p:nvPr>
        </p:nvSpPr>
        <p:spPr>
          <a:xfrm>
            <a:off x="709715" y="4860679"/>
            <a:ext cx="5679871" cy="5120031"/>
          </a:xfrm>
          <a:noFill/>
          <a:ln/>
        </p:spPr>
        <p:txBody>
          <a:bodyPr/>
          <a:lstStyle/>
          <a:p>
            <a:pPr eaLnBrk="1" hangingPunct="1"/>
            <a:r>
              <a:rPr lang="nl-NL" sz="600" b="1">
                <a:cs typeface="Arial" charset="0"/>
              </a:rPr>
              <a:t>De vereniging Noorden Duurzaam stelt voor dat we in een functioneel democratische parlementaire kamer, ongeacht lokaal, provinciaal of nationaal niveau, </a:t>
            </a:r>
            <a:r>
              <a:rPr lang="nl-NL" sz="600" b="1" u="sng">
                <a:cs typeface="Arial" charset="0"/>
              </a:rPr>
              <a:t>vijf</a:t>
            </a:r>
            <a:r>
              <a:rPr lang="nl-NL" sz="600" b="1">
                <a:cs typeface="Arial" charset="0"/>
              </a:rPr>
              <a:t> vakken hebben: </a:t>
            </a:r>
            <a:r>
              <a:rPr lang="nl-NL" sz="600" b="1" u="sng">
                <a:cs typeface="Arial" charset="0"/>
              </a:rPr>
              <a:t>bewoners</a:t>
            </a:r>
            <a:r>
              <a:rPr lang="nl-NL" sz="600" b="1">
                <a:cs typeface="Arial" charset="0"/>
              </a:rPr>
              <a:t>, </a:t>
            </a:r>
            <a:r>
              <a:rPr lang="nl-NL" sz="600" b="1" u="sng">
                <a:cs typeface="Arial" charset="0"/>
              </a:rPr>
              <a:t>bedrijven</a:t>
            </a:r>
            <a:r>
              <a:rPr lang="nl-NL" sz="600" b="1">
                <a:cs typeface="Arial" charset="0"/>
              </a:rPr>
              <a:t>, </a:t>
            </a:r>
            <a:r>
              <a:rPr lang="nl-NL" sz="600" b="1" u="sng">
                <a:cs typeface="Arial" charset="0"/>
              </a:rPr>
              <a:t>voorzieningen</a:t>
            </a:r>
            <a:r>
              <a:rPr lang="nl-NL" sz="600" b="1">
                <a:cs typeface="Arial" charset="0"/>
              </a:rPr>
              <a:t>, </a:t>
            </a:r>
            <a:r>
              <a:rPr lang="nl-NL" sz="600" b="1" u="sng">
                <a:cs typeface="Arial" charset="0"/>
              </a:rPr>
              <a:t>kennisnetwerken</a:t>
            </a:r>
            <a:r>
              <a:rPr lang="nl-NL" sz="600" b="1">
                <a:cs typeface="Arial" charset="0"/>
              </a:rPr>
              <a:t> en </a:t>
            </a:r>
            <a:r>
              <a:rPr lang="nl-NL" sz="600" b="1" u="sng">
                <a:cs typeface="Arial" charset="0"/>
              </a:rPr>
              <a:t>overheden</a:t>
            </a:r>
            <a:r>
              <a:rPr lang="nl-NL" sz="600" b="1">
                <a:cs typeface="Arial" charset="0"/>
              </a:rPr>
              <a:t>.</a:t>
            </a:r>
            <a:r>
              <a:rPr lang="nl-NL" sz="600">
                <a:cs typeface="Arial" charset="0"/>
              </a:rPr>
              <a:t> </a:t>
            </a:r>
          </a:p>
          <a:p>
            <a:pPr eaLnBrk="1" hangingPunct="1"/>
            <a:r>
              <a:rPr lang="nl-NL" sz="600">
                <a:cs typeface="Arial" charset="0"/>
              </a:rPr>
              <a:t>Bij </a:t>
            </a:r>
            <a:r>
              <a:rPr lang="nl-NL" sz="600" b="1">
                <a:cs typeface="Arial" charset="0"/>
              </a:rPr>
              <a:t>bewoners</a:t>
            </a:r>
            <a:r>
              <a:rPr lang="nl-NL" sz="600">
                <a:cs typeface="Arial" charset="0"/>
              </a:rPr>
              <a:t> gaat het om representatieve netwerken van burgers. Dat kunnen algemene netwerken zijn zoals verenigingen voor dorpsbelangen, of meer specifieke netwerken van bijvoorbeeld senioren, jongeren, huurders, woningeigenaren. Ook consumentennetwerken en vakbonden kunnen hier meegerekend worden. Deze netwerken kunnen elkaar dus overlappen.</a:t>
            </a:r>
          </a:p>
          <a:p>
            <a:pPr eaLnBrk="1" hangingPunct="1"/>
            <a:r>
              <a:rPr lang="nl-NL" sz="600">
                <a:cs typeface="Arial" charset="0"/>
              </a:rPr>
              <a:t>Bij </a:t>
            </a:r>
            <a:r>
              <a:rPr lang="nl-NL" sz="600" b="1">
                <a:cs typeface="Arial" charset="0"/>
              </a:rPr>
              <a:t>bedrijven</a:t>
            </a:r>
            <a:r>
              <a:rPr lang="nl-NL" sz="600">
                <a:cs typeface="Arial" charset="0"/>
              </a:rPr>
              <a:t> gaat het om landelijke, regionale en lokale brancheverenigingen van grote ondernemingen, MKB en ZZP, en om lokale parkmanagementverenigingen. Ook ketennetwerken van bedrijven horen hierbij.</a:t>
            </a:r>
          </a:p>
          <a:p>
            <a:pPr eaLnBrk="1" hangingPunct="1"/>
            <a:r>
              <a:rPr lang="nl-NL" sz="600">
                <a:cs typeface="Arial" charset="0"/>
              </a:rPr>
              <a:t>Bij </a:t>
            </a:r>
            <a:r>
              <a:rPr lang="nl-NL" sz="600" b="1">
                <a:cs typeface="Arial" charset="0"/>
              </a:rPr>
              <a:t>voorzieningen</a:t>
            </a:r>
            <a:r>
              <a:rPr lang="nl-NL" sz="600">
                <a:cs typeface="Arial" charset="0"/>
              </a:rPr>
              <a:t> gaat hem koepels van onderwijs, zorg, sport, cultuur, levensbeschouwing. Ook deze zijn op zowel nationaal als lokaal niveau te vinden.  </a:t>
            </a:r>
          </a:p>
          <a:p>
            <a:pPr eaLnBrk="1" hangingPunct="1"/>
            <a:r>
              <a:rPr lang="nl-NL" sz="600">
                <a:cs typeface="Arial" charset="0"/>
              </a:rPr>
              <a:t>Bij </a:t>
            </a:r>
            <a:r>
              <a:rPr lang="nl-NL" sz="600" b="1">
                <a:cs typeface="Arial" charset="0"/>
              </a:rPr>
              <a:t>kennisnetwerken</a:t>
            </a:r>
            <a:r>
              <a:rPr lang="nl-NL" sz="600">
                <a:cs typeface="Arial" charset="0"/>
              </a:rPr>
              <a:t> is het IPCC van de VN een goed voorbeeld. Dit wereldwijde netwerk van klimaatwetenschappers is van groot belang voor duurzaamheidstransities, is uniek, open, representatief en democratisch en heeft door deze combinatie een grote invloed op klimaatbeleid van regeringen. Ook nationale en lokale kennisnetwerken voor biodiversiteit, sociale cohesie, energietransitie of erfgoed kunnen relevant, uniek, open, representatief en democratisch zijn.</a:t>
            </a:r>
          </a:p>
          <a:p>
            <a:pPr eaLnBrk="1" hangingPunct="1"/>
            <a:r>
              <a:rPr lang="nl-NL" sz="600">
                <a:cs typeface="Arial" charset="0"/>
              </a:rPr>
              <a:t>Bij </a:t>
            </a:r>
            <a:r>
              <a:rPr lang="nl-NL" sz="600" b="1">
                <a:cs typeface="Arial" charset="0"/>
              </a:rPr>
              <a:t>overheden</a:t>
            </a:r>
            <a:r>
              <a:rPr lang="nl-NL" sz="600">
                <a:cs typeface="Arial" charset="0"/>
              </a:rPr>
              <a:t> gaat het niet alleen om openbaar bestuur maar ook om overheids- en semi-overheidsorganen die rechtstreeks kunnen bijdragen aan duurzaamheidstransities. Bijvoorbeeld toezichthouders, milieudiensten, rechtbanken en de GGD.</a:t>
            </a:r>
          </a:p>
          <a:p>
            <a:pPr eaLnBrk="1" hangingPunct="1"/>
            <a:r>
              <a:rPr lang="nl-NL" sz="600">
                <a:cs typeface="Arial" charset="0"/>
              </a:rPr>
              <a:t>De veronderstelling is dat deze </a:t>
            </a:r>
            <a:r>
              <a:rPr lang="nl-NL" sz="600" b="1">
                <a:cs typeface="Arial" charset="0"/>
              </a:rPr>
              <a:t>vijfdeling stabiel</a:t>
            </a:r>
            <a:r>
              <a:rPr lang="nl-NL" sz="600">
                <a:cs typeface="Arial" charset="0"/>
              </a:rPr>
              <a:t> is en praktisch inzetbaar. Dus dat deze vijf er altijd zijn en dat ze altijd nodig zijn bij transities, dat ze afhankelijk zijn van elkaar en elkaar niet willen verdringen. Wat niet wil zeggen dat er geen inzicht- en belangenverschillen bestaan overigens.Maar waar het om gaat is dat een stabiele vijfdeling een praktisch bruikbare basis is voor maatschappijbrede taakverdeling en samenwerking voor duurzaamheidstransities, zoals de driedeling bij de waterschappen praktisch bruikbaar is voor waterbeheer. </a:t>
            </a:r>
          </a:p>
          <a:p>
            <a:pPr eaLnBrk="1" hangingPunct="1"/>
            <a:r>
              <a:rPr lang="nl-NL" sz="600">
                <a:cs typeface="Arial" charset="0"/>
              </a:rPr>
              <a:t>Discussievraag: </a:t>
            </a:r>
            <a:r>
              <a:rPr lang="nl-NL" sz="600" b="1">
                <a:cs typeface="Arial" charset="0"/>
              </a:rPr>
              <a:t>klopt de vijfdeling? </a:t>
            </a:r>
            <a:r>
              <a:rPr lang="nl-NL" sz="600">
                <a:cs typeface="Arial" charset="0"/>
              </a:rPr>
              <a:t>Of hadden het vier of zes moeten zijn?</a:t>
            </a:r>
          </a:p>
        </p:txBody>
      </p:sp>
    </p:spTree>
    <p:extLst>
      <p:ext uri="{BB962C8B-B14F-4D97-AF65-F5344CB8AC3E}">
        <p14:creationId xmlns:p14="http://schemas.microsoft.com/office/powerpoint/2010/main" val="6942731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nl-NL"/>
              <a:t>Klik om de stijl te bewerken</a:t>
            </a:r>
            <a:endParaRPr lang="en-GB"/>
          </a:p>
        </p:txBody>
      </p:sp>
      <p:sp>
        <p:nvSpPr>
          <p:cNvPr id="3" name="Ond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het opmaakprofiel van de modelondertitel te bewerken</a:t>
            </a:r>
            <a:endParaRPr lang="en-GB"/>
          </a:p>
        </p:txBody>
      </p:sp>
      <p:sp>
        <p:nvSpPr>
          <p:cNvPr id="4" name="Tijdelijke aanduiding voor datum 3"/>
          <p:cNvSpPr>
            <a:spLocks noGrp="1"/>
          </p:cNvSpPr>
          <p:nvPr>
            <p:ph type="dt" sz="half" idx="10"/>
          </p:nvPr>
        </p:nvSpPr>
        <p:spPr>
          <a:xfrm>
            <a:off x="609599" y="6356351"/>
            <a:ext cx="9257607" cy="365125"/>
          </a:xfrm>
          <a:prstGeom prst="rect">
            <a:avLst/>
          </a:prstGeom>
        </p:spPr>
        <p:txBody>
          <a:bodyPr/>
          <a:lstStyle/>
          <a:p>
            <a:pPr>
              <a:defRPr/>
            </a:pPr>
            <a:endParaRPr lang="nl-NL"/>
          </a:p>
        </p:txBody>
      </p:sp>
      <p:sp>
        <p:nvSpPr>
          <p:cNvPr id="5" name="Tijdelijke aanduiding voor voettekst 4"/>
          <p:cNvSpPr>
            <a:spLocks noGrp="1"/>
          </p:cNvSpPr>
          <p:nvPr>
            <p:ph type="ftr" sz="quarter" idx="11"/>
          </p:nvPr>
        </p:nvSpPr>
        <p:spPr/>
        <p:txBody>
          <a:bodyPr/>
          <a:lstStyle/>
          <a:p>
            <a:pPr>
              <a:defRPr/>
            </a:pPr>
            <a:endParaRPr lang="nl-NL"/>
          </a:p>
        </p:txBody>
      </p:sp>
      <p:sp>
        <p:nvSpPr>
          <p:cNvPr id="6" name="Tijdelijke aanduiding voor dianummer 5"/>
          <p:cNvSpPr>
            <a:spLocks noGrp="1"/>
          </p:cNvSpPr>
          <p:nvPr>
            <p:ph type="sldNum" sz="quarter" idx="12"/>
          </p:nvPr>
        </p:nvSpPr>
        <p:spPr/>
        <p:txBody>
          <a:bodyPr/>
          <a:lstStyle/>
          <a:p>
            <a:pPr>
              <a:defRPr/>
            </a:pPr>
            <a:fld id="{948EE4E0-3B40-41E6-8A96-3AC9979FA1F9}" type="slidenum">
              <a:rPr lang="nl-NL" smtClean="0"/>
              <a:pPr>
                <a:defRPr/>
              </a:pPr>
              <a:t>‹#›</a:t>
            </a:fld>
            <a:endParaRPr lang="nl-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0"/>
        <p:cNvGrpSpPr/>
        <p:nvPr/>
      </p:nvGrpSpPr>
      <p:grpSpPr>
        <a:xfrm>
          <a:off x="0" y="0"/>
          <a:ext cx="0" cy="0"/>
          <a:chOff x="0" y="0"/>
          <a:chExt cx="0" cy="0"/>
        </a:xfrm>
      </p:grpSpPr>
      <p:sp>
        <p:nvSpPr>
          <p:cNvPr id="61" name="Google Shape;61;p16"/>
          <p:cNvSpPr txBox="1">
            <a:spLocks noGrp="1"/>
          </p:cNvSpPr>
          <p:nvPr>
            <p:ph type="title"/>
          </p:nvPr>
        </p:nvSpPr>
        <p:spPr>
          <a:xfrm>
            <a:off x="609598" y="328030"/>
            <a:ext cx="11166801" cy="763600"/>
          </a:xfrm>
          <a:prstGeom prst="rect">
            <a:avLst/>
          </a:prstGeom>
          <a:noFill/>
          <a:ln>
            <a:noFill/>
          </a:ln>
        </p:spPr>
        <p:txBody>
          <a:bodyPr spcFirstLastPara="1" lIns="91425" tIns="91425" rIns="91425" bIns="91425" anchor="t">
            <a:noAutofit/>
          </a:bodyPr>
          <a:lstStyle>
            <a:lvl1pPr lvl="0" algn="l" rtl="0">
              <a:lnSpc>
                <a:spcPct val="100000"/>
              </a:lnSpc>
              <a:spcBef>
                <a:spcPts val="0"/>
              </a:spcBef>
              <a:spcAft>
                <a:spcPts val="0"/>
              </a:spcAft>
              <a:buSzPts val="2800"/>
              <a:buFont typeface="Arial"/>
              <a:buNone/>
              <a:defRPr sz="3200">
                <a:solidFill>
                  <a:schemeClr val="accent1">
                    <a:lumMod val="75000"/>
                  </a:schemeClr>
                </a:solidFill>
                <a:latin typeface="+mj-lt"/>
                <a:ea typeface="Humanist 777 Condensed Bold" pitchFamily="50" charset="0"/>
                <a:cs typeface="Arial"/>
                <a:sym typeface="Aria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62" name="Google Shape;62;p16"/>
          <p:cNvSpPr txBox="1">
            <a:spLocks noGrp="1"/>
          </p:cNvSpPr>
          <p:nvPr>
            <p:ph type="body" idx="1" hasCustomPrompt="1"/>
          </p:nvPr>
        </p:nvSpPr>
        <p:spPr>
          <a:xfrm>
            <a:off x="609598" y="1536633"/>
            <a:ext cx="11166801" cy="4555200"/>
          </a:xfrm>
          <a:prstGeom prst="rect">
            <a:avLst/>
          </a:prstGeom>
          <a:noFill/>
          <a:ln>
            <a:noFill/>
          </a:ln>
        </p:spPr>
        <p:txBody>
          <a:bodyPr spcFirstLastPara="1" lIns="91425" tIns="91425" rIns="91425" bIns="91425">
            <a:normAutofit/>
          </a:bodyPr>
          <a:lstStyle>
            <a:lvl1pPr marL="457200" lvl="0" indent="-342900" algn="l" rtl="0">
              <a:lnSpc>
                <a:spcPct val="115000"/>
              </a:lnSpc>
              <a:spcBef>
                <a:spcPts val="0"/>
              </a:spcBef>
              <a:spcAft>
                <a:spcPts val="0"/>
              </a:spcAft>
              <a:buSzPts val="1800"/>
              <a:buFont typeface="Arial"/>
              <a:buChar char="●"/>
              <a:defRPr sz="2800">
                <a:solidFill>
                  <a:schemeClr val="tx1">
                    <a:lumMod val="65000"/>
                    <a:lumOff val="35000"/>
                  </a:schemeClr>
                </a:solidFill>
                <a:latin typeface="+mn-lt"/>
                <a:ea typeface="Humanist 777 Condensed Regular" pitchFamily="50" charset="0"/>
                <a:cs typeface="Arial"/>
                <a:sym typeface="Arial"/>
              </a:defRPr>
            </a:lvl1pPr>
            <a:lvl2pPr marL="914400" lvl="1" indent="-317500" algn="l" rtl="0">
              <a:lnSpc>
                <a:spcPct val="115000"/>
              </a:lnSpc>
              <a:spcBef>
                <a:spcPts val="0"/>
              </a:spcBef>
              <a:spcAft>
                <a:spcPts val="0"/>
              </a:spcAft>
              <a:buSzPct val="80000"/>
              <a:buFont typeface="Arial"/>
              <a:buChar char="○"/>
              <a:defRPr>
                <a:latin typeface="+mn-lt"/>
                <a:ea typeface="Humanist 777 Condensed Regular" pitchFamily="50" charset="0"/>
                <a:cs typeface="Arial"/>
                <a:sym typeface="Arial"/>
              </a:defRPr>
            </a:lvl2pPr>
            <a:lvl3pPr marL="1371600" lvl="2" indent="-317500" algn="l" rtl="0">
              <a:lnSpc>
                <a:spcPct val="115000"/>
              </a:lnSpc>
              <a:spcBef>
                <a:spcPts val="0"/>
              </a:spcBef>
              <a:spcAft>
                <a:spcPts val="0"/>
              </a:spcAft>
              <a:buSzPts val="1400"/>
              <a:buFont typeface="Arial"/>
              <a:buChar char="■"/>
              <a:defRPr>
                <a:latin typeface="+mn-lt"/>
                <a:ea typeface="Humanist 777 Condensed Regular" pitchFamily="50" charset="0"/>
                <a:cs typeface="Arial"/>
                <a:sym typeface="Arial"/>
              </a:defRPr>
            </a:lvl3pPr>
            <a:lvl4pPr marL="1828800" lvl="3" indent="-317500" algn="l" rtl="0">
              <a:lnSpc>
                <a:spcPct val="115000"/>
              </a:lnSpc>
              <a:spcBef>
                <a:spcPts val="0"/>
              </a:spcBef>
              <a:spcAft>
                <a:spcPts val="0"/>
              </a:spcAft>
              <a:buSzPts val="1400"/>
              <a:buFont typeface="Arial"/>
              <a:buChar char="●"/>
              <a:defRPr>
                <a:latin typeface="+mn-lt"/>
                <a:ea typeface="Humanist 777 Condensed Regular" pitchFamily="50" charset="0"/>
                <a:cs typeface="Arial"/>
                <a:sym typeface="Arial"/>
              </a:defRPr>
            </a:lvl4pPr>
            <a:lvl5pPr marL="2286000" lvl="4" indent="-317500" algn="l" rtl="0">
              <a:lnSpc>
                <a:spcPct val="115000"/>
              </a:lnSpc>
              <a:spcBef>
                <a:spcPts val="0"/>
              </a:spcBef>
              <a:spcAft>
                <a:spcPts val="0"/>
              </a:spcAft>
              <a:buSzPts val="1400"/>
              <a:buFont typeface="Arial"/>
              <a:buChar char="○"/>
              <a:defRPr>
                <a:latin typeface="+mn-lt"/>
                <a:ea typeface="Humanist 777 Condensed Regular" pitchFamily="50" charset="0"/>
                <a:cs typeface="Arial"/>
                <a:sym typeface="Arial"/>
              </a:defRPr>
            </a:lvl5pPr>
            <a:lvl6pPr marL="2743200" lvl="5" indent="-317500" algn="l" rtl="0">
              <a:lnSpc>
                <a:spcPct val="115000"/>
              </a:lnSpc>
              <a:spcBef>
                <a:spcPts val="0"/>
              </a:spcBef>
              <a:spcAft>
                <a:spcPts val="0"/>
              </a:spcAft>
              <a:buSzPts val="1400"/>
              <a:buFont typeface="Arial"/>
              <a:buChar char="■"/>
              <a:defRPr>
                <a:latin typeface="Arial"/>
                <a:ea typeface="Arial"/>
                <a:cs typeface="Arial"/>
                <a:sym typeface="Arial"/>
              </a:defRPr>
            </a:lvl6pPr>
            <a:lvl7pPr marL="3200400" lvl="6" indent="-317500" algn="l" rtl="0">
              <a:lnSpc>
                <a:spcPct val="115000"/>
              </a:lnSpc>
              <a:spcBef>
                <a:spcPts val="0"/>
              </a:spcBef>
              <a:spcAft>
                <a:spcPts val="0"/>
              </a:spcAft>
              <a:buSzPts val="1400"/>
              <a:buFont typeface="Arial"/>
              <a:buChar char="●"/>
              <a:defRPr>
                <a:latin typeface="Arial"/>
                <a:ea typeface="Arial"/>
                <a:cs typeface="Arial"/>
                <a:sym typeface="Arial"/>
              </a:defRPr>
            </a:lvl7pPr>
            <a:lvl8pPr marL="3657600" lvl="7" indent="-317500" algn="l" rtl="0">
              <a:lnSpc>
                <a:spcPct val="115000"/>
              </a:lnSpc>
              <a:spcBef>
                <a:spcPts val="0"/>
              </a:spcBef>
              <a:spcAft>
                <a:spcPts val="0"/>
              </a:spcAft>
              <a:buSzPts val="1400"/>
              <a:buFont typeface="Arial"/>
              <a:buChar char="○"/>
              <a:defRPr>
                <a:latin typeface="Arial"/>
                <a:ea typeface="Arial"/>
                <a:cs typeface="Arial"/>
                <a:sym typeface="Arial"/>
              </a:defRPr>
            </a:lvl8pPr>
            <a:lvl9pPr marL="4114800" lvl="8" indent="-317500" algn="l" rtl="0">
              <a:lnSpc>
                <a:spcPct val="115000"/>
              </a:lnSpc>
              <a:spcBef>
                <a:spcPts val="0"/>
              </a:spcBef>
              <a:spcAft>
                <a:spcPts val="0"/>
              </a:spcAft>
              <a:buSzPts val="1400"/>
              <a:buFont typeface="Arial"/>
              <a:buChar char="■"/>
              <a:defRPr>
                <a:latin typeface="Arial"/>
                <a:ea typeface="Arial"/>
                <a:cs typeface="Arial"/>
                <a:sym typeface="Arial"/>
              </a:defRPr>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GB"/>
          </a:p>
          <a:p>
            <a:endParaRPr/>
          </a:p>
        </p:txBody>
      </p:sp>
      <p:sp>
        <p:nvSpPr>
          <p:cNvPr id="3" name="Tijdelijke aanduiding voor dianummer 5">
            <a:extLst>
              <a:ext uri="{FF2B5EF4-FFF2-40B4-BE49-F238E27FC236}">
                <a16:creationId xmlns:a16="http://schemas.microsoft.com/office/drawing/2014/main" id="{687E63B1-577D-008C-B300-56AA56F21938}"/>
              </a:ext>
            </a:extLst>
          </p:cNvPr>
          <p:cNvSpPr txBox="1">
            <a:spLocks/>
          </p:cNvSpPr>
          <p:nvPr userDrawn="1"/>
        </p:nvSpPr>
        <p:spPr>
          <a:xfrm>
            <a:off x="11025483" y="6390729"/>
            <a:ext cx="750916" cy="365125"/>
          </a:xfrm>
          <a:prstGeom prst="rect">
            <a:avLst/>
          </a:prstGeom>
        </p:spPr>
        <p:txBody>
          <a:bodyPr vert="horz" lIns="91440" tIns="45720" rIns="91440" bIns="45720" rtlCol="0" anchor="ctr"/>
          <a:lstStyle>
            <a:defPPr>
              <a:defRPr lang="nl-NL"/>
            </a:defPPr>
            <a:lvl1pPr algn="r" rtl="0" fontAlgn="base">
              <a:spcBef>
                <a:spcPct val="0"/>
              </a:spcBef>
              <a:spcAft>
                <a:spcPct val="0"/>
              </a:spcAft>
              <a:defRPr sz="1200" kern="1200">
                <a:solidFill>
                  <a:schemeClr val="tx1">
                    <a:tint val="75000"/>
                  </a:schemeClr>
                </a:solidFill>
                <a:latin typeface="Humanist 777 Condensed Regular" pitchFamily="50"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defRPr/>
            </a:pPr>
            <a:fld id="{FEFD732D-2AA6-4BDB-AEB2-CFFF34DA65D2}" type="slidenum">
              <a:rPr lang="nl-NL" smtClean="0"/>
              <a:pPr>
                <a:defRPr/>
              </a:pPr>
              <a:t>‹#›</a:t>
            </a:fld>
            <a:endParaRPr lang="nl-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lvl1pPr>
              <a:defRPr sz="3200">
                <a:solidFill>
                  <a:srgbClr val="376092"/>
                </a:solidFill>
              </a:defRPr>
            </a:lvl1pPr>
          </a:lstStyle>
          <a:p>
            <a:r>
              <a:rPr lang="nl-NL" dirty="0"/>
              <a:t>Klik om de stijl te bewerken</a:t>
            </a:r>
            <a:endParaRPr lang="en-GB" dirty="0"/>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p:cNvSpPr>
            <a:spLocks noGrp="1"/>
          </p:cNvSpPr>
          <p:nvPr>
            <p:ph type="dt" sz="half" idx="10"/>
          </p:nvPr>
        </p:nvSpPr>
        <p:spPr>
          <a:xfrm>
            <a:off x="609599" y="6356351"/>
            <a:ext cx="9257607" cy="365125"/>
          </a:xfrm>
          <a:prstGeom prst="rect">
            <a:avLst/>
          </a:prstGeom>
        </p:spPr>
        <p:txBody>
          <a:bodyPr/>
          <a:lstStyle/>
          <a:p>
            <a:pPr>
              <a:defRPr/>
            </a:pPr>
            <a:endParaRPr lang="nl-NL"/>
          </a:p>
        </p:txBody>
      </p:sp>
      <p:sp>
        <p:nvSpPr>
          <p:cNvPr id="5" name="Tijdelijke aanduiding voor voettekst 4"/>
          <p:cNvSpPr>
            <a:spLocks noGrp="1"/>
          </p:cNvSpPr>
          <p:nvPr>
            <p:ph type="ftr" sz="quarter" idx="11"/>
          </p:nvPr>
        </p:nvSpPr>
        <p:spPr/>
        <p:txBody>
          <a:bodyPr/>
          <a:lstStyle/>
          <a:p>
            <a:pPr>
              <a:defRPr/>
            </a:pPr>
            <a:endParaRPr lang="nl-NL"/>
          </a:p>
        </p:txBody>
      </p:sp>
      <p:sp>
        <p:nvSpPr>
          <p:cNvPr id="6" name="Tijdelijke aanduiding voor dianummer 5"/>
          <p:cNvSpPr>
            <a:spLocks noGrp="1"/>
          </p:cNvSpPr>
          <p:nvPr>
            <p:ph type="sldNum" sz="quarter" idx="12"/>
          </p:nvPr>
        </p:nvSpPr>
        <p:spPr/>
        <p:txBody>
          <a:bodyPr/>
          <a:lstStyle/>
          <a:p>
            <a:pPr>
              <a:defRPr/>
            </a:pPr>
            <a:fld id="{C72B33D1-4688-4361-94AC-DC4AA58A7C57}" type="slidenum">
              <a:rPr lang="nl-NL" smtClean="0"/>
              <a:pPr>
                <a:defRPr/>
              </a:pPr>
              <a:t>‹#›</a:t>
            </a:fld>
            <a:endParaRPr lang="nl-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endParaRPr lang="en-GB"/>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7" name="Tijdelijke aanduiding voor datum 6"/>
          <p:cNvSpPr>
            <a:spLocks noGrp="1"/>
          </p:cNvSpPr>
          <p:nvPr>
            <p:ph type="dt" sz="half" idx="10"/>
          </p:nvPr>
        </p:nvSpPr>
        <p:spPr>
          <a:xfrm>
            <a:off x="609599" y="6356351"/>
            <a:ext cx="9257607" cy="365125"/>
          </a:xfrm>
          <a:prstGeom prst="rect">
            <a:avLst/>
          </a:prstGeom>
        </p:spPr>
        <p:txBody>
          <a:bodyPr/>
          <a:lstStyle/>
          <a:p>
            <a:pPr>
              <a:defRPr/>
            </a:pPr>
            <a:endParaRPr lang="nl-NL"/>
          </a:p>
        </p:txBody>
      </p:sp>
      <p:sp>
        <p:nvSpPr>
          <p:cNvPr id="8" name="Tijdelijke aanduiding voor voettekst 7"/>
          <p:cNvSpPr>
            <a:spLocks noGrp="1"/>
          </p:cNvSpPr>
          <p:nvPr>
            <p:ph type="ftr" sz="quarter" idx="11"/>
          </p:nvPr>
        </p:nvSpPr>
        <p:spPr/>
        <p:txBody>
          <a:bodyPr/>
          <a:lstStyle/>
          <a:p>
            <a:pPr>
              <a:defRPr/>
            </a:pPr>
            <a:endParaRPr lang="nl-NL"/>
          </a:p>
        </p:txBody>
      </p:sp>
      <p:sp>
        <p:nvSpPr>
          <p:cNvPr id="9" name="Tijdelijke aanduiding voor dianummer 8"/>
          <p:cNvSpPr>
            <a:spLocks noGrp="1"/>
          </p:cNvSpPr>
          <p:nvPr>
            <p:ph type="sldNum" sz="quarter" idx="12"/>
          </p:nvPr>
        </p:nvSpPr>
        <p:spPr/>
        <p:txBody>
          <a:bodyPr/>
          <a:lstStyle/>
          <a:p>
            <a:pPr>
              <a:defRPr/>
            </a:pPr>
            <a:fld id="{9BC443FE-6664-45BD-8BEC-21CE25A6BB99}" type="slidenum">
              <a:rPr lang="nl-NL" smtClean="0"/>
              <a:pPr>
                <a:defRPr/>
              </a:pPr>
              <a:t>‹#›</a:t>
            </a:fld>
            <a:endParaRPr lang="nl-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en-GB"/>
          </a:p>
        </p:txBody>
      </p:sp>
      <p:sp>
        <p:nvSpPr>
          <p:cNvPr id="3" name="Tijdelijke aanduiding voor datum 2"/>
          <p:cNvSpPr>
            <a:spLocks noGrp="1"/>
          </p:cNvSpPr>
          <p:nvPr>
            <p:ph type="dt" sz="half" idx="10"/>
          </p:nvPr>
        </p:nvSpPr>
        <p:spPr>
          <a:xfrm>
            <a:off x="609599" y="6356351"/>
            <a:ext cx="9257607" cy="365125"/>
          </a:xfrm>
          <a:prstGeom prst="rect">
            <a:avLst/>
          </a:prstGeom>
        </p:spPr>
        <p:txBody>
          <a:bodyPr/>
          <a:lstStyle/>
          <a:p>
            <a:pPr>
              <a:defRPr/>
            </a:pPr>
            <a:endParaRPr lang="nl-NL"/>
          </a:p>
        </p:txBody>
      </p:sp>
      <p:sp>
        <p:nvSpPr>
          <p:cNvPr id="4" name="Tijdelijke aanduiding voor voettekst 3"/>
          <p:cNvSpPr>
            <a:spLocks noGrp="1"/>
          </p:cNvSpPr>
          <p:nvPr>
            <p:ph type="ftr" sz="quarter" idx="11"/>
          </p:nvPr>
        </p:nvSpPr>
        <p:spPr/>
        <p:txBody>
          <a:bodyPr/>
          <a:lstStyle/>
          <a:p>
            <a:pPr>
              <a:defRPr/>
            </a:pPr>
            <a:endParaRPr lang="nl-NL"/>
          </a:p>
        </p:txBody>
      </p:sp>
      <p:sp>
        <p:nvSpPr>
          <p:cNvPr id="5" name="Tijdelijke aanduiding voor dianummer 4"/>
          <p:cNvSpPr>
            <a:spLocks noGrp="1"/>
          </p:cNvSpPr>
          <p:nvPr>
            <p:ph type="sldNum" sz="quarter" idx="12"/>
          </p:nvPr>
        </p:nvSpPr>
        <p:spPr/>
        <p:txBody>
          <a:bodyPr/>
          <a:lstStyle/>
          <a:p>
            <a:pPr>
              <a:defRPr/>
            </a:pPr>
            <a:fld id="{085D30AE-739D-42A0-8B8D-46A2C2459FF8}" type="slidenum">
              <a:rPr lang="nl-NL" smtClean="0"/>
              <a:pPr>
                <a:defRPr/>
              </a:pPr>
              <a:t>‹#›</a:t>
            </a:fld>
            <a:endParaRPr lang="nl-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a:xfrm>
            <a:off x="609599" y="6356351"/>
            <a:ext cx="9257607" cy="365125"/>
          </a:xfrm>
          <a:prstGeom prst="rect">
            <a:avLst/>
          </a:prstGeom>
        </p:spPr>
        <p:txBody>
          <a:bodyPr/>
          <a:lstStyle/>
          <a:p>
            <a:pPr>
              <a:defRPr/>
            </a:pPr>
            <a:endParaRPr lang="nl-NL"/>
          </a:p>
        </p:txBody>
      </p:sp>
      <p:sp>
        <p:nvSpPr>
          <p:cNvPr id="3" name="Tijdelijke aanduiding voor voettekst 2"/>
          <p:cNvSpPr>
            <a:spLocks noGrp="1"/>
          </p:cNvSpPr>
          <p:nvPr>
            <p:ph type="ftr" sz="quarter" idx="11"/>
          </p:nvPr>
        </p:nvSpPr>
        <p:spPr/>
        <p:txBody>
          <a:bodyPr/>
          <a:lstStyle/>
          <a:p>
            <a:pPr>
              <a:defRPr/>
            </a:pPr>
            <a:endParaRPr lang="nl-NL"/>
          </a:p>
        </p:txBody>
      </p:sp>
      <p:sp>
        <p:nvSpPr>
          <p:cNvPr id="4" name="Tijdelijke aanduiding voor dianummer 3"/>
          <p:cNvSpPr>
            <a:spLocks noGrp="1"/>
          </p:cNvSpPr>
          <p:nvPr>
            <p:ph type="sldNum" sz="quarter" idx="12"/>
          </p:nvPr>
        </p:nvSpPr>
        <p:spPr/>
        <p:txBody>
          <a:bodyPr/>
          <a:lstStyle/>
          <a:p>
            <a:pPr>
              <a:defRPr/>
            </a:pPr>
            <a:fld id="{25FE53E1-F29D-421F-B579-97CFF181FFB8}" type="slidenum">
              <a:rPr lang="nl-NL" smtClean="0"/>
              <a:pPr>
                <a:defRPr/>
              </a:pPr>
              <a:t>‹#›</a:t>
            </a:fld>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138112"/>
            <a:ext cx="10972800" cy="792162"/>
          </a:xfrm>
          <a:prstGeom prst="rect">
            <a:avLst/>
          </a:prstGeom>
        </p:spPr>
        <p:txBody>
          <a:bodyPr vert="horz" lIns="91440" tIns="45720" rIns="91440" bIns="45720" rtlCol="0" anchor="ctr">
            <a:normAutofit/>
          </a:bodyPr>
          <a:lstStyle/>
          <a:p>
            <a:r>
              <a:rPr lang="nl-NL" dirty="0"/>
              <a:t>Klik om de stijl te bewerken</a:t>
            </a:r>
            <a:endParaRPr lang="en-GB" dirty="0"/>
          </a:p>
        </p:txBody>
      </p:sp>
      <p:sp>
        <p:nvSpPr>
          <p:cNvPr id="3" name="Tijdelijke aanduiding vo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en-GB" dirty="0"/>
          </a:p>
        </p:txBody>
      </p:sp>
      <p:sp>
        <p:nvSpPr>
          <p:cNvPr id="5" name="Tijdelijke aanduiding voor voettekst 4"/>
          <p:cNvSpPr>
            <a:spLocks noGrp="1"/>
          </p:cNvSpPr>
          <p:nvPr>
            <p:ph type="ftr" sz="quarter" idx="3"/>
          </p:nvPr>
        </p:nvSpPr>
        <p:spPr>
          <a:xfrm>
            <a:off x="10050087" y="6354763"/>
            <a:ext cx="407785" cy="365125"/>
          </a:xfrm>
          <a:prstGeom prst="rect">
            <a:avLst/>
          </a:prstGeom>
        </p:spPr>
        <p:txBody>
          <a:bodyPr vert="horz" lIns="91440" tIns="45720" rIns="91440" bIns="45720" rtlCol="0" anchor="ctr"/>
          <a:lstStyle>
            <a:lvl1pPr algn="ctr">
              <a:defRPr sz="1200">
                <a:solidFill>
                  <a:schemeClr val="tx1">
                    <a:tint val="75000"/>
                  </a:schemeClr>
                </a:solidFill>
                <a:latin typeface="+mn-lt"/>
              </a:defRPr>
            </a:lvl1pPr>
          </a:lstStyle>
          <a:p>
            <a:pPr>
              <a:defRPr/>
            </a:pPr>
            <a:endParaRPr lang="en-GB"/>
          </a:p>
        </p:txBody>
      </p:sp>
      <p:sp>
        <p:nvSpPr>
          <p:cNvPr id="6" name="Tijdelijke aanduiding voor dianummer 5"/>
          <p:cNvSpPr>
            <a:spLocks noGrp="1"/>
          </p:cNvSpPr>
          <p:nvPr>
            <p:ph type="sldNum" sz="quarter" idx="4"/>
          </p:nvPr>
        </p:nvSpPr>
        <p:spPr>
          <a:xfrm>
            <a:off x="10831484" y="6356351"/>
            <a:ext cx="750916" cy="365125"/>
          </a:xfrm>
          <a:prstGeom prst="rect">
            <a:avLst/>
          </a:prstGeom>
        </p:spPr>
        <p:txBody>
          <a:bodyPr vert="horz" lIns="91440" tIns="45720" rIns="91440" bIns="45720" rtlCol="0" anchor="ctr"/>
          <a:lstStyle>
            <a:lvl1pPr algn="r">
              <a:defRPr sz="1200">
                <a:solidFill>
                  <a:schemeClr val="tx1">
                    <a:tint val="75000"/>
                  </a:schemeClr>
                </a:solidFill>
                <a:latin typeface="+mn-lt"/>
              </a:defRPr>
            </a:lvl1pPr>
          </a:lstStyle>
          <a:p>
            <a:pPr>
              <a:defRPr/>
            </a:pPr>
            <a:fld id="{FEFD732D-2AA6-4BDB-AEB2-CFFF34DA65D2}" type="slidenum">
              <a:rPr lang="nl-NL" smtClean="0"/>
              <a:pPr>
                <a:defRPr/>
              </a:pPr>
              <a:t>‹#›</a:t>
            </a:fld>
            <a:endParaRPr lang="nl-NL"/>
          </a:p>
        </p:txBody>
      </p:sp>
      <p:sp>
        <p:nvSpPr>
          <p:cNvPr id="7" name="TextBox 6">
            <a:extLst>
              <a:ext uri="{FF2B5EF4-FFF2-40B4-BE49-F238E27FC236}">
                <a16:creationId xmlns:a16="http://schemas.microsoft.com/office/drawing/2014/main" id="{464030BC-C10A-EF4C-E7AA-F51FD3BADF77}"/>
              </a:ext>
            </a:extLst>
          </p:cNvPr>
          <p:cNvSpPr txBox="1"/>
          <p:nvPr userDrawn="1"/>
        </p:nvSpPr>
        <p:spPr>
          <a:xfrm>
            <a:off x="605675" y="6473350"/>
            <a:ext cx="9257606" cy="246221"/>
          </a:xfrm>
          <a:prstGeom prst="rect">
            <a:avLst/>
          </a:prstGeom>
          <a:noFill/>
        </p:spPr>
        <p:txBody>
          <a:bodyPr wrap="square" rtlCol="0">
            <a:spAutoFit/>
          </a:bodyPr>
          <a:lstStyle/>
          <a:p>
            <a:pPr>
              <a:defRPr/>
            </a:pPr>
            <a:r>
              <a:rPr lang="en-GB" sz="1000">
                <a:solidFill>
                  <a:schemeClr val="bg1">
                    <a:lumMod val="75000"/>
                  </a:schemeClr>
                </a:solidFill>
                <a:latin typeface="+mn-lt"/>
              </a:rPr>
              <a:t>Noorden Duurzaam Association</a:t>
            </a:r>
          </a:p>
        </p:txBody>
      </p:sp>
    </p:spTree>
  </p:cSld>
  <p:clrMap bg1="lt1" tx1="dk1" bg2="lt2" tx2="dk2" accent1="accent1" accent2="accent2" accent3="accent3" accent4="accent4" accent5="accent5" accent6="accent6" hlink="hlink" folHlink="folHlink"/>
  <p:sldLayoutIdLst>
    <p:sldLayoutId id="2147484198" r:id="rId1"/>
    <p:sldLayoutId id="2147484209" r:id="rId2"/>
    <p:sldLayoutId id="2147484199" r:id="rId3"/>
    <p:sldLayoutId id="2147484202" r:id="rId4"/>
    <p:sldLayoutId id="2147484203" r:id="rId5"/>
    <p:sldLayoutId id="2147484204" r:id="rId6"/>
  </p:sldLayoutIdLst>
  <p:txStyles>
    <p:titleStyle>
      <a:lvl1pPr algn="l" defTabSz="914400" rtl="0" eaLnBrk="1" latinLnBrk="0" hangingPunct="1">
        <a:spcBef>
          <a:spcPct val="0"/>
        </a:spcBef>
        <a:buNone/>
        <a:defRPr sz="3600" kern="1200">
          <a:solidFill>
            <a:schemeClr val="accent1">
              <a:lumMod val="7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accent6">
              <a:lumMod val="7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accent3">
              <a:lumMod val="7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hyperlink" Target="mailto:peter.bootsma@noordenduurzaam.nl" TargetMode="External"/></Relationships>
</file>

<file path=ppt/slides/_rels/slide10.xml.rels><?xml version="1.0" encoding="UTF-8" standalone="yes"?>
<Relationships xmlns="http://schemas.openxmlformats.org/package/2006/relationships"><Relationship Id="rId2" Type="http://schemas.openxmlformats.org/officeDocument/2006/relationships/hyperlink" Target="https://www.noordenduurzaam.nl/stemsysteem"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www.noordenduurzaam.nl/stemssyteem"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www.noordenduurzaam.nl/stemssyteem"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noordenduurzaam.nl/community" TargetMode="External"/><Relationship Id="rId2" Type="http://schemas.openxmlformats.org/officeDocument/2006/relationships/hyperlink" Target="https://www.noordenduurzaam.nl/taskdemocracy"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hyperlink" Target="https://www.jasonhickel.org/less-is-more" TargetMode="Externa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hyperlink" Target="https://doi.org/10.1038/nature13530" TargetMode="External"/><Relationship Id="rId5" Type="http://schemas.microsoft.com/office/2007/relationships/hdphoto" Target="../media/hdphoto2.wdp"/><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www.eisenhower.me/eisenhower-matrix/"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0" y="0"/>
            <a:ext cx="12192000" cy="6858000"/>
          </a:xfrm>
          <a:prstGeom prst="rect">
            <a:avLst/>
          </a:prstGeom>
          <a:solidFill>
            <a:srgbClr val="EE8E00"/>
          </a:solidFill>
          <a:ln w="9525">
            <a:solidFill>
              <a:schemeClr val="tx1"/>
            </a:solidFill>
            <a:miter lim="800000"/>
            <a:headEnd/>
            <a:tailEnd/>
          </a:ln>
        </p:spPr>
        <p:txBody>
          <a:bodyPr wrap="none" anchor="ctr"/>
          <a:lstStyle/>
          <a:p>
            <a:endParaRPr lang="en-GB"/>
          </a:p>
        </p:txBody>
      </p:sp>
      <p:sp>
        <p:nvSpPr>
          <p:cNvPr id="4099" name="Tijdelijke aanduiding voor dianummer 5"/>
          <p:cNvSpPr txBox="1">
            <a:spLocks noGrp="1"/>
          </p:cNvSpPr>
          <p:nvPr/>
        </p:nvSpPr>
        <p:spPr bwMode="auto">
          <a:xfrm>
            <a:off x="8112125" y="6237288"/>
            <a:ext cx="2133600" cy="476250"/>
          </a:xfrm>
          <a:prstGeom prst="rect">
            <a:avLst/>
          </a:prstGeom>
          <a:noFill/>
          <a:ln w="9525">
            <a:noFill/>
            <a:miter lim="800000"/>
            <a:headEnd/>
            <a:tailEnd/>
          </a:ln>
        </p:spPr>
        <p:txBody>
          <a:bodyPr/>
          <a:lstStyle/>
          <a:p>
            <a:pPr algn="r"/>
            <a:fld id="{6E95FDBB-C8C7-4DA0-962A-420DD09B3DDB}" type="slidenum">
              <a:rPr lang="nl-NL" sz="1400">
                <a:solidFill>
                  <a:srgbClr val="669900"/>
                </a:solidFill>
                <a:latin typeface="Arial" charset="0"/>
              </a:rPr>
              <a:pPr algn="r"/>
              <a:t>1</a:t>
            </a:fld>
            <a:endParaRPr lang="nl-NL" sz="1400" dirty="0">
              <a:solidFill>
                <a:srgbClr val="669900"/>
              </a:solidFill>
              <a:latin typeface="Arial" charset="0"/>
            </a:endParaRPr>
          </a:p>
        </p:txBody>
      </p:sp>
      <p:sp>
        <p:nvSpPr>
          <p:cNvPr id="4100" name="Rectangle 76"/>
          <p:cNvSpPr>
            <a:spLocks noChangeArrowheads="1"/>
          </p:cNvSpPr>
          <p:nvPr/>
        </p:nvSpPr>
        <p:spPr bwMode="auto">
          <a:xfrm>
            <a:off x="317434" y="342900"/>
            <a:ext cx="11475010" cy="4616648"/>
          </a:xfrm>
          <a:prstGeom prst="rect">
            <a:avLst/>
          </a:prstGeom>
          <a:noFill/>
          <a:ln w="38100">
            <a:noFill/>
            <a:miter lim="800000"/>
            <a:headEnd/>
            <a:tailEnd/>
          </a:ln>
        </p:spPr>
        <p:txBody>
          <a:bodyPr wrap="square">
            <a:spAutoFit/>
          </a:bodyPr>
          <a:lstStyle/>
          <a:p>
            <a:pPr algn="ctr"/>
            <a:endParaRPr lang="en-US" sz="2400" b="1">
              <a:solidFill>
                <a:schemeClr val="bg1"/>
              </a:solidFill>
              <a:latin typeface="Tahoma" pitchFamily="34" charset="0"/>
            </a:endParaRPr>
          </a:p>
          <a:p>
            <a:pPr algn="ctr"/>
            <a:endParaRPr lang="en-US" sz="2400" b="1">
              <a:solidFill>
                <a:schemeClr val="bg1"/>
              </a:solidFill>
              <a:latin typeface="Tahoma" pitchFamily="34" charset="0"/>
            </a:endParaRPr>
          </a:p>
          <a:p>
            <a:pPr algn="ctr"/>
            <a:r>
              <a:rPr lang="en-GB" sz="5400" b="1">
                <a:solidFill>
                  <a:schemeClr val="bg1"/>
                </a:solidFill>
                <a:latin typeface="Tahoma" pitchFamily="34" charset="0"/>
              </a:rPr>
              <a:t>Task democracy workshop</a:t>
            </a:r>
          </a:p>
          <a:p>
            <a:pPr algn="ctr"/>
            <a:endParaRPr lang="en-GB" sz="2400">
              <a:solidFill>
                <a:schemeClr val="bg1"/>
              </a:solidFill>
              <a:latin typeface="Tahoma" pitchFamily="34" charset="0"/>
            </a:endParaRPr>
          </a:p>
          <a:p>
            <a:pPr algn="ctr"/>
            <a:r>
              <a:rPr lang="en-GB" sz="2400">
                <a:solidFill>
                  <a:schemeClr val="bg1"/>
                </a:solidFill>
                <a:latin typeface="Tahoma" pitchFamily="34" charset="0"/>
              </a:rPr>
              <a:t>Task democracy is a model for </a:t>
            </a:r>
            <a:r>
              <a:rPr lang="en-GB" sz="2400" b="1">
                <a:solidFill>
                  <a:schemeClr val="bg1"/>
                </a:solidFill>
                <a:latin typeface="Tahoma" pitchFamily="34" charset="0"/>
              </a:rPr>
              <a:t>political polycrisis decision making</a:t>
            </a:r>
            <a:r>
              <a:rPr lang="en-GB" sz="2400">
                <a:solidFill>
                  <a:schemeClr val="bg1"/>
                </a:solidFill>
                <a:latin typeface="Tahoma" pitchFamily="34" charset="0"/>
              </a:rPr>
              <a:t>, </a:t>
            </a:r>
          </a:p>
          <a:p>
            <a:pPr algn="ctr"/>
            <a:r>
              <a:rPr lang="en-GB" sz="2400">
                <a:solidFill>
                  <a:schemeClr val="bg1"/>
                </a:solidFill>
                <a:latin typeface="Tahoma" pitchFamily="34" charset="0"/>
              </a:rPr>
              <a:t>designed to accelerate sustainability transitions</a:t>
            </a:r>
          </a:p>
          <a:p>
            <a:pPr algn="ctr"/>
            <a:endParaRPr lang="en-GB" sz="2400">
              <a:solidFill>
                <a:schemeClr val="bg1"/>
              </a:solidFill>
              <a:latin typeface="Tahoma" pitchFamily="34" charset="0"/>
            </a:endParaRPr>
          </a:p>
          <a:p>
            <a:pPr algn="ctr"/>
            <a:r>
              <a:rPr lang="en-GB" sz="2400" b="1">
                <a:solidFill>
                  <a:srgbClr val="FFFF00"/>
                </a:solidFill>
                <a:latin typeface="Tahoma" pitchFamily="34" charset="0"/>
              </a:rPr>
              <a:t>Facilitator edition 241014, for preparing your workshop. Copy this to your presentation edition and remove all slides with orange background or orange title, and remove all orange facilitator suggestions.   </a:t>
            </a:r>
            <a:endParaRPr lang="en-GB" sz="1600">
              <a:solidFill>
                <a:srgbClr val="FFFF00"/>
              </a:solidFill>
              <a:latin typeface="Tahoma" pitchFamily="34" charset="0"/>
            </a:endParaRPr>
          </a:p>
          <a:p>
            <a:pPr algn="ctr"/>
            <a:endParaRPr lang="en-GB" sz="2400">
              <a:solidFill>
                <a:schemeClr val="bg1"/>
              </a:solidFill>
              <a:latin typeface="Tahoma" pitchFamily="34" charset="0"/>
            </a:endParaRPr>
          </a:p>
        </p:txBody>
      </p:sp>
      <p:sp>
        <p:nvSpPr>
          <p:cNvPr id="4101" name="Rectangle 76"/>
          <p:cNvSpPr>
            <a:spLocks noChangeArrowheads="1"/>
          </p:cNvSpPr>
          <p:nvPr/>
        </p:nvSpPr>
        <p:spPr bwMode="auto">
          <a:xfrm>
            <a:off x="1524000" y="6308725"/>
            <a:ext cx="9144000" cy="554038"/>
          </a:xfrm>
          <a:prstGeom prst="rect">
            <a:avLst/>
          </a:prstGeom>
          <a:noFill/>
          <a:ln w="38100">
            <a:noFill/>
            <a:miter lim="800000"/>
            <a:headEnd/>
            <a:tailEnd/>
          </a:ln>
        </p:spPr>
        <p:txBody>
          <a:bodyPr>
            <a:spAutoFit/>
          </a:bodyPr>
          <a:lstStyle/>
          <a:p>
            <a:pPr algn="ctr"/>
            <a:r>
              <a:rPr lang="en-GB" sz="1000" dirty="0">
                <a:solidFill>
                  <a:schemeClr val="bg1"/>
                </a:solidFill>
              </a:rPr>
              <a:t>Copyright (c): Vereniging </a:t>
            </a:r>
            <a:r>
              <a:rPr lang="en-GB" sz="1000">
                <a:solidFill>
                  <a:schemeClr val="bg1"/>
                </a:solidFill>
              </a:rPr>
              <a:t>Noorden Duurzaam 2024</a:t>
            </a:r>
            <a:r>
              <a:rPr lang="en-GB" sz="1000" dirty="0">
                <a:solidFill>
                  <a:schemeClr val="bg1"/>
                </a:solidFill>
              </a:rPr>
              <a:t>. </a:t>
            </a:r>
          </a:p>
          <a:p>
            <a:pPr algn="ctr"/>
            <a:r>
              <a:rPr lang="en-GB" sz="1000" dirty="0">
                <a:solidFill>
                  <a:schemeClr val="bg1"/>
                </a:solidFill>
              </a:rPr>
              <a:t>Reuse license: </a:t>
            </a:r>
            <a:r>
              <a:rPr lang="en-GB" sz="1000" b="1" dirty="0">
                <a:solidFill>
                  <a:schemeClr val="bg1"/>
                </a:solidFill>
              </a:rPr>
              <a:t>Creative Commons BY-SA 4.0 International</a:t>
            </a:r>
            <a:r>
              <a:rPr lang="en-GB" sz="1000" dirty="0">
                <a:solidFill>
                  <a:schemeClr val="bg1"/>
                </a:solidFill>
              </a:rPr>
              <a:t> (</a:t>
            </a:r>
            <a:r>
              <a:rPr lang="en-GB" sz="1000" u="sng" dirty="0">
                <a:solidFill>
                  <a:schemeClr val="bg1"/>
                </a:solidFill>
                <a:hlinkClick r:id="rId3">
                  <a:extLst>
                    <a:ext uri="{A12FA001-AC4F-418D-AE19-62706E023703}">
                      <ahyp:hlinkClr xmlns:ahyp="http://schemas.microsoft.com/office/drawing/2018/hyperlinkcolor" val="tx"/>
                    </a:ext>
                  </a:extLst>
                </a:hlinkClick>
              </a:rPr>
              <a:t>https://creativecommons.org/licenses/by-sa/4.0/</a:t>
            </a:r>
            <a:r>
              <a:rPr lang="en-GB" sz="1000" u="sng" dirty="0">
                <a:solidFill>
                  <a:schemeClr val="bg1"/>
                </a:solidFill>
              </a:rPr>
              <a:t>)</a:t>
            </a:r>
            <a:r>
              <a:rPr lang="en-GB" sz="1000" dirty="0">
                <a:solidFill>
                  <a:schemeClr val="bg1"/>
                </a:solidFill>
              </a:rPr>
              <a:t> </a:t>
            </a:r>
          </a:p>
          <a:p>
            <a:endParaRPr lang="en-GB" sz="1000" b="1" dirty="0">
              <a:solidFill>
                <a:schemeClr val="bg1"/>
              </a:solidFill>
              <a:latin typeface="Tahoma" pitchFamily="34" charset="0"/>
            </a:endParaRPr>
          </a:p>
        </p:txBody>
      </p:sp>
      <p:sp>
        <p:nvSpPr>
          <p:cNvPr id="2" name="TextBox 1">
            <a:extLst>
              <a:ext uri="{FF2B5EF4-FFF2-40B4-BE49-F238E27FC236}">
                <a16:creationId xmlns:a16="http://schemas.microsoft.com/office/drawing/2014/main" id="{F66D3406-2A75-3F4F-F7E4-D734C7E1FD55}"/>
              </a:ext>
            </a:extLst>
          </p:cNvPr>
          <p:cNvSpPr txBox="1"/>
          <p:nvPr/>
        </p:nvSpPr>
        <p:spPr>
          <a:xfrm>
            <a:off x="914400" y="4795679"/>
            <a:ext cx="10229850" cy="1477328"/>
          </a:xfrm>
          <a:prstGeom prst="rect">
            <a:avLst/>
          </a:prstGeom>
          <a:noFill/>
        </p:spPr>
        <p:txBody>
          <a:bodyPr wrap="square" rtlCol="0">
            <a:spAutoFit/>
          </a:bodyPr>
          <a:lstStyle/>
          <a:p>
            <a:pPr marL="114300" indent="0">
              <a:buNone/>
            </a:pPr>
            <a:r>
              <a:rPr lang="en-GB" sz="1800"/>
              <a:t>Peter Bootsma</a:t>
            </a:r>
            <a:r>
              <a:rPr lang="en-GB" sz="1800" baseline="30000"/>
              <a:t>1,</a:t>
            </a:r>
            <a:r>
              <a:rPr lang="en-GB" sz="1800"/>
              <a:t>*</a:t>
            </a:r>
            <a:endParaRPr lang="en-GB" sz="1800" baseline="30000"/>
          </a:p>
          <a:p>
            <a:pPr marL="114300" indent="0">
              <a:buNone/>
            </a:pPr>
            <a:endParaRPr lang="en-GB" sz="1800"/>
          </a:p>
          <a:p>
            <a:pPr marL="114300" indent="0">
              <a:buNone/>
            </a:pPr>
            <a:r>
              <a:rPr lang="en-GB" sz="1800" baseline="30000"/>
              <a:t>1</a:t>
            </a:r>
            <a:r>
              <a:rPr lang="en-GB" sz="1800"/>
              <a:t> Noorden Duurzaam association, The Netherlands </a:t>
            </a:r>
          </a:p>
          <a:p>
            <a:pPr marL="114300" indent="0">
              <a:buNone/>
            </a:pPr>
            <a:r>
              <a:rPr lang="en-GB" sz="1800"/>
              <a:t>* </a:t>
            </a:r>
            <a:r>
              <a:rPr lang="en-GB" sz="1800">
                <a:solidFill>
                  <a:schemeClr val="tx1">
                    <a:lumMod val="65000"/>
                    <a:lumOff val="35000"/>
                  </a:schemeClr>
                </a:solidFill>
                <a:hlinkClick r:id="rId4">
                  <a:extLst>
                    <a:ext uri="{A12FA001-AC4F-418D-AE19-62706E023703}">
                      <ahyp:hlinkClr xmlns:ahyp="http://schemas.microsoft.com/office/drawing/2018/hyperlinkcolor" val="tx"/>
                    </a:ext>
                  </a:extLst>
                </a:hlinkClick>
              </a:rPr>
              <a:t>peter.bootsma@noordenduurzaam.nl</a:t>
            </a:r>
            <a:endParaRPr lang="en-GB" sz="1800">
              <a:solidFill>
                <a:schemeClr val="tx1">
                  <a:lumMod val="65000"/>
                  <a:lumOff val="35000"/>
                </a:schemeClr>
              </a:solidFill>
            </a:endParaRPr>
          </a:p>
          <a:p>
            <a:endParaRPr lang="nl-NL"/>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BC884-A147-586A-B8E9-DD75FFA86845}"/>
              </a:ext>
            </a:extLst>
          </p:cNvPr>
          <p:cNvSpPr>
            <a:spLocks noGrp="1"/>
          </p:cNvSpPr>
          <p:nvPr>
            <p:ph type="title"/>
          </p:nvPr>
        </p:nvSpPr>
        <p:spPr>
          <a:xfrm>
            <a:off x="609598" y="328030"/>
            <a:ext cx="11166801" cy="763600"/>
          </a:xfrm>
        </p:spPr>
        <p:txBody>
          <a:bodyPr/>
          <a:lstStyle/>
          <a:p>
            <a:r>
              <a:rPr lang="en-GB" sz="2800">
                <a:solidFill>
                  <a:schemeClr val="accent6">
                    <a:lumMod val="75000"/>
                  </a:schemeClr>
                </a:solidFill>
              </a:rPr>
              <a:t>Task-democratic council / </a:t>
            </a:r>
            <a:r>
              <a:rPr lang="en-GB" sz="2800" b="1">
                <a:solidFill>
                  <a:schemeClr val="accent6">
                    <a:lumMod val="75000"/>
                  </a:schemeClr>
                </a:solidFill>
              </a:rPr>
              <a:t>Agenda-setting</a:t>
            </a:r>
            <a:r>
              <a:rPr lang="en-GB" sz="2800">
                <a:solidFill>
                  <a:schemeClr val="accent6">
                    <a:lumMod val="75000"/>
                  </a:schemeClr>
                </a:solidFill>
              </a:rPr>
              <a:t> </a:t>
            </a:r>
            <a:r>
              <a:rPr lang="en-GB" sz="2800" b="1">
                <a:solidFill>
                  <a:schemeClr val="accent6">
                    <a:lumMod val="75000"/>
                  </a:schemeClr>
                </a:solidFill>
              </a:rPr>
              <a:t>session</a:t>
            </a:r>
            <a:r>
              <a:rPr lang="en-GB" sz="2800">
                <a:solidFill>
                  <a:schemeClr val="accent6">
                    <a:lumMod val="75000"/>
                  </a:schemeClr>
                </a:solidFill>
              </a:rPr>
              <a:t> - Facilitator suggestions</a:t>
            </a:r>
            <a:endParaRPr lang="nl-NL" sz="2800" dirty="0">
              <a:solidFill>
                <a:schemeClr val="accent6">
                  <a:lumMod val="75000"/>
                </a:schemeClr>
              </a:solidFill>
            </a:endParaRPr>
          </a:p>
        </p:txBody>
      </p:sp>
      <p:sp>
        <p:nvSpPr>
          <p:cNvPr id="3" name="Text Placeholder 2">
            <a:extLst>
              <a:ext uri="{FF2B5EF4-FFF2-40B4-BE49-F238E27FC236}">
                <a16:creationId xmlns:a16="http://schemas.microsoft.com/office/drawing/2014/main" id="{C49C1BBE-8D18-214A-7210-B305D5B5EE17}"/>
              </a:ext>
            </a:extLst>
          </p:cNvPr>
          <p:cNvSpPr>
            <a:spLocks noGrp="1"/>
          </p:cNvSpPr>
          <p:nvPr>
            <p:ph type="body" idx="1"/>
          </p:nvPr>
        </p:nvSpPr>
        <p:spPr>
          <a:xfrm>
            <a:off x="609598" y="947651"/>
            <a:ext cx="11166801" cy="5627716"/>
          </a:xfrm>
        </p:spPr>
        <p:txBody>
          <a:bodyPr>
            <a:normAutofit fontScale="47500" lnSpcReduction="20000"/>
          </a:bodyPr>
          <a:lstStyle/>
          <a:p>
            <a:pPr marL="114300" indent="0">
              <a:lnSpc>
                <a:spcPct val="100000"/>
              </a:lnSpc>
              <a:buNone/>
            </a:pPr>
            <a:r>
              <a:rPr lang="en-GB" b="1">
                <a:solidFill>
                  <a:schemeClr val="accent3">
                    <a:lumMod val="75000"/>
                  </a:schemeClr>
                </a:solidFill>
              </a:rPr>
              <a:t>Preparation</a:t>
            </a:r>
          </a:p>
          <a:p>
            <a:pPr>
              <a:lnSpc>
                <a:spcPct val="100000"/>
              </a:lnSpc>
            </a:pPr>
            <a:r>
              <a:rPr lang="en-GB">
                <a:solidFill>
                  <a:schemeClr val="accent3">
                    <a:lumMod val="75000"/>
                  </a:schemeClr>
                </a:solidFill>
              </a:rPr>
              <a:t>Arrange a round, oval, rectangular or square table with a minimum of 12 seats. Not a ‘U’-shape. It should mimic the round table in the next slide. The presentation screen is behind the grey chair position.  </a:t>
            </a:r>
          </a:p>
          <a:p>
            <a:pPr>
              <a:lnSpc>
                <a:spcPct val="100000"/>
              </a:lnSpc>
            </a:pPr>
            <a:r>
              <a:rPr lang="en-GB" b="1">
                <a:solidFill>
                  <a:schemeClr val="accent3">
                    <a:lumMod val="75000"/>
                  </a:schemeClr>
                </a:solidFill>
              </a:rPr>
              <a:t>Print and fold A4 role cards </a:t>
            </a:r>
            <a:r>
              <a:rPr lang="en-GB">
                <a:solidFill>
                  <a:schemeClr val="accent3">
                    <a:lumMod val="75000"/>
                  </a:schemeClr>
                </a:solidFill>
              </a:rPr>
              <a:t>(there is an Excel name cards file for this in the community drive). Choose name cards or role cards. Choose preset roles per participant, participant chosen roles, or random distribution of roles. Number of seats per task group may be somewhat different, e.g. 2 in Science, 4 in Citizens, 3 in Government, etc. Distribute the role cards as in the next slide (same order, starting clockwise from the chair position with Science.</a:t>
            </a:r>
          </a:p>
          <a:p>
            <a:pPr>
              <a:lnSpc>
                <a:spcPct val="100000"/>
              </a:lnSpc>
            </a:pPr>
            <a:r>
              <a:rPr lang="en-GB" b="1">
                <a:solidFill>
                  <a:schemeClr val="accent3">
                    <a:lumMod val="75000"/>
                  </a:schemeClr>
                </a:solidFill>
              </a:rPr>
              <a:t>Print an A4 handout </a:t>
            </a:r>
            <a:r>
              <a:rPr lang="en-GB">
                <a:solidFill>
                  <a:schemeClr val="accent3">
                    <a:lumMod val="75000"/>
                  </a:schemeClr>
                </a:solidFill>
              </a:rPr>
              <a:t>for each task group (see file in community drive).</a:t>
            </a:r>
          </a:p>
          <a:p>
            <a:pPr>
              <a:lnSpc>
                <a:spcPct val="100000"/>
              </a:lnSpc>
            </a:pPr>
            <a:r>
              <a:rPr lang="en-GB">
                <a:solidFill>
                  <a:schemeClr val="accent3">
                    <a:lumMod val="75000"/>
                  </a:schemeClr>
                </a:solidFill>
              </a:rPr>
              <a:t>Choose whether to use the </a:t>
            </a:r>
            <a:r>
              <a:rPr lang="en-GB" b="1">
                <a:solidFill>
                  <a:schemeClr val="accent3">
                    <a:lumMod val="75000"/>
                  </a:schemeClr>
                </a:solidFill>
              </a:rPr>
              <a:t>task democracy voting system</a:t>
            </a:r>
            <a:r>
              <a:rPr lang="en-GB">
                <a:solidFill>
                  <a:schemeClr val="accent3">
                    <a:lumMod val="75000"/>
                  </a:schemeClr>
                </a:solidFill>
              </a:rPr>
              <a:t>, or a manual procedure, or other means. The voting system prototype is at </a:t>
            </a:r>
            <a:r>
              <a:rPr lang="en-GB">
                <a:solidFill>
                  <a:schemeClr val="accent3">
                    <a:lumMod val="75000"/>
                  </a:schemeClr>
                </a:solidFill>
                <a:hlinkClick r:id="rId2"/>
              </a:rPr>
              <a:t>https://www.noordenduurzaam.nl/stemsysteem</a:t>
            </a:r>
            <a:r>
              <a:rPr lang="en-GB">
                <a:solidFill>
                  <a:schemeClr val="accent3">
                    <a:lumMod val="75000"/>
                  </a:schemeClr>
                </a:solidFill>
              </a:rPr>
              <a:t>. Ask for an account in time and familiarise yourself with the app. </a:t>
            </a:r>
          </a:p>
          <a:p>
            <a:pPr>
              <a:lnSpc>
                <a:spcPct val="100000"/>
              </a:lnSpc>
            </a:pPr>
            <a:r>
              <a:rPr lang="en-GB" b="1">
                <a:solidFill>
                  <a:schemeClr val="accent3">
                    <a:lumMod val="75000"/>
                  </a:schemeClr>
                </a:solidFill>
              </a:rPr>
              <a:t>Each breakout can be chaired by one facilitator. </a:t>
            </a:r>
            <a:r>
              <a:rPr lang="en-GB">
                <a:solidFill>
                  <a:schemeClr val="accent3">
                    <a:lumMod val="75000"/>
                  </a:schemeClr>
                </a:solidFill>
              </a:rPr>
              <a:t>It you are two, take roles as chair and secretary.</a:t>
            </a:r>
          </a:p>
          <a:p>
            <a:pPr marL="114300" indent="0">
              <a:lnSpc>
                <a:spcPct val="100000"/>
              </a:lnSpc>
              <a:buNone/>
            </a:pPr>
            <a:endParaRPr lang="en-GB" b="1">
              <a:solidFill>
                <a:schemeClr val="accent3">
                  <a:lumMod val="75000"/>
                </a:schemeClr>
              </a:solidFill>
            </a:endParaRPr>
          </a:p>
          <a:p>
            <a:pPr marL="114300" indent="0">
              <a:lnSpc>
                <a:spcPct val="100000"/>
              </a:lnSpc>
              <a:buNone/>
            </a:pPr>
            <a:r>
              <a:rPr lang="en-GB" b="1">
                <a:solidFill>
                  <a:schemeClr val="accent6">
                    <a:lumMod val="75000"/>
                  </a:schemeClr>
                </a:solidFill>
              </a:rPr>
              <a:t>Facilitator suggestions</a:t>
            </a:r>
          </a:p>
          <a:p>
            <a:pPr>
              <a:lnSpc>
                <a:spcPct val="100000"/>
              </a:lnSpc>
            </a:pPr>
            <a:r>
              <a:rPr lang="en-GB"/>
              <a:t>Welcome to this breakout session! We’ll be doing a </a:t>
            </a:r>
            <a:r>
              <a:rPr lang="en-GB" b="1">
                <a:solidFill>
                  <a:schemeClr val="accent6">
                    <a:lumMod val="75000"/>
                  </a:schemeClr>
                </a:solidFill>
              </a:rPr>
              <a:t>role play simulation of coordinating a society wide transition</a:t>
            </a:r>
            <a:r>
              <a:rPr lang="en-GB"/>
              <a:t>.</a:t>
            </a:r>
          </a:p>
          <a:p>
            <a:pPr lvl="1">
              <a:lnSpc>
                <a:spcPct val="100000"/>
              </a:lnSpc>
            </a:pPr>
            <a:r>
              <a:rPr lang="en-GB">
                <a:solidFill>
                  <a:schemeClr val="tx1">
                    <a:lumMod val="65000"/>
                    <a:lumOff val="35000"/>
                  </a:schemeClr>
                </a:solidFill>
              </a:rPr>
              <a:t>Briefly introduce participants and yourself as needed</a:t>
            </a:r>
          </a:p>
          <a:p>
            <a:pPr lvl="1">
              <a:lnSpc>
                <a:spcPct val="100000"/>
              </a:lnSpc>
            </a:pPr>
            <a:r>
              <a:rPr lang="en-GB">
                <a:solidFill>
                  <a:schemeClr val="tx1">
                    <a:lumMod val="65000"/>
                    <a:lumOff val="35000"/>
                  </a:schemeClr>
                </a:solidFill>
              </a:rPr>
              <a:t>Introduce the breakout objective: to explore how the task democracy method can </a:t>
            </a:r>
            <a:r>
              <a:rPr lang="en-GB" b="1"/>
              <a:t>create coherent and synergetic society wide transition projects</a:t>
            </a:r>
          </a:p>
          <a:p>
            <a:pPr>
              <a:lnSpc>
                <a:spcPct val="100000"/>
              </a:lnSpc>
            </a:pPr>
            <a:r>
              <a:rPr lang="en-GB">
                <a:solidFill>
                  <a:schemeClr val="tx1">
                    <a:lumMod val="65000"/>
                    <a:lumOff val="35000"/>
                  </a:schemeClr>
                </a:solidFill>
              </a:rPr>
              <a:t>Introduce the round table model and the three step policy cycle (next slide)</a:t>
            </a:r>
          </a:p>
          <a:p>
            <a:pPr lvl="1">
              <a:lnSpc>
                <a:spcPct val="100000"/>
              </a:lnSpc>
            </a:pPr>
            <a:r>
              <a:rPr lang="en-GB">
                <a:solidFill>
                  <a:schemeClr val="tx1">
                    <a:lumMod val="65000"/>
                    <a:lumOff val="35000"/>
                  </a:schemeClr>
                </a:solidFill>
              </a:rPr>
              <a:t>Introduce </a:t>
            </a:r>
            <a:r>
              <a:rPr lang="en-GB" b="1"/>
              <a:t>the reason for a round table</a:t>
            </a:r>
            <a:r>
              <a:rPr lang="en-GB">
                <a:solidFill>
                  <a:schemeClr val="tx1">
                    <a:lumMod val="65000"/>
                    <a:lumOff val="35000"/>
                  </a:schemeClr>
                </a:solidFill>
              </a:rPr>
              <a:t>: in transition projects, the five task groups are </a:t>
            </a:r>
            <a:r>
              <a:rPr lang="en-GB" b="1"/>
              <a:t>independent and interdependent, and thus equals</a:t>
            </a:r>
            <a:r>
              <a:rPr lang="en-GB">
                <a:solidFill>
                  <a:schemeClr val="tx1">
                    <a:lumMod val="65000"/>
                    <a:lumOff val="35000"/>
                  </a:schemeClr>
                </a:solidFill>
              </a:rPr>
              <a:t>. In the table diagram this is indicated by equally sized positions. Equality is assured by equal speaking time and equal voting power between task groups, regardless of numbers of represented people and numbers of representatives. Another saveguard is the addition of an independent chair.</a:t>
            </a:r>
          </a:p>
          <a:p>
            <a:pPr lvl="1">
              <a:lnSpc>
                <a:spcPct val="100000"/>
              </a:lnSpc>
            </a:pPr>
            <a:r>
              <a:rPr lang="en-GB">
                <a:solidFill>
                  <a:schemeClr val="tx1">
                    <a:lumMod val="65000"/>
                    <a:lumOff val="35000"/>
                  </a:schemeClr>
                </a:solidFill>
              </a:rPr>
              <a:t>Remind of the </a:t>
            </a:r>
            <a:r>
              <a:rPr lang="en-GB" b="1"/>
              <a:t>tasks of each task group</a:t>
            </a:r>
            <a:r>
              <a:rPr lang="en-GB">
                <a:solidFill>
                  <a:schemeClr val="tx1">
                    <a:lumMod val="65000"/>
                    <a:lumOff val="35000"/>
                  </a:schemeClr>
                </a:solidFill>
              </a:rPr>
              <a:t>. The task of the </a:t>
            </a:r>
            <a:r>
              <a:rPr lang="en-GB" b="1"/>
              <a:t>independent chair/secretary</a:t>
            </a:r>
            <a:r>
              <a:rPr lang="en-GB">
                <a:solidFill>
                  <a:schemeClr val="tx1">
                    <a:lumMod val="65000"/>
                    <a:lumOff val="35000"/>
                  </a:schemeClr>
                </a:solidFill>
              </a:rPr>
              <a:t> is order keeping, time management, transparency. </a:t>
            </a:r>
            <a:endParaRPr lang="en-GB" b="1"/>
          </a:p>
          <a:p>
            <a:pPr lvl="1">
              <a:lnSpc>
                <a:spcPct val="100000"/>
              </a:lnSpc>
            </a:pPr>
            <a:r>
              <a:rPr lang="en-GB" b="1"/>
              <a:t>Introduce the policy cycle. </a:t>
            </a:r>
            <a:r>
              <a:rPr lang="en-GB">
                <a:solidFill>
                  <a:schemeClr val="tx1">
                    <a:lumMod val="65000"/>
                    <a:lumOff val="35000"/>
                  </a:schemeClr>
                </a:solidFill>
              </a:rPr>
              <a:t>Three steps are needed: 1) deciding what transition issue to take on next, 2) initiating a large project for it, and 3) monitoring transition progress.</a:t>
            </a:r>
          </a:p>
          <a:p>
            <a:pPr>
              <a:lnSpc>
                <a:spcPct val="100000"/>
              </a:lnSpc>
            </a:pPr>
            <a:r>
              <a:rPr lang="en-GB">
                <a:solidFill>
                  <a:schemeClr val="tx1">
                    <a:lumMod val="65000"/>
                    <a:lumOff val="35000"/>
                  </a:schemeClr>
                </a:solidFill>
              </a:rPr>
              <a:t>Step into your role as chair</a:t>
            </a:r>
          </a:p>
          <a:p>
            <a:pPr lvl="1">
              <a:lnSpc>
                <a:spcPct val="100000"/>
              </a:lnSpc>
            </a:pPr>
            <a:r>
              <a:rPr lang="en-GB">
                <a:solidFill>
                  <a:schemeClr val="tx1">
                    <a:lumMod val="65000"/>
                    <a:lumOff val="35000"/>
                  </a:schemeClr>
                </a:solidFill>
              </a:rPr>
              <a:t>Welcome to this meeting! Each of your task groups has </a:t>
            </a:r>
            <a:r>
              <a:rPr lang="en-GB" b="1"/>
              <a:t>2 [or more] representatives</a:t>
            </a:r>
            <a:r>
              <a:rPr lang="en-GB">
                <a:solidFill>
                  <a:schemeClr val="tx1">
                    <a:lumMod val="65000"/>
                    <a:lumOff val="35000"/>
                  </a:schemeClr>
                </a:solidFill>
              </a:rPr>
              <a:t>, democratically elected by major task group networks. </a:t>
            </a:r>
            <a:endParaRPr lang="en-GB" b="1">
              <a:solidFill>
                <a:schemeClr val="tx1">
                  <a:lumMod val="65000"/>
                  <a:lumOff val="35000"/>
                </a:schemeClr>
              </a:solidFill>
            </a:endParaRPr>
          </a:p>
          <a:p>
            <a:pPr lvl="1">
              <a:lnSpc>
                <a:spcPct val="100000"/>
              </a:lnSpc>
            </a:pPr>
            <a:r>
              <a:rPr lang="en-GB">
                <a:solidFill>
                  <a:schemeClr val="tx1">
                    <a:lumMod val="65000"/>
                    <a:lumOff val="35000"/>
                  </a:schemeClr>
                </a:solidFill>
              </a:rPr>
              <a:t>So we are a </a:t>
            </a:r>
            <a:r>
              <a:rPr lang="en-GB" b="1"/>
              <a:t>democratic representation of all of society</a:t>
            </a:r>
            <a:r>
              <a:rPr lang="en-GB">
                <a:solidFill>
                  <a:schemeClr val="tx1">
                    <a:lumMod val="65000"/>
                    <a:lumOff val="35000"/>
                  </a:schemeClr>
                </a:solidFill>
              </a:rPr>
              <a:t>. </a:t>
            </a:r>
            <a:r>
              <a:rPr lang="en-GB" b="1"/>
              <a:t>Not by ideology but by transition task</a:t>
            </a:r>
            <a:r>
              <a:rPr lang="en-GB">
                <a:solidFill>
                  <a:schemeClr val="tx1">
                    <a:lumMod val="65000"/>
                    <a:lumOff val="35000"/>
                  </a:schemeClr>
                </a:solidFill>
              </a:rPr>
              <a:t>.</a:t>
            </a:r>
          </a:p>
          <a:p>
            <a:pPr lvl="1">
              <a:lnSpc>
                <a:spcPct val="100000"/>
              </a:lnSpc>
            </a:pPr>
            <a:r>
              <a:rPr lang="en-GB">
                <a:solidFill>
                  <a:schemeClr val="tx1">
                    <a:lumMod val="65000"/>
                    <a:lumOff val="35000"/>
                  </a:schemeClr>
                </a:solidFill>
              </a:rPr>
              <a:t>Our reason for being is to cause </a:t>
            </a:r>
            <a:r>
              <a:rPr lang="en-GB" b="1"/>
              <a:t>a flow of society wide transition projects </a:t>
            </a:r>
            <a:r>
              <a:rPr lang="en-GB">
                <a:solidFill>
                  <a:schemeClr val="tx1">
                    <a:lumMod val="65000"/>
                    <a:lumOff val="35000"/>
                  </a:schemeClr>
                </a:solidFill>
              </a:rPr>
              <a:t>for system change, in order to counter the polycrisis.</a:t>
            </a:r>
          </a:p>
          <a:p>
            <a:pPr lvl="1">
              <a:lnSpc>
                <a:spcPct val="100000"/>
              </a:lnSpc>
            </a:pPr>
            <a:r>
              <a:rPr lang="en-GB">
                <a:solidFill>
                  <a:schemeClr val="tx1">
                    <a:lumMod val="65000"/>
                    <a:lumOff val="35000"/>
                  </a:schemeClr>
                </a:solidFill>
              </a:rPr>
              <a:t>In this meeting we will see an </a:t>
            </a:r>
            <a:r>
              <a:rPr lang="en-GB" b="1"/>
              <a:t>overview of urgent transition issues </a:t>
            </a:r>
            <a:r>
              <a:rPr lang="en-GB">
                <a:solidFill>
                  <a:schemeClr val="tx1">
                    <a:lumMod val="65000"/>
                    <a:lumOff val="35000"/>
                  </a:schemeClr>
                </a:solidFill>
              </a:rPr>
              <a:t>and we will </a:t>
            </a:r>
            <a:r>
              <a:rPr lang="en-GB" b="1"/>
              <a:t>decide</a:t>
            </a:r>
            <a:r>
              <a:rPr lang="en-GB">
                <a:solidFill>
                  <a:schemeClr val="tx1">
                    <a:lumMod val="65000"/>
                    <a:lumOff val="35000"/>
                  </a:schemeClr>
                </a:solidFill>
              </a:rPr>
              <a:t> for which one to </a:t>
            </a:r>
            <a:r>
              <a:rPr lang="en-GB" b="1"/>
              <a:t>initiate a society wide project</a:t>
            </a:r>
            <a:r>
              <a:rPr lang="en-GB">
                <a:solidFill>
                  <a:schemeClr val="tx1">
                    <a:lumMod val="65000"/>
                    <a:lumOff val="35000"/>
                  </a:schemeClr>
                </a:solidFill>
              </a:rPr>
              <a:t>. </a:t>
            </a:r>
          </a:p>
        </p:txBody>
      </p:sp>
    </p:spTree>
    <p:extLst>
      <p:ext uri="{BB962C8B-B14F-4D97-AF65-F5344CB8AC3E}">
        <p14:creationId xmlns:p14="http://schemas.microsoft.com/office/powerpoint/2010/main" val="23379103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5" name="Titel 1"/>
          <p:cNvSpPr>
            <a:spLocks noGrp="1"/>
          </p:cNvSpPr>
          <p:nvPr>
            <p:ph type="title"/>
          </p:nvPr>
        </p:nvSpPr>
        <p:spPr>
          <a:xfrm>
            <a:off x="609600" y="138112"/>
            <a:ext cx="10972800" cy="792162"/>
          </a:xfrm>
        </p:spPr>
        <p:txBody>
          <a:bodyPr>
            <a:noAutofit/>
          </a:bodyPr>
          <a:lstStyle/>
          <a:p>
            <a:r>
              <a:rPr lang="en-GB" sz="2800">
                <a:solidFill>
                  <a:schemeClr val="tx2">
                    <a:lumMod val="40000"/>
                    <a:lumOff val="60000"/>
                  </a:schemeClr>
                </a:solidFill>
              </a:rPr>
              <a:t>Task-democratic council / </a:t>
            </a:r>
            <a:r>
              <a:rPr lang="en-GB" sz="2800" b="1">
                <a:solidFill>
                  <a:schemeClr val="tx2">
                    <a:lumMod val="60000"/>
                    <a:lumOff val="40000"/>
                  </a:schemeClr>
                </a:solidFill>
              </a:rPr>
              <a:t>Agenda-setting</a:t>
            </a:r>
            <a:r>
              <a:rPr lang="en-GB" sz="2800">
                <a:solidFill>
                  <a:schemeClr val="accent1">
                    <a:lumMod val="40000"/>
                    <a:lumOff val="60000"/>
                  </a:schemeClr>
                </a:solidFill>
              </a:rPr>
              <a:t> </a:t>
            </a:r>
            <a:r>
              <a:rPr lang="en-GB" sz="2800" b="1">
                <a:solidFill>
                  <a:schemeClr val="tx2">
                    <a:lumMod val="60000"/>
                    <a:lumOff val="40000"/>
                  </a:schemeClr>
                </a:solidFill>
              </a:rPr>
              <a:t>session</a:t>
            </a:r>
            <a:endParaRPr lang="en-GB" sz="2800"/>
          </a:p>
        </p:txBody>
      </p:sp>
      <p:sp>
        <p:nvSpPr>
          <p:cNvPr id="24" name="Tijdelijke aanduiding voor inhoud 2"/>
          <p:cNvSpPr>
            <a:spLocks noGrp="1"/>
          </p:cNvSpPr>
          <p:nvPr>
            <p:ph idx="1"/>
          </p:nvPr>
        </p:nvSpPr>
        <p:spPr>
          <a:xfrm>
            <a:off x="7818010" y="3114411"/>
            <a:ext cx="4211176" cy="1946990"/>
          </a:xfrm>
        </p:spPr>
        <p:txBody>
          <a:bodyPr>
            <a:noAutofit/>
          </a:bodyPr>
          <a:lstStyle/>
          <a:p>
            <a:pPr marL="514350" indent="-514350">
              <a:buFont typeface="+mj-lt"/>
              <a:buAutoNum type="arabicPeriod"/>
            </a:pPr>
            <a:r>
              <a:rPr lang="nl-NL">
                <a:solidFill>
                  <a:schemeClr val="accent1">
                    <a:lumMod val="75000"/>
                  </a:schemeClr>
                </a:solidFill>
              </a:rPr>
              <a:t>Agenda-setting</a:t>
            </a:r>
          </a:p>
          <a:p>
            <a:pPr marL="514350" indent="-514350">
              <a:buFont typeface="+mj-lt"/>
              <a:buAutoNum type="arabicPeriod"/>
            </a:pPr>
            <a:r>
              <a:rPr lang="nl-NL" err="1">
                <a:solidFill>
                  <a:schemeClr val="accent1">
                    <a:lumMod val="75000"/>
                  </a:schemeClr>
                </a:solidFill>
              </a:rPr>
              <a:t>Transition</a:t>
            </a:r>
            <a:r>
              <a:rPr lang="nl-NL">
                <a:solidFill>
                  <a:schemeClr val="accent1">
                    <a:lumMod val="75000"/>
                  </a:schemeClr>
                </a:solidFill>
              </a:rPr>
              <a:t> projects</a:t>
            </a:r>
          </a:p>
          <a:p>
            <a:pPr marL="514350" indent="-514350">
              <a:buFont typeface="+mj-lt"/>
              <a:buAutoNum type="arabicPeriod"/>
            </a:pPr>
            <a:r>
              <a:rPr lang="nl-NL">
                <a:solidFill>
                  <a:schemeClr val="accent1">
                    <a:lumMod val="75000"/>
                  </a:schemeClr>
                </a:solidFill>
              </a:rPr>
              <a:t>Monitoring</a:t>
            </a:r>
            <a:endParaRPr lang="en-GB">
              <a:solidFill>
                <a:schemeClr val="accent1">
                  <a:lumMod val="75000"/>
                </a:schemeClr>
              </a:solidFill>
            </a:endParaRPr>
          </a:p>
          <a:p>
            <a:endParaRPr lang="en-GB">
              <a:solidFill>
                <a:schemeClr val="accent1">
                  <a:lumMod val="75000"/>
                </a:schemeClr>
              </a:solidFill>
            </a:endParaRPr>
          </a:p>
        </p:txBody>
      </p:sp>
      <p:sp>
        <p:nvSpPr>
          <p:cNvPr id="20" name="Tijdelijke aanduiding voor dianummer 19"/>
          <p:cNvSpPr>
            <a:spLocks noGrp="1"/>
          </p:cNvSpPr>
          <p:nvPr>
            <p:ph type="sldNum" sz="quarter" idx="12"/>
          </p:nvPr>
        </p:nvSpPr>
        <p:spPr>
          <a:xfrm>
            <a:off x="8737600" y="6356351"/>
            <a:ext cx="2844800" cy="365125"/>
          </a:xfrm>
        </p:spPr>
        <p:txBody>
          <a:bodyPr/>
          <a:lstStyle/>
          <a:p>
            <a:fld id="{2C303A4E-DE03-4E24-BE60-81ACBD328FBA}" type="slidenum">
              <a:rPr lang="nl-NL" smtClean="0"/>
              <a:pPr/>
              <a:t>11</a:t>
            </a:fld>
            <a:endParaRPr lang="nl-NL"/>
          </a:p>
        </p:txBody>
      </p:sp>
      <p:grpSp>
        <p:nvGrpSpPr>
          <p:cNvPr id="3" name="Groep 22"/>
          <p:cNvGrpSpPr>
            <a:grpSpLocks/>
          </p:cNvGrpSpPr>
          <p:nvPr/>
        </p:nvGrpSpPr>
        <p:grpSpPr bwMode="auto">
          <a:xfrm>
            <a:off x="7613544" y="2840100"/>
            <a:ext cx="796362" cy="2305499"/>
            <a:chOff x="2888714" y="4044079"/>
            <a:chExt cx="575256" cy="1859841"/>
          </a:xfrm>
        </p:grpSpPr>
        <p:sp>
          <p:nvSpPr>
            <p:cNvPr id="19" name="U-vormige pijl 18"/>
            <p:cNvSpPr/>
            <p:nvPr/>
          </p:nvSpPr>
          <p:spPr>
            <a:xfrm>
              <a:off x="2953868" y="4044079"/>
              <a:ext cx="510102" cy="1263804"/>
            </a:xfrm>
            <a:prstGeom prst="uturnArrow">
              <a:avLst>
                <a:gd name="adj1" fmla="val 4202"/>
                <a:gd name="adj2" fmla="val 14916"/>
                <a:gd name="adj3" fmla="val 19118"/>
                <a:gd name="adj4" fmla="val 43750"/>
                <a:gd name="adj5" fmla="val 56388"/>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endParaRPr>
            </a:p>
          </p:txBody>
        </p:sp>
        <p:sp>
          <p:nvSpPr>
            <p:cNvPr id="21" name="U-vormige pijl 20"/>
            <p:cNvSpPr/>
            <p:nvPr/>
          </p:nvSpPr>
          <p:spPr>
            <a:xfrm rot="10800000">
              <a:off x="2888714" y="4730632"/>
              <a:ext cx="510103" cy="1173288"/>
            </a:xfrm>
            <a:prstGeom prst="uturnArrow">
              <a:avLst>
                <a:gd name="adj1" fmla="val 4202"/>
                <a:gd name="adj2" fmla="val 14916"/>
                <a:gd name="adj3" fmla="val 19118"/>
                <a:gd name="adj4" fmla="val 43750"/>
                <a:gd name="adj5" fmla="val 56388"/>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endParaRPr>
            </a:p>
          </p:txBody>
        </p:sp>
      </p:grpSp>
      <p:grpSp>
        <p:nvGrpSpPr>
          <p:cNvPr id="6" name="Group 5">
            <a:extLst>
              <a:ext uri="{FF2B5EF4-FFF2-40B4-BE49-F238E27FC236}">
                <a16:creationId xmlns:a16="http://schemas.microsoft.com/office/drawing/2014/main" id="{C22C655F-9492-6A15-ADAD-E691D31DE35F}"/>
              </a:ext>
            </a:extLst>
          </p:cNvPr>
          <p:cNvGrpSpPr/>
          <p:nvPr/>
        </p:nvGrpSpPr>
        <p:grpSpPr>
          <a:xfrm>
            <a:off x="378579" y="1551939"/>
            <a:ext cx="7472935" cy="4783608"/>
            <a:chOff x="1003189" y="1631644"/>
            <a:chExt cx="5436038" cy="3479739"/>
          </a:xfrm>
        </p:grpSpPr>
        <p:sp>
          <p:nvSpPr>
            <p:cNvPr id="9218" name="Text Box 2"/>
            <p:cNvSpPr txBox="1">
              <a:spLocks noChangeArrowheads="1"/>
            </p:cNvSpPr>
            <p:nvPr/>
          </p:nvSpPr>
          <p:spPr bwMode="auto">
            <a:xfrm>
              <a:off x="1003189" y="1631644"/>
              <a:ext cx="5189538" cy="962709"/>
            </a:xfrm>
            <a:prstGeom prst="rect">
              <a:avLst/>
            </a:prstGeom>
            <a:noFill/>
            <a:ln w="3175" algn="ctr">
              <a:noFill/>
              <a:miter lim="800000"/>
              <a:headEnd/>
              <a:tailEnd/>
            </a:ln>
          </p:spPr>
          <p:txBody>
            <a:bodyPr>
              <a:spAutoFit/>
            </a:bodyPr>
            <a:lstStyle/>
            <a:p>
              <a:pPr algn="ctr"/>
              <a:r>
                <a:rPr lang="nl-NL" sz="2000" b="1">
                  <a:solidFill>
                    <a:srgbClr val="DE8400"/>
                  </a:solidFill>
                  <a:latin typeface="PT Sans Narrow" pitchFamily="34" charset="0"/>
                </a:rPr>
                <a:t>GOVERNMENT</a:t>
              </a:r>
            </a:p>
            <a:p>
              <a:pPr algn="ctr"/>
              <a:r>
                <a:rPr lang="nl-NL" sz="2000">
                  <a:solidFill>
                    <a:srgbClr val="DE8400"/>
                  </a:solidFill>
                  <a:latin typeface="PT Sans Narrow" pitchFamily="34" charset="0"/>
                </a:rPr>
                <a:t>Make </a:t>
              </a:r>
              <a:r>
                <a:rPr lang="nl-NL" sz="2000" err="1">
                  <a:solidFill>
                    <a:srgbClr val="DE8400"/>
                  </a:solidFill>
                  <a:latin typeface="PT Sans Narrow" pitchFamily="34" charset="0"/>
                </a:rPr>
                <a:t>sustainability</a:t>
              </a:r>
              <a:r>
                <a:rPr lang="nl-NL" sz="2000">
                  <a:solidFill>
                    <a:srgbClr val="DE8400"/>
                  </a:solidFill>
                  <a:latin typeface="PT Sans Narrow" pitchFamily="34" charset="0"/>
                </a:rPr>
                <a:t> </a:t>
              </a:r>
              <a:r>
                <a:rPr lang="nl-NL" sz="2000" err="1">
                  <a:solidFill>
                    <a:srgbClr val="DE8400"/>
                  </a:solidFill>
                  <a:latin typeface="PT Sans Narrow" pitchFamily="34" charset="0"/>
                </a:rPr>
                <a:t>attractive</a:t>
              </a:r>
              <a:endParaRPr lang="nl-NL" sz="2000">
                <a:solidFill>
                  <a:srgbClr val="DE8400"/>
                </a:solidFill>
                <a:latin typeface="PT Sans Narrow" pitchFamily="34" charset="0"/>
              </a:endParaRPr>
            </a:p>
            <a:p>
              <a:pPr algn="ctr"/>
              <a:r>
                <a:rPr lang="nl-NL" sz="2000" err="1">
                  <a:solidFill>
                    <a:srgbClr val="DE8400"/>
                  </a:solidFill>
                  <a:latin typeface="PT Sans Narrow" pitchFamily="34" charset="0"/>
                </a:rPr>
                <a:t>Arrange</a:t>
              </a:r>
              <a:r>
                <a:rPr lang="nl-NL" sz="2000">
                  <a:solidFill>
                    <a:srgbClr val="DE8400"/>
                  </a:solidFill>
                  <a:latin typeface="PT Sans Narrow" pitchFamily="34" charset="0"/>
                </a:rPr>
                <a:t> level </a:t>
              </a:r>
              <a:r>
                <a:rPr lang="nl-NL" sz="2000" err="1">
                  <a:solidFill>
                    <a:srgbClr val="DE8400"/>
                  </a:solidFill>
                  <a:latin typeface="PT Sans Narrow" pitchFamily="34" charset="0"/>
                </a:rPr>
                <a:t>playing</a:t>
              </a:r>
              <a:r>
                <a:rPr lang="nl-NL" sz="2000">
                  <a:solidFill>
                    <a:srgbClr val="DE8400"/>
                  </a:solidFill>
                  <a:latin typeface="PT Sans Narrow" pitchFamily="34" charset="0"/>
                </a:rPr>
                <a:t> field</a:t>
              </a:r>
            </a:p>
            <a:p>
              <a:pPr algn="ctr"/>
              <a:endParaRPr lang="nl-NL" sz="2000" b="1">
                <a:solidFill>
                  <a:srgbClr val="FF9900"/>
                </a:solidFill>
                <a:latin typeface="PT Sans Narrow" pitchFamily="34" charset="0"/>
              </a:endParaRPr>
            </a:p>
          </p:txBody>
        </p:sp>
        <p:sp>
          <p:nvSpPr>
            <p:cNvPr id="9219" name="Text Box 3"/>
            <p:cNvSpPr txBox="1">
              <a:spLocks noChangeArrowheads="1"/>
            </p:cNvSpPr>
            <p:nvPr/>
          </p:nvSpPr>
          <p:spPr bwMode="auto">
            <a:xfrm>
              <a:off x="4675514" y="3770992"/>
              <a:ext cx="1053197" cy="1186595"/>
            </a:xfrm>
            <a:prstGeom prst="rect">
              <a:avLst/>
            </a:prstGeom>
            <a:noFill/>
            <a:ln w="3175" algn="ctr">
              <a:noFill/>
              <a:miter lim="800000"/>
              <a:headEnd/>
              <a:tailEnd/>
            </a:ln>
          </p:spPr>
          <p:txBody>
            <a:bodyPr wrap="none">
              <a:spAutoFit/>
            </a:bodyPr>
            <a:lstStyle/>
            <a:p>
              <a:r>
                <a:rPr lang="nl-NL" sz="2000" b="1">
                  <a:solidFill>
                    <a:srgbClr val="990033"/>
                  </a:solidFill>
                  <a:latin typeface="PT Sans Narrow" pitchFamily="34" charset="0"/>
                </a:rPr>
                <a:t>NON PROFITS</a:t>
              </a:r>
            </a:p>
            <a:p>
              <a:r>
                <a:rPr lang="nl-NL" sz="2000" err="1">
                  <a:solidFill>
                    <a:srgbClr val="990033"/>
                  </a:solidFill>
                  <a:latin typeface="PT Sans Narrow" pitchFamily="34" charset="0"/>
                </a:rPr>
                <a:t>Inspire</a:t>
              </a:r>
              <a:endParaRPr lang="nl-NL" sz="2000">
                <a:solidFill>
                  <a:srgbClr val="990033"/>
                </a:solidFill>
                <a:latin typeface="PT Sans Narrow" pitchFamily="34" charset="0"/>
              </a:endParaRPr>
            </a:p>
            <a:p>
              <a:r>
                <a:rPr lang="nl-NL" sz="2000" err="1">
                  <a:solidFill>
                    <a:srgbClr val="990033"/>
                  </a:solidFill>
                  <a:latin typeface="PT Sans Narrow" pitchFamily="34" charset="0"/>
                </a:rPr>
                <a:t>Qualify</a:t>
              </a:r>
              <a:endParaRPr lang="nl-NL" sz="2000">
                <a:solidFill>
                  <a:srgbClr val="990033"/>
                </a:solidFill>
                <a:latin typeface="PT Sans Narrow" pitchFamily="34" charset="0"/>
              </a:endParaRPr>
            </a:p>
            <a:p>
              <a:r>
                <a:rPr lang="nl-NL" sz="2000">
                  <a:solidFill>
                    <a:srgbClr val="990033"/>
                  </a:solidFill>
                  <a:latin typeface="PT Sans Narrow" pitchFamily="34" charset="0"/>
                </a:rPr>
                <a:t>Connect</a:t>
              </a:r>
            </a:p>
            <a:p>
              <a:r>
                <a:rPr lang="nl-NL" sz="2000" err="1">
                  <a:solidFill>
                    <a:srgbClr val="990033"/>
                  </a:solidFill>
                  <a:latin typeface="PT Sans Narrow" pitchFamily="34" charset="0"/>
                </a:rPr>
                <a:t>Resilience</a:t>
              </a:r>
              <a:endParaRPr lang="nl-NL" sz="2000">
                <a:solidFill>
                  <a:srgbClr val="990033"/>
                </a:solidFill>
                <a:latin typeface="PT Sans Narrow" pitchFamily="34" charset="0"/>
              </a:endParaRPr>
            </a:p>
          </p:txBody>
        </p:sp>
        <p:sp>
          <p:nvSpPr>
            <p:cNvPr id="9220" name="Text Box 4"/>
            <p:cNvSpPr txBox="1">
              <a:spLocks noChangeArrowheads="1"/>
            </p:cNvSpPr>
            <p:nvPr/>
          </p:nvSpPr>
          <p:spPr bwMode="auto">
            <a:xfrm>
              <a:off x="4675515" y="2413935"/>
              <a:ext cx="1763712" cy="1186595"/>
            </a:xfrm>
            <a:prstGeom prst="rect">
              <a:avLst/>
            </a:prstGeom>
            <a:noFill/>
            <a:ln w="3175" algn="ctr">
              <a:noFill/>
              <a:miter lim="800000"/>
              <a:headEnd/>
              <a:tailEnd/>
            </a:ln>
          </p:spPr>
          <p:txBody>
            <a:bodyPr>
              <a:spAutoFit/>
            </a:bodyPr>
            <a:lstStyle/>
            <a:p>
              <a:r>
                <a:rPr lang="nl-NL" sz="2000" b="1">
                  <a:solidFill>
                    <a:srgbClr val="9900CC"/>
                  </a:solidFill>
                  <a:latin typeface="PT Sans Narrow" pitchFamily="34" charset="0"/>
                </a:rPr>
                <a:t>BUSINESSES</a:t>
              </a:r>
            </a:p>
            <a:p>
              <a:r>
                <a:rPr lang="nl-NL" sz="2000" err="1">
                  <a:solidFill>
                    <a:srgbClr val="9900CC"/>
                  </a:solidFill>
                  <a:latin typeface="PT Sans Narrow" pitchFamily="34" charset="0"/>
                </a:rPr>
                <a:t>Innovate</a:t>
              </a:r>
              <a:r>
                <a:rPr lang="nl-NL" sz="2000">
                  <a:solidFill>
                    <a:srgbClr val="9900CC"/>
                  </a:solidFill>
                  <a:latin typeface="PT Sans Narrow" pitchFamily="34" charset="0"/>
                </a:rPr>
                <a:t> </a:t>
              </a:r>
              <a:r>
                <a:rPr lang="nl-NL" sz="2000" err="1">
                  <a:solidFill>
                    <a:srgbClr val="9900CC"/>
                  </a:solidFill>
                  <a:latin typeface="PT Sans Narrow" pitchFamily="34" charset="0"/>
                </a:rPr>
                <a:t>products</a:t>
              </a:r>
              <a:r>
                <a:rPr lang="nl-NL" sz="2000">
                  <a:solidFill>
                    <a:srgbClr val="9900CC"/>
                  </a:solidFill>
                  <a:latin typeface="PT Sans Narrow" pitchFamily="34" charset="0"/>
                </a:rPr>
                <a:t>, </a:t>
              </a:r>
              <a:r>
                <a:rPr lang="nl-NL" sz="2000" err="1">
                  <a:solidFill>
                    <a:srgbClr val="9900CC"/>
                  </a:solidFill>
                  <a:latin typeface="PT Sans Narrow" pitchFamily="34" charset="0"/>
                </a:rPr>
                <a:t>processes</a:t>
              </a:r>
              <a:r>
                <a:rPr lang="nl-NL" sz="2000">
                  <a:solidFill>
                    <a:srgbClr val="9900CC"/>
                  </a:solidFill>
                  <a:latin typeface="PT Sans Narrow" pitchFamily="34" charset="0"/>
                </a:rPr>
                <a:t> </a:t>
              </a:r>
              <a:r>
                <a:rPr lang="nl-NL" sz="2000" err="1">
                  <a:solidFill>
                    <a:srgbClr val="9900CC"/>
                  </a:solidFill>
                  <a:latin typeface="PT Sans Narrow" pitchFamily="34" charset="0"/>
                </a:rPr>
                <a:t>and</a:t>
              </a:r>
              <a:r>
                <a:rPr lang="nl-NL" sz="2000">
                  <a:solidFill>
                    <a:srgbClr val="9900CC"/>
                  </a:solidFill>
                  <a:latin typeface="PT Sans Narrow" pitchFamily="34" charset="0"/>
                </a:rPr>
                <a:t> </a:t>
              </a:r>
              <a:r>
                <a:rPr lang="nl-NL" sz="2000" err="1">
                  <a:solidFill>
                    <a:srgbClr val="9900CC"/>
                  </a:solidFill>
                  <a:latin typeface="PT Sans Narrow" pitchFamily="34" charset="0"/>
                </a:rPr>
                <a:t>organisations</a:t>
              </a:r>
              <a:endParaRPr lang="nl-NL" sz="2000">
                <a:solidFill>
                  <a:srgbClr val="9900CC"/>
                </a:solidFill>
                <a:latin typeface="PT Sans Narrow" pitchFamily="34" charset="0"/>
              </a:endParaRPr>
            </a:p>
            <a:p>
              <a:pPr>
                <a:buFontTx/>
                <a:buChar char="•"/>
              </a:pPr>
              <a:endParaRPr lang="nl-NL" sz="2000">
                <a:solidFill>
                  <a:srgbClr val="9900CC"/>
                </a:solidFill>
                <a:latin typeface="PT Sans Narrow" pitchFamily="34" charset="0"/>
              </a:endParaRPr>
            </a:p>
          </p:txBody>
        </p:sp>
        <p:sp>
          <p:nvSpPr>
            <p:cNvPr id="9221" name="Text Box 5"/>
            <p:cNvSpPr txBox="1">
              <a:spLocks noChangeArrowheads="1"/>
            </p:cNvSpPr>
            <p:nvPr/>
          </p:nvSpPr>
          <p:spPr bwMode="auto">
            <a:xfrm>
              <a:off x="1289602" y="2347861"/>
              <a:ext cx="1361040" cy="962709"/>
            </a:xfrm>
            <a:prstGeom prst="rect">
              <a:avLst/>
            </a:prstGeom>
            <a:noFill/>
            <a:ln w="3175" algn="ctr">
              <a:noFill/>
              <a:miter lim="800000"/>
              <a:headEnd/>
              <a:tailEnd/>
            </a:ln>
          </p:spPr>
          <p:txBody>
            <a:bodyPr wrap="none">
              <a:spAutoFit/>
            </a:bodyPr>
            <a:lstStyle/>
            <a:p>
              <a:r>
                <a:rPr lang="nl-NL" sz="2000" b="1">
                  <a:solidFill>
                    <a:srgbClr val="339933"/>
                  </a:solidFill>
                  <a:latin typeface="PT Sans Narrow" pitchFamily="34" charset="0"/>
                </a:rPr>
                <a:t>CITIZENS</a:t>
              </a:r>
            </a:p>
            <a:p>
              <a:r>
                <a:rPr lang="nl-NL" sz="2000">
                  <a:solidFill>
                    <a:srgbClr val="339933"/>
                  </a:solidFill>
                  <a:latin typeface="PT Sans Narrow" pitchFamily="34" charset="0"/>
                </a:rPr>
                <a:t>Change lifestyle</a:t>
              </a:r>
            </a:p>
            <a:p>
              <a:r>
                <a:rPr lang="nl-NL" sz="2000">
                  <a:solidFill>
                    <a:srgbClr val="339933"/>
                  </a:solidFill>
                  <a:latin typeface="PT Sans Narrow" pitchFamily="34" charset="0"/>
                </a:rPr>
                <a:t>Support </a:t>
              </a:r>
              <a:r>
                <a:rPr lang="nl-NL" sz="2000" err="1">
                  <a:solidFill>
                    <a:srgbClr val="339933"/>
                  </a:solidFill>
                  <a:latin typeface="PT Sans Narrow" pitchFamily="34" charset="0"/>
                </a:rPr>
                <a:t>each</a:t>
              </a:r>
              <a:r>
                <a:rPr lang="nl-NL" sz="2000">
                  <a:solidFill>
                    <a:srgbClr val="339933"/>
                  </a:solidFill>
                  <a:latin typeface="PT Sans Narrow" pitchFamily="34" charset="0"/>
                </a:rPr>
                <a:t> </a:t>
              </a:r>
              <a:r>
                <a:rPr lang="nl-NL" sz="2000" err="1">
                  <a:solidFill>
                    <a:srgbClr val="339933"/>
                  </a:solidFill>
                  <a:latin typeface="PT Sans Narrow" pitchFamily="34" charset="0"/>
                </a:rPr>
                <a:t>other</a:t>
              </a:r>
              <a:endParaRPr lang="nl-NL" sz="2000">
                <a:solidFill>
                  <a:srgbClr val="339933"/>
                </a:solidFill>
                <a:latin typeface="PT Sans Narrow" pitchFamily="34" charset="0"/>
              </a:endParaRPr>
            </a:p>
            <a:p>
              <a:r>
                <a:rPr lang="nl-NL" sz="2000" err="1">
                  <a:solidFill>
                    <a:srgbClr val="339933"/>
                  </a:solidFill>
                  <a:latin typeface="PT Sans Narrow" pitchFamily="34" charset="0"/>
                </a:rPr>
                <a:t>Teach</a:t>
              </a:r>
              <a:r>
                <a:rPr lang="nl-NL" sz="2000">
                  <a:solidFill>
                    <a:srgbClr val="339933"/>
                  </a:solidFill>
                  <a:latin typeface="PT Sans Narrow" pitchFamily="34" charset="0"/>
                </a:rPr>
                <a:t> </a:t>
              </a:r>
              <a:r>
                <a:rPr lang="nl-NL" sz="2000" err="1">
                  <a:solidFill>
                    <a:srgbClr val="339933"/>
                  </a:solidFill>
                  <a:latin typeface="PT Sans Narrow" pitchFamily="34" charset="0"/>
                </a:rPr>
                <a:t>children</a:t>
              </a:r>
              <a:endParaRPr lang="nl-NL" sz="2000">
                <a:solidFill>
                  <a:srgbClr val="339933"/>
                </a:solidFill>
                <a:latin typeface="PT Sans Narrow" pitchFamily="34" charset="0"/>
              </a:endParaRPr>
            </a:p>
          </p:txBody>
        </p:sp>
        <p:sp>
          <p:nvSpPr>
            <p:cNvPr id="9222" name="Text Box 6"/>
            <p:cNvSpPr txBox="1">
              <a:spLocks noChangeArrowheads="1"/>
            </p:cNvSpPr>
            <p:nvPr/>
          </p:nvSpPr>
          <p:spPr bwMode="auto">
            <a:xfrm>
              <a:off x="1818713" y="3656173"/>
              <a:ext cx="691714" cy="1186595"/>
            </a:xfrm>
            <a:prstGeom prst="rect">
              <a:avLst/>
            </a:prstGeom>
            <a:noFill/>
            <a:ln w="3175" algn="ctr">
              <a:noFill/>
              <a:miter lim="800000"/>
              <a:headEnd/>
              <a:tailEnd/>
            </a:ln>
          </p:spPr>
          <p:txBody>
            <a:bodyPr wrap="none">
              <a:spAutoFit/>
            </a:bodyPr>
            <a:lstStyle/>
            <a:p>
              <a:r>
                <a:rPr lang="nl-NL" sz="2000" b="1">
                  <a:solidFill>
                    <a:srgbClr val="336699"/>
                  </a:solidFill>
                  <a:latin typeface="PT Sans Narrow" pitchFamily="34" charset="0"/>
                </a:rPr>
                <a:t>SCIENCE</a:t>
              </a:r>
            </a:p>
            <a:p>
              <a:r>
                <a:rPr lang="nl-NL" sz="2000" err="1">
                  <a:solidFill>
                    <a:srgbClr val="336699"/>
                  </a:solidFill>
                  <a:latin typeface="PT Sans Narrow" pitchFamily="34" charset="0"/>
                </a:rPr>
                <a:t>Measure</a:t>
              </a:r>
              <a:endParaRPr lang="nl-NL" sz="2000">
                <a:solidFill>
                  <a:srgbClr val="336699"/>
                </a:solidFill>
                <a:latin typeface="PT Sans Narrow" pitchFamily="34" charset="0"/>
              </a:endParaRPr>
            </a:p>
            <a:p>
              <a:r>
                <a:rPr lang="nl-NL" sz="2000" err="1">
                  <a:solidFill>
                    <a:srgbClr val="336699"/>
                  </a:solidFill>
                  <a:latin typeface="PT Sans Narrow" pitchFamily="34" charset="0"/>
                </a:rPr>
                <a:t>Explain</a:t>
              </a:r>
              <a:endParaRPr lang="nl-NL" sz="2000">
                <a:solidFill>
                  <a:srgbClr val="336699"/>
                </a:solidFill>
                <a:latin typeface="PT Sans Narrow" pitchFamily="34" charset="0"/>
              </a:endParaRPr>
            </a:p>
            <a:p>
              <a:r>
                <a:rPr lang="nl-NL" sz="2000" err="1">
                  <a:solidFill>
                    <a:srgbClr val="336699"/>
                  </a:solidFill>
                  <a:latin typeface="PT Sans Narrow" pitchFamily="34" charset="0"/>
                </a:rPr>
                <a:t>Predict</a:t>
              </a:r>
              <a:endParaRPr lang="nl-NL" sz="2000">
                <a:solidFill>
                  <a:srgbClr val="336699"/>
                </a:solidFill>
                <a:latin typeface="PT Sans Narrow" pitchFamily="34" charset="0"/>
              </a:endParaRPr>
            </a:p>
            <a:p>
              <a:r>
                <a:rPr lang="nl-NL" sz="2000" err="1">
                  <a:solidFill>
                    <a:srgbClr val="336699"/>
                  </a:solidFill>
                  <a:latin typeface="PT Sans Narrow" pitchFamily="34" charset="0"/>
                </a:rPr>
                <a:t>Warn</a:t>
              </a:r>
              <a:endParaRPr lang="nl-NL" sz="2000">
                <a:solidFill>
                  <a:srgbClr val="336699"/>
                </a:solidFill>
                <a:latin typeface="PT Sans Narrow" pitchFamily="34" charset="0"/>
              </a:endParaRPr>
            </a:p>
          </p:txBody>
        </p:sp>
        <p:grpSp>
          <p:nvGrpSpPr>
            <p:cNvPr id="25" name="Groep 24"/>
            <p:cNvGrpSpPr/>
            <p:nvPr/>
          </p:nvGrpSpPr>
          <p:grpSpPr>
            <a:xfrm>
              <a:off x="2537937" y="2399279"/>
              <a:ext cx="2114550" cy="2112438"/>
              <a:chOff x="3382487" y="1987661"/>
              <a:chExt cx="2114550" cy="2112438"/>
            </a:xfrm>
          </p:grpSpPr>
          <p:sp>
            <p:nvSpPr>
              <p:cNvPr id="22" name="AutoShape 11"/>
              <p:cNvSpPr>
                <a:spLocks noChangeArrowheads="1"/>
              </p:cNvSpPr>
              <p:nvPr/>
            </p:nvSpPr>
            <p:spPr bwMode="auto">
              <a:xfrm rot="10800000">
                <a:off x="3382916" y="1991042"/>
                <a:ext cx="2108200" cy="210905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47 w 21600"/>
                  <a:gd name="T13" fmla="*/ 0 h 21600"/>
                  <a:gd name="T14" fmla="*/ 18253 w 21600"/>
                  <a:gd name="T15" fmla="*/ 6830 h 21600"/>
                </a:gdLst>
                <a:ahLst/>
                <a:cxnLst>
                  <a:cxn ang="T8">
                    <a:pos x="T0" y="T1"/>
                  </a:cxn>
                  <a:cxn ang="T9">
                    <a:pos x="T2" y="T3"/>
                  </a:cxn>
                  <a:cxn ang="T10">
                    <a:pos x="T4" y="T5"/>
                  </a:cxn>
                  <a:cxn ang="T11">
                    <a:pos x="T6" y="T7"/>
                  </a:cxn>
                </a:cxnLst>
                <a:rect l="T12" t="T13" r="T14" b="T15"/>
                <a:pathLst>
                  <a:path w="21600" h="21600">
                    <a:moveTo>
                      <a:pt x="7864" y="6165"/>
                    </a:moveTo>
                    <a:cubicBezTo>
                      <a:pt x="8742" y="5609"/>
                      <a:pt x="9760" y="5314"/>
                      <a:pt x="10800" y="5314"/>
                    </a:cubicBezTo>
                    <a:cubicBezTo>
                      <a:pt x="11839" y="5314"/>
                      <a:pt x="12857" y="5609"/>
                      <a:pt x="13735" y="6165"/>
                    </a:cubicBezTo>
                    <a:lnTo>
                      <a:pt x="16579" y="1676"/>
                    </a:lnTo>
                    <a:cubicBezTo>
                      <a:pt x="14850" y="581"/>
                      <a:pt x="12846" y="0"/>
                      <a:pt x="10799" y="0"/>
                    </a:cubicBezTo>
                    <a:cubicBezTo>
                      <a:pt x="8753" y="0"/>
                      <a:pt x="6749" y="581"/>
                      <a:pt x="5020" y="1676"/>
                    </a:cubicBezTo>
                    <a:lnTo>
                      <a:pt x="7864" y="6165"/>
                    </a:lnTo>
                    <a:close/>
                  </a:path>
                </a:pathLst>
              </a:custGeom>
              <a:solidFill>
                <a:schemeClr val="bg1">
                  <a:lumMod val="75000"/>
                </a:schemeClr>
              </a:solidFill>
              <a:ln w="9525">
                <a:noFill/>
                <a:miter lim="800000"/>
                <a:headEnd/>
                <a:tailEnd/>
              </a:ln>
            </p:spPr>
            <p:txBody>
              <a:bodyPr wrap="none" anchor="ctr"/>
              <a:lstStyle/>
              <a:p>
                <a:endParaRPr lang="en-GB"/>
              </a:p>
            </p:txBody>
          </p:sp>
          <p:sp>
            <p:nvSpPr>
              <p:cNvPr id="9231" name="AutoShape 9"/>
              <p:cNvSpPr>
                <a:spLocks noChangeArrowheads="1"/>
              </p:cNvSpPr>
              <p:nvPr/>
            </p:nvSpPr>
            <p:spPr bwMode="auto">
              <a:xfrm>
                <a:off x="3387980" y="1987661"/>
                <a:ext cx="2109057" cy="21082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47 w 21600"/>
                  <a:gd name="T13" fmla="*/ 0 h 21600"/>
                  <a:gd name="T14" fmla="*/ 18253 w 21600"/>
                  <a:gd name="T15" fmla="*/ 6830 h 21600"/>
                </a:gdLst>
                <a:ahLst/>
                <a:cxnLst>
                  <a:cxn ang="T8">
                    <a:pos x="T0" y="T1"/>
                  </a:cxn>
                  <a:cxn ang="T9">
                    <a:pos x="T2" y="T3"/>
                  </a:cxn>
                  <a:cxn ang="T10">
                    <a:pos x="T4" y="T5"/>
                  </a:cxn>
                  <a:cxn ang="T11">
                    <a:pos x="T6" y="T7"/>
                  </a:cxn>
                </a:cxnLst>
                <a:rect l="T12" t="T13" r="T14" b="T15"/>
                <a:pathLst>
                  <a:path w="21600" h="21600">
                    <a:moveTo>
                      <a:pt x="7864" y="6165"/>
                    </a:moveTo>
                    <a:cubicBezTo>
                      <a:pt x="8742" y="5609"/>
                      <a:pt x="9760" y="5314"/>
                      <a:pt x="10800" y="5314"/>
                    </a:cubicBezTo>
                    <a:cubicBezTo>
                      <a:pt x="11839" y="5314"/>
                      <a:pt x="12857" y="5609"/>
                      <a:pt x="13735" y="6165"/>
                    </a:cubicBezTo>
                    <a:lnTo>
                      <a:pt x="16579" y="1676"/>
                    </a:lnTo>
                    <a:cubicBezTo>
                      <a:pt x="14850" y="581"/>
                      <a:pt x="12846" y="0"/>
                      <a:pt x="10799" y="0"/>
                    </a:cubicBezTo>
                    <a:cubicBezTo>
                      <a:pt x="8753" y="0"/>
                      <a:pt x="6749" y="581"/>
                      <a:pt x="5020" y="1676"/>
                    </a:cubicBezTo>
                    <a:lnTo>
                      <a:pt x="7864" y="6165"/>
                    </a:lnTo>
                    <a:close/>
                  </a:path>
                </a:pathLst>
              </a:custGeom>
              <a:solidFill>
                <a:srgbClr val="FF9900"/>
              </a:solidFill>
              <a:ln w="9525">
                <a:noFill/>
                <a:miter lim="800000"/>
                <a:headEnd/>
                <a:tailEnd/>
              </a:ln>
            </p:spPr>
            <p:txBody>
              <a:bodyPr wrap="none" anchor="ctr"/>
              <a:lstStyle/>
              <a:p>
                <a:endParaRPr lang="en-GB"/>
              </a:p>
            </p:txBody>
          </p:sp>
          <p:sp>
            <p:nvSpPr>
              <p:cNvPr id="9232" name="AutoShape 10"/>
              <p:cNvSpPr>
                <a:spLocks noChangeArrowheads="1"/>
              </p:cNvSpPr>
              <p:nvPr/>
            </p:nvSpPr>
            <p:spPr bwMode="auto">
              <a:xfrm rot="17742717">
                <a:off x="3382916" y="1987232"/>
                <a:ext cx="2108200" cy="210905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47 w 21600"/>
                  <a:gd name="T13" fmla="*/ 0 h 21600"/>
                  <a:gd name="T14" fmla="*/ 18253 w 21600"/>
                  <a:gd name="T15" fmla="*/ 6830 h 21600"/>
                </a:gdLst>
                <a:ahLst/>
                <a:cxnLst>
                  <a:cxn ang="T8">
                    <a:pos x="T0" y="T1"/>
                  </a:cxn>
                  <a:cxn ang="T9">
                    <a:pos x="T2" y="T3"/>
                  </a:cxn>
                  <a:cxn ang="T10">
                    <a:pos x="T4" y="T5"/>
                  </a:cxn>
                  <a:cxn ang="T11">
                    <a:pos x="T6" y="T7"/>
                  </a:cxn>
                </a:cxnLst>
                <a:rect l="T12" t="T13" r="T14" b="T15"/>
                <a:pathLst>
                  <a:path w="21600" h="21600">
                    <a:moveTo>
                      <a:pt x="7864" y="6165"/>
                    </a:moveTo>
                    <a:cubicBezTo>
                      <a:pt x="8742" y="5609"/>
                      <a:pt x="9760" y="5314"/>
                      <a:pt x="10800" y="5314"/>
                    </a:cubicBezTo>
                    <a:cubicBezTo>
                      <a:pt x="11839" y="5314"/>
                      <a:pt x="12857" y="5609"/>
                      <a:pt x="13735" y="6165"/>
                    </a:cubicBezTo>
                    <a:lnTo>
                      <a:pt x="16579" y="1676"/>
                    </a:lnTo>
                    <a:cubicBezTo>
                      <a:pt x="14850" y="581"/>
                      <a:pt x="12846" y="0"/>
                      <a:pt x="10799" y="0"/>
                    </a:cubicBezTo>
                    <a:cubicBezTo>
                      <a:pt x="8753" y="0"/>
                      <a:pt x="6749" y="581"/>
                      <a:pt x="5020" y="1676"/>
                    </a:cubicBezTo>
                    <a:lnTo>
                      <a:pt x="7864" y="6165"/>
                    </a:lnTo>
                    <a:close/>
                  </a:path>
                </a:pathLst>
              </a:custGeom>
              <a:solidFill>
                <a:srgbClr val="009900"/>
              </a:solidFill>
              <a:ln w="9525">
                <a:noFill/>
                <a:miter lim="800000"/>
                <a:headEnd/>
                <a:tailEnd/>
              </a:ln>
            </p:spPr>
            <p:txBody>
              <a:bodyPr wrap="none" anchor="ctr"/>
              <a:lstStyle/>
              <a:p>
                <a:endParaRPr lang="en-GB"/>
              </a:p>
            </p:txBody>
          </p:sp>
          <p:sp>
            <p:nvSpPr>
              <p:cNvPr id="9233" name="AutoShape 11"/>
              <p:cNvSpPr>
                <a:spLocks noChangeArrowheads="1"/>
              </p:cNvSpPr>
              <p:nvPr/>
            </p:nvSpPr>
            <p:spPr bwMode="auto">
              <a:xfrm rot="13902996">
                <a:off x="3382916" y="1987232"/>
                <a:ext cx="2108200" cy="210905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47 w 21600"/>
                  <a:gd name="T13" fmla="*/ 0 h 21600"/>
                  <a:gd name="T14" fmla="*/ 18253 w 21600"/>
                  <a:gd name="T15" fmla="*/ 6830 h 21600"/>
                </a:gdLst>
                <a:ahLst/>
                <a:cxnLst>
                  <a:cxn ang="T8">
                    <a:pos x="T0" y="T1"/>
                  </a:cxn>
                  <a:cxn ang="T9">
                    <a:pos x="T2" y="T3"/>
                  </a:cxn>
                  <a:cxn ang="T10">
                    <a:pos x="T4" y="T5"/>
                  </a:cxn>
                  <a:cxn ang="T11">
                    <a:pos x="T6" y="T7"/>
                  </a:cxn>
                </a:cxnLst>
                <a:rect l="T12" t="T13" r="T14" b="T15"/>
                <a:pathLst>
                  <a:path w="21600" h="21600">
                    <a:moveTo>
                      <a:pt x="7864" y="6165"/>
                    </a:moveTo>
                    <a:cubicBezTo>
                      <a:pt x="8742" y="5609"/>
                      <a:pt x="9760" y="5314"/>
                      <a:pt x="10800" y="5314"/>
                    </a:cubicBezTo>
                    <a:cubicBezTo>
                      <a:pt x="11839" y="5314"/>
                      <a:pt x="12857" y="5609"/>
                      <a:pt x="13735" y="6165"/>
                    </a:cubicBezTo>
                    <a:lnTo>
                      <a:pt x="16579" y="1676"/>
                    </a:lnTo>
                    <a:cubicBezTo>
                      <a:pt x="14850" y="581"/>
                      <a:pt x="12846" y="0"/>
                      <a:pt x="10799" y="0"/>
                    </a:cubicBezTo>
                    <a:cubicBezTo>
                      <a:pt x="8753" y="0"/>
                      <a:pt x="6749" y="581"/>
                      <a:pt x="5020" y="1676"/>
                    </a:cubicBezTo>
                    <a:lnTo>
                      <a:pt x="7864" y="6165"/>
                    </a:lnTo>
                    <a:close/>
                  </a:path>
                </a:pathLst>
              </a:custGeom>
              <a:solidFill>
                <a:srgbClr val="336699"/>
              </a:solidFill>
              <a:ln w="9525">
                <a:noFill/>
                <a:miter lim="800000"/>
                <a:headEnd/>
                <a:tailEnd/>
              </a:ln>
            </p:spPr>
            <p:txBody>
              <a:bodyPr wrap="none" anchor="ctr"/>
              <a:lstStyle/>
              <a:p>
                <a:endParaRPr lang="en-GB"/>
              </a:p>
            </p:txBody>
          </p:sp>
          <p:sp>
            <p:nvSpPr>
              <p:cNvPr id="9234" name="AutoShape 12"/>
              <p:cNvSpPr>
                <a:spLocks noChangeArrowheads="1"/>
              </p:cNvSpPr>
              <p:nvPr/>
            </p:nvSpPr>
            <p:spPr bwMode="auto">
              <a:xfrm rot="3879987">
                <a:off x="3382916" y="1987232"/>
                <a:ext cx="2108200" cy="210905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47 w 21600"/>
                  <a:gd name="T13" fmla="*/ 0 h 21600"/>
                  <a:gd name="T14" fmla="*/ 18253 w 21600"/>
                  <a:gd name="T15" fmla="*/ 6830 h 21600"/>
                </a:gdLst>
                <a:ahLst/>
                <a:cxnLst>
                  <a:cxn ang="T8">
                    <a:pos x="T0" y="T1"/>
                  </a:cxn>
                  <a:cxn ang="T9">
                    <a:pos x="T2" y="T3"/>
                  </a:cxn>
                  <a:cxn ang="T10">
                    <a:pos x="T4" y="T5"/>
                  </a:cxn>
                  <a:cxn ang="T11">
                    <a:pos x="T6" y="T7"/>
                  </a:cxn>
                </a:cxnLst>
                <a:rect l="T12" t="T13" r="T14" b="T15"/>
                <a:pathLst>
                  <a:path w="21600" h="21600">
                    <a:moveTo>
                      <a:pt x="7864" y="6165"/>
                    </a:moveTo>
                    <a:cubicBezTo>
                      <a:pt x="8742" y="5609"/>
                      <a:pt x="9760" y="5314"/>
                      <a:pt x="10800" y="5314"/>
                    </a:cubicBezTo>
                    <a:cubicBezTo>
                      <a:pt x="11839" y="5314"/>
                      <a:pt x="12857" y="5609"/>
                      <a:pt x="13735" y="6165"/>
                    </a:cubicBezTo>
                    <a:lnTo>
                      <a:pt x="16579" y="1676"/>
                    </a:lnTo>
                    <a:cubicBezTo>
                      <a:pt x="14850" y="581"/>
                      <a:pt x="12846" y="0"/>
                      <a:pt x="10799" y="0"/>
                    </a:cubicBezTo>
                    <a:cubicBezTo>
                      <a:pt x="8753" y="0"/>
                      <a:pt x="6749" y="581"/>
                      <a:pt x="5020" y="1676"/>
                    </a:cubicBezTo>
                    <a:lnTo>
                      <a:pt x="7864" y="6165"/>
                    </a:lnTo>
                    <a:close/>
                  </a:path>
                </a:pathLst>
              </a:custGeom>
              <a:solidFill>
                <a:srgbClr val="CC00FF"/>
              </a:solidFill>
              <a:ln w="9525">
                <a:noFill/>
                <a:miter lim="800000"/>
                <a:headEnd/>
                <a:tailEnd/>
              </a:ln>
            </p:spPr>
            <p:txBody>
              <a:bodyPr wrap="none" anchor="ctr"/>
              <a:lstStyle/>
              <a:p>
                <a:endParaRPr lang="en-GB"/>
              </a:p>
            </p:txBody>
          </p:sp>
          <p:sp>
            <p:nvSpPr>
              <p:cNvPr id="9235" name="AutoShape 13"/>
              <p:cNvSpPr>
                <a:spLocks noChangeArrowheads="1"/>
              </p:cNvSpPr>
              <p:nvPr/>
            </p:nvSpPr>
            <p:spPr bwMode="auto">
              <a:xfrm rot="7767697">
                <a:off x="3382916" y="1987232"/>
                <a:ext cx="2108200" cy="210905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47 w 21600"/>
                  <a:gd name="T13" fmla="*/ 0 h 21600"/>
                  <a:gd name="T14" fmla="*/ 18253 w 21600"/>
                  <a:gd name="T15" fmla="*/ 6830 h 21600"/>
                </a:gdLst>
                <a:ahLst/>
                <a:cxnLst>
                  <a:cxn ang="T8">
                    <a:pos x="T0" y="T1"/>
                  </a:cxn>
                  <a:cxn ang="T9">
                    <a:pos x="T2" y="T3"/>
                  </a:cxn>
                  <a:cxn ang="T10">
                    <a:pos x="T4" y="T5"/>
                  </a:cxn>
                  <a:cxn ang="T11">
                    <a:pos x="T6" y="T7"/>
                  </a:cxn>
                </a:cxnLst>
                <a:rect l="T12" t="T13" r="T14" b="T15"/>
                <a:pathLst>
                  <a:path w="21600" h="21600">
                    <a:moveTo>
                      <a:pt x="7864" y="6165"/>
                    </a:moveTo>
                    <a:cubicBezTo>
                      <a:pt x="8742" y="5609"/>
                      <a:pt x="9760" y="5314"/>
                      <a:pt x="10800" y="5314"/>
                    </a:cubicBezTo>
                    <a:cubicBezTo>
                      <a:pt x="11839" y="5314"/>
                      <a:pt x="12857" y="5609"/>
                      <a:pt x="13735" y="6165"/>
                    </a:cubicBezTo>
                    <a:lnTo>
                      <a:pt x="16579" y="1676"/>
                    </a:lnTo>
                    <a:cubicBezTo>
                      <a:pt x="14850" y="581"/>
                      <a:pt x="12846" y="0"/>
                      <a:pt x="10799" y="0"/>
                    </a:cubicBezTo>
                    <a:cubicBezTo>
                      <a:pt x="8753" y="0"/>
                      <a:pt x="6749" y="581"/>
                      <a:pt x="5020" y="1676"/>
                    </a:cubicBezTo>
                    <a:lnTo>
                      <a:pt x="7864" y="6165"/>
                    </a:lnTo>
                    <a:close/>
                  </a:path>
                </a:pathLst>
              </a:custGeom>
              <a:solidFill>
                <a:srgbClr val="990033"/>
              </a:solidFill>
              <a:ln w="9525">
                <a:noFill/>
                <a:miter lim="800000"/>
                <a:headEnd/>
                <a:tailEnd/>
              </a:ln>
            </p:spPr>
            <p:txBody>
              <a:bodyPr wrap="none" anchor="ctr"/>
              <a:lstStyle/>
              <a:p>
                <a:endParaRPr lang="en-GB"/>
              </a:p>
            </p:txBody>
          </p:sp>
        </p:grpSp>
        <p:sp>
          <p:nvSpPr>
            <p:cNvPr id="23" name="Text Box 6"/>
            <p:cNvSpPr txBox="1">
              <a:spLocks noChangeArrowheads="1"/>
            </p:cNvSpPr>
            <p:nvPr/>
          </p:nvSpPr>
          <p:spPr bwMode="auto">
            <a:xfrm>
              <a:off x="2572801" y="4596446"/>
              <a:ext cx="2035030" cy="514937"/>
            </a:xfrm>
            <a:prstGeom prst="rect">
              <a:avLst/>
            </a:prstGeom>
            <a:noFill/>
            <a:ln w="3175" algn="ctr">
              <a:noFill/>
              <a:miter lim="800000"/>
              <a:headEnd/>
              <a:tailEnd/>
            </a:ln>
          </p:spPr>
          <p:txBody>
            <a:bodyPr wrap="none">
              <a:spAutoFit/>
            </a:bodyPr>
            <a:lstStyle/>
            <a:p>
              <a:pPr algn="ctr"/>
              <a:r>
                <a:rPr lang="nl-NL" sz="2000" b="1">
                  <a:solidFill>
                    <a:schemeClr val="bg1">
                      <a:lumMod val="50000"/>
                    </a:schemeClr>
                  </a:solidFill>
                  <a:latin typeface="PT Sans Narrow" pitchFamily="34" charset="0"/>
                </a:rPr>
                <a:t>INDEPENDENT CHAIR</a:t>
              </a:r>
            </a:p>
            <a:p>
              <a:pPr algn="ctr"/>
              <a:r>
                <a:rPr lang="nl-NL" sz="2000">
                  <a:solidFill>
                    <a:schemeClr val="bg1">
                      <a:lumMod val="50000"/>
                    </a:schemeClr>
                  </a:solidFill>
                  <a:latin typeface="PT Sans Narrow" pitchFamily="34" charset="0"/>
                </a:rPr>
                <a:t>Connect, </a:t>
              </a:r>
              <a:r>
                <a:rPr lang="nl-NL" sz="2000" err="1">
                  <a:solidFill>
                    <a:schemeClr val="bg1">
                      <a:lumMod val="50000"/>
                    </a:schemeClr>
                  </a:solidFill>
                  <a:latin typeface="PT Sans Narrow" pitchFamily="34" charset="0"/>
                </a:rPr>
                <a:t>encourage</a:t>
              </a:r>
              <a:r>
                <a:rPr lang="nl-NL" sz="2000">
                  <a:solidFill>
                    <a:schemeClr val="bg1">
                      <a:lumMod val="50000"/>
                    </a:schemeClr>
                  </a:solidFill>
                  <a:latin typeface="PT Sans Narrow" pitchFamily="34" charset="0"/>
                </a:rPr>
                <a:t>, </a:t>
              </a:r>
              <a:r>
                <a:rPr lang="nl-NL" sz="2000" err="1">
                  <a:solidFill>
                    <a:schemeClr val="bg1">
                      <a:lumMod val="50000"/>
                    </a:schemeClr>
                  </a:solidFill>
                  <a:latin typeface="PT Sans Narrow" pitchFamily="34" charset="0"/>
                </a:rPr>
                <a:t>facilitate</a:t>
              </a:r>
              <a:endParaRPr lang="nl-NL" sz="2000">
                <a:solidFill>
                  <a:schemeClr val="bg1">
                    <a:lumMod val="50000"/>
                  </a:schemeClr>
                </a:solidFill>
                <a:latin typeface="PT Sans Narrow" pitchFamily="34" charset="0"/>
              </a:endParaRPr>
            </a:p>
          </p:txBody>
        </p:sp>
      </p:grpSp>
      <p:sp>
        <p:nvSpPr>
          <p:cNvPr id="2" name="TextBox 1">
            <a:extLst>
              <a:ext uri="{FF2B5EF4-FFF2-40B4-BE49-F238E27FC236}">
                <a16:creationId xmlns:a16="http://schemas.microsoft.com/office/drawing/2014/main" id="{530CCF02-8556-DFB4-818D-3B5C86679619}"/>
              </a:ext>
            </a:extLst>
          </p:cNvPr>
          <p:cNvSpPr txBox="1"/>
          <p:nvPr/>
        </p:nvSpPr>
        <p:spPr>
          <a:xfrm>
            <a:off x="3416366" y="970851"/>
            <a:ext cx="865173" cy="307777"/>
          </a:xfrm>
          <a:prstGeom prst="rect">
            <a:avLst/>
          </a:prstGeom>
          <a:noFill/>
        </p:spPr>
        <p:txBody>
          <a:bodyPr wrap="none" rtlCol="0">
            <a:spAutoFit/>
          </a:bodyPr>
          <a:lstStyle/>
          <a:p>
            <a:r>
              <a:rPr lang="en-GB" sz="1400">
                <a:latin typeface="Calibri Light" panose="020F0302020204030204" pitchFamily="34" charset="0"/>
                <a:cs typeface="Calibri Light" panose="020F0302020204030204" pitchFamily="34" charset="0"/>
              </a:rPr>
              <a:t>Structure</a:t>
            </a:r>
            <a:endParaRPr lang="nl-NL" sz="1400">
              <a:latin typeface="Calibri Light" panose="020F0302020204030204" pitchFamily="34" charset="0"/>
              <a:cs typeface="Calibri Light" panose="020F0302020204030204" pitchFamily="34" charset="0"/>
            </a:endParaRPr>
          </a:p>
        </p:txBody>
      </p:sp>
      <p:sp>
        <p:nvSpPr>
          <p:cNvPr id="4" name="TextBox 3">
            <a:extLst>
              <a:ext uri="{FF2B5EF4-FFF2-40B4-BE49-F238E27FC236}">
                <a16:creationId xmlns:a16="http://schemas.microsoft.com/office/drawing/2014/main" id="{D14B79C1-6AFF-2405-5064-612B2248DE77}"/>
              </a:ext>
            </a:extLst>
          </p:cNvPr>
          <p:cNvSpPr txBox="1"/>
          <p:nvPr/>
        </p:nvSpPr>
        <p:spPr>
          <a:xfrm>
            <a:off x="8923685" y="970851"/>
            <a:ext cx="738023" cy="307777"/>
          </a:xfrm>
          <a:prstGeom prst="rect">
            <a:avLst/>
          </a:prstGeom>
          <a:noFill/>
        </p:spPr>
        <p:txBody>
          <a:bodyPr wrap="none" rtlCol="0">
            <a:spAutoFit/>
          </a:bodyPr>
          <a:lstStyle/>
          <a:p>
            <a:r>
              <a:rPr lang="en-GB" sz="1400">
                <a:latin typeface="Calibri Light" panose="020F0302020204030204" pitchFamily="34" charset="0"/>
                <a:cs typeface="Calibri Light" panose="020F0302020204030204" pitchFamily="34" charset="0"/>
              </a:rPr>
              <a:t>Process</a:t>
            </a:r>
            <a:endParaRPr lang="nl-NL" sz="140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503516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uiExpand="1" build="p"/>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BC884-A147-586A-B8E9-DD75FFA86845}"/>
              </a:ext>
            </a:extLst>
          </p:cNvPr>
          <p:cNvSpPr>
            <a:spLocks noGrp="1"/>
          </p:cNvSpPr>
          <p:nvPr>
            <p:ph type="title"/>
          </p:nvPr>
        </p:nvSpPr>
        <p:spPr>
          <a:xfrm>
            <a:off x="609598" y="328030"/>
            <a:ext cx="11166801" cy="763600"/>
          </a:xfrm>
        </p:spPr>
        <p:txBody>
          <a:bodyPr/>
          <a:lstStyle/>
          <a:p>
            <a:r>
              <a:rPr lang="en-GB">
                <a:solidFill>
                  <a:schemeClr val="tx2">
                    <a:lumMod val="40000"/>
                    <a:lumOff val="60000"/>
                  </a:schemeClr>
                </a:solidFill>
              </a:rPr>
              <a:t>Task-democratic council / </a:t>
            </a:r>
            <a:r>
              <a:rPr lang="en-GB" b="1">
                <a:solidFill>
                  <a:schemeClr val="tx2">
                    <a:lumMod val="60000"/>
                    <a:lumOff val="40000"/>
                  </a:schemeClr>
                </a:solidFill>
              </a:rPr>
              <a:t>Agenda-setting</a:t>
            </a:r>
            <a:r>
              <a:rPr lang="en-GB">
                <a:solidFill>
                  <a:schemeClr val="accent1">
                    <a:lumMod val="40000"/>
                    <a:lumOff val="60000"/>
                  </a:schemeClr>
                </a:solidFill>
              </a:rPr>
              <a:t> </a:t>
            </a:r>
            <a:r>
              <a:rPr lang="en-GB" b="1">
                <a:solidFill>
                  <a:schemeClr val="tx2">
                    <a:lumMod val="60000"/>
                    <a:lumOff val="40000"/>
                  </a:schemeClr>
                </a:solidFill>
              </a:rPr>
              <a:t>session</a:t>
            </a:r>
            <a:endParaRPr lang="nl-NL" b="1" dirty="0">
              <a:solidFill>
                <a:schemeClr val="tx2">
                  <a:lumMod val="60000"/>
                  <a:lumOff val="40000"/>
                </a:schemeClr>
              </a:solidFill>
            </a:endParaRPr>
          </a:p>
        </p:txBody>
      </p:sp>
      <p:sp>
        <p:nvSpPr>
          <p:cNvPr id="3" name="Text Placeholder 2">
            <a:extLst>
              <a:ext uri="{FF2B5EF4-FFF2-40B4-BE49-F238E27FC236}">
                <a16:creationId xmlns:a16="http://schemas.microsoft.com/office/drawing/2014/main" id="{C49C1BBE-8D18-214A-7210-B305D5B5EE17}"/>
              </a:ext>
            </a:extLst>
          </p:cNvPr>
          <p:cNvSpPr>
            <a:spLocks noGrp="1"/>
          </p:cNvSpPr>
          <p:nvPr>
            <p:ph type="body" idx="1"/>
          </p:nvPr>
        </p:nvSpPr>
        <p:spPr>
          <a:xfrm>
            <a:off x="609598" y="1536633"/>
            <a:ext cx="11166801" cy="4555200"/>
          </a:xfrm>
        </p:spPr>
        <p:txBody>
          <a:bodyPr>
            <a:normAutofit lnSpcReduction="10000"/>
          </a:bodyPr>
          <a:lstStyle/>
          <a:p>
            <a:pPr marL="628650" indent="-514350">
              <a:lnSpc>
                <a:spcPct val="150000"/>
              </a:lnSpc>
              <a:buSzPct val="100000"/>
              <a:buFont typeface="+mj-lt"/>
              <a:buAutoNum type="arabicPeriod"/>
            </a:pPr>
            <a:r>
              <a:rPr lang="en-GB" b="1">
                <a:solidFill>
                  <a:schemeClr val="tx2">
                    <a:lumMod val="60000"/>
                    <a:lumOff val="40000"/>
                  </a:schemeClr>
                </a:solidFill>
              </a:rPr>
              <a:t>Introduction</a:t>
            </a:r>
            <a:r>
              <a:rPr lang="en-GB"/>
              <a:t>: round table model, policy cycle</a:t>
            </a:r>
            <a:endParaRPr lang="en-GB">
              <a:solidFill>
                <a:schemeClr val="tx2">
                  <a:lumMod val="20000"/>
                  <a:lumOff val="80000"/>
                </a:schemeClr>
              </a:solidFill>
            </a:endParaRPr>
          </a:p>
          <a:p>
            <a:pPr marL="628650" indent="-514350">
              <a:lnSpc>
                <a:spcPct val="150000"/>
              </a:lnSpc>
              <a:buSzPct val="100000"/>
              <a:buFont typeface="+mj-lt"/>
              <a:buAutoNum type="arabicPeriod"/>
            </a:pPr>
            <a:r>
              <a:rPr lang="en-GB" b="1">
                <a:solidFill>
                  <a:schemeClr val="tx2">
                    <a:lumMod val="60000"/>
                    <a:lumOff val="40000"/>
                  </a:schemeClr>
                </a:solidFill>
                <a:highlight>
                  <a:srgbClr val="BCFAA8"/>
                </a:highlight>
              </a:rPr>
              <a:t>Task groups</a:t>
            </a:r>
            <a:r>
              <a:rPr lang="en-GB">
                <a:highlight>
                  <a:srgbClr val="BCFAA8"/>
                </a:highlight>
              </a:rPr>
              <a:t>: summarise generic task group interests</a:t>
            </a:r>
            <a:endParaRPr lang="en-GB" b="1">
              <a:highlight>
                <a:srgbClr val="BCFAA8"/>
              </a:highlight>
            </a:endParaRPr>
          </a:p>
          <a:p>
            <a:pPr marL="628650" indent="-514350">
              <a:lnSpc>
                <a:spcPct val="150000"/>
              </a:lnSpc>
              <a:buSzPct val="100000"/>
              <a:buFont typeface="+mj-lt"/>
              <a:buAutoNum type="arabicPeriod"/>
            </a:pPr>
            <a:r>
              <a:rPr lang="en-GB" b="1">
                <a:solidFill>
                  <a:schemeClr val="tx2">
                    <a:lumMod val="60000"/>
                    <a:lumOff val="40000"/>
                  </a:schemeClr>
                </a:solidFill>
              </a:rPr>
              <a:t>Task groups</a:t>
            </a:r>
            <a:r>
              <a:rPr lang="en-GB"/>
              <a:t>: choose an issue and prepare a pitch</a:t>
            </a:r>
            <a:endParaRPr lang="en-GB">
              <a:solidFill>
                <a:schemeClr val="accent6">
                  <a:lumMod val="75000"/>
                </a:schemeClr>
              </a:solidFill>
            </a:endParaRPr>
          </a:p>
          <a:p>
            <a:pPr marL="628650" indent="-514350">
              <a:lnSpc>
                <a:spcPct val="150000"/>
              </a:lnSpc>
              <a:buSzPct val="100000"/>
              <a:buFont typeface="+mj-lt"/>
              <a:buAutoNum type="arabicPeriod"/>
            </a:pPr>
            <a:r>
              <a:rPr lang="en-GB" b="1">
                <a:solidFill>
                  <a:schemeClr val="tx2">
                    <a:lumMod val="60000"/>
                    <a:lumOff val="40000"/>
                  </a:schemeClr>
                </a:solidFill>
              </a:rPr>
              <a:t>Pitches</a:t>
            </a:r>
            <a:r>
              <a:rPr lang="en-GB"/>
              <a:t>: what issue should we address first? </a:t>
            </a:r>
            <a:endParaRPr lang="en-GB">
              <a:solidFill>
                <a:schemeClr val="accent6">
                  <a:lumMod val="75000"/>
                </a:schemeClr>
              </a:solidFill>
            </a:endParaRPr>
          </a:p>
          <a:p>
            <a:pPr marL="628650" indent="-514350">
              <a:lnSpc>
                <a:spcPct val="150000"/>
              </a:lnSpc>
              <a:buSzPct val="100000"/>
              <a:buFont typeface="+mj-lt"/>
              <a:buAutoNum type="arabicPeriod"/>
            </a:pPr>
            <a:r>
              <a:rPr lang="en-GB" b="1">
                <a:solidFill>
                  <a:schemeClr val="tx2">
                    <a:lumMod val="60000"/>
                    <a:lumOff val="40000"/>
                  </a:schemeClr>
                </a:solidFill>
              </a:rPr>
              <a:t>Deliberation</a:t>
            </a:r>
            <a:r>
              <a:rPr lang="en-GB"/>
              <a:t>: clarify, support, criticise</a:t>
            </a:r>
            <a:endParaRPr lang="en-GB">
              <a:solidFill>
                <a:schemeClr val="accent6">
                  <a:lumMod val="75000"/>
                </a:schemeClr>
              </a:solidFill>
            </a:endParaRPr>
          </a:p>
          <a:p>
            <a:pPr marL="628650" indent="-514350">
              <a:lnSpc>
                <a:spcPct val="150000"/>
              </a:lnSpc>
              <a:buSzPct val="100000"/>
              <a:buFont typeface="+mj-lt"/>
              <a:buAutoNum type="arabicPeriod"/>
            </a:pPr>
            <a:r>
              <a:rPr lang="en-GB" b="1">
                <a:solidFill>
                  <a:schemeClr val="tx2">
                    <a:lumMod val="60000"/>
                    <a:lumOff val="40000"/>
                  </a:schemeClr>
                </a:solidFill>
              </a:rPr>
              <a:t>Voting</a:t>
            </a:r>
            <a:r>
              <a:rPr lang="en-GB"/>
              <a:t>: sort the issues </a:t>
            </a:r>
            <a:endParaRPr lang="en-GB">
              <a:solidFill>
                <a:schemeClr val="accent6">
                  <a:lumMod val="75000"/>
                </a:schemeClr>
              </a:solidFill>
            </a:endParaRPr>
          </a:p>
          <a:p>
            <a:pPr marL="628650" indent="-514350">
              <a:lnSpc>
                <a:spcPct val="150000"/>
              </a:lnSpc>
              <a:buSzPct val="100000"/>
              <a:buFont typeface="+mj-lt"/>
              <a:buAutoNum type="arabicPeriod"/>
            </a:pPr>
            <a:r>
              <a:rPr lang="en-GB" b="1">
                <a:solidFill>
                  <a:schemeClr val="tx2">
                    <a:lumMod val="60000"/>
                    <a:lumOff val="40000"/>
                  </a:schemeClr>
                </a:solidFill>
              </a:rPr>
              <a:t>Conclusions</a:t>
            </a:r>
            <a:endParaRPr lang="en-GB">
              <a:solidFill>
                <a:schemeClr val="accent6">
                  <a:lumMod val="75000"/>
                </a:schemeClr>
              </a:solidFill>
            </a:endParaRPr>
          </a:p>
          <a:p>
            <a:pPr>
              <a:lnSpc>
                <a:spcPct val="150000"/>
              </a:lnSpc>
            </a:pPr>
            <a:endParaRPr lang="en-GB">
              <a:solidFill>
                <a:schemeClr val="accent6">
                  <a:lumMod val="75000"/>
                </a:schemeClr>
              </a:solidFill>
            </a:endParaRPr>
          </a:p>
        </p:txBody>
      </p:sp>
      <p:sp>
        <p:nvSpPr>
          <p:cNvPr id="4" name="TextBox 3">
            <a:extLst>
              <a:ext uri="{FF2B5EF4-FFF2-40B4-BE49-F238E27FC236}">
                <a16:creationId xmlns:a16="http://schemas.microsoft.com/office/drawing/2014/main" id="{17594651-3254-500A-F806-955DFEBB2D88}"/>
              </a:ext>
            </a:extLst>
          </p:cNvPr>
          <p:cNvSpPr txBox="1"/>
          <p:nvPr/>
        </p:nvSpPr>
        <p:spPr>
          <a:xfrm>
            <a:off x="9023465" y="2304780"/>
            <a:ext cx="3027218" cy="2862322"/>
          </a:xfrm>
          <a:prstGeom prst="rect">
            <a:avLst/>
          </a:prstGeom>
          <a:noFill/>
        </p:spPr>
        <p:txBody>
          <a:bodyPr wrap="square" rtlCol="0">
            <a:spAutoFit/>
          </a:bodyPr>
          <a:lstStyle/>
          <a:p>
            <a:r>
              <a:rPr lang="en-GB" b="1">
                <a:solidFill>
                  <a:schemeClr val="accent6">
                    <a:lumMod val="75000"/>
                  </a:schemeClr>
                </a:solidFill>
              </a:rPr>
              <a:t>2. Facilitator suggestion</a:t>
            </a:r>
            <a:r>
              <a:rPr lang="en-GB">
                <a:solidFill>
                  <a:schemeClr val="accent6">
                    <a:lumMod val="75000"/>
                  </a:schemeClr>
                </a:solidFill>
              </a:rPr>
              <a:t>: To get started, do a </a:t>
            </a:r>
            <a:r>
              <a:rPr lang="en-GB" b="1">
                <a:solidFill>
                  <a:schemeClr val="accent6">
                    <a:lumMod val="75000"/>
                  </a:schemeClr>
                </a:solidFill>
              </a:rPr>
              <a:t>short brainstorm </a:t>
            </a:r>
            <a:r>
              <a:rPr lang="en-GB">
                <a:solidFill>
                  <a:schemeClr val="accent6">
                    <a:lumMod val="75000"/>
                  </a:schemeClr>
                </a:solidFill>
              </a:rPr>
              <a:t>in your task group about this question: What are </a:t>
            </a:r>
            <a:r>
              <a:rPr lang="en-GB" b="1">
                <a:solidFill>
                  <a:schemeClr val="accent6">
                    <a:lumMod val="75000"/>
                  </a:schemeClr>
                </a:solidFill>
              </a:rPr>
              <a:t>general interests </a:t>
            </a:r>
            <a:r>
              <a:rPr lang="en-GB">
                <a:solidFill>
                  <a:schemeClr val="accent6">
                    <a:lumMod val="75000"/>
                  </a:schemeClr>
                </a:solidFill>
              </a:rPr>
              <a:t>of your task group main transition topic and within our territory? Take notes, write clearly and keep them </a:t>
            </a:r>
            <a:r>
              <a:rPr lang="en-GB" b="1">
                <a:solidFill>
                  <a:schemeClr val="accent6">
                    <a:lumMod val="75000"/>
                  </a:schemeClr>
                </a:solidFill>
              </a:rPr>
              <a:t>visible</a:t>
            </a:r>
            <a:r>
              <a:rPr lang="en-GB">
                <a:solidFill>
                  <a:schemeClr val="accent6">
                    <a:lumMod val="75000"/>
                  </a:schemeClr>
                </a:solidFill>
              </a:rPr>
              <a:t> in front of you. </a:t>
            </a:r>
          </a:p>
          <a:p>
            <a:endParaRPr lang="en-GB">
              <a:solidFill>
                <a:schemeClr val="accent6">
                  <a:lumMod val="75000"/>
                </a:schemeClr>
              </a:solidFill>
            </a:endParaRPr>
          </a:p>
        </p:txBody>
      </p:sp>
    </p:spTree>
    <p:extLst>
      <p:ext uri="{BB962C8B-B14F-4D97-AF65-F5344CB8AC3E}">
        <p14:creationId xmlns:p14="http://schemas.microsoft.com/office/powerpoint/2010/main" val="3885871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BC884-A147-586A-B8E9-DD75FFA86845}"/>
              </a:ext>
            </a:extLst>
          </p:cNvPr>
          <p:cNvSpPr>
            <a:spLocks noGrp="1"/>
          </p:cNvSpPr>
          <p:nvPr>
            <p:ph type="title"/>
          </p:nvPr>
        </p:nvSpPr>
        <p:spPr>
          <a:xfrm>
            <a:off x="609598" y="328030"/>
            <a:ext cx="11166801" cy="763600"/>
          </a:xfrm>
        </p:spPr>
        <p:txBody>
          <a:bodyPr/>
          <a:lstStyle/>
          <a:p>
            <a:r>
              <a:rPr lang="en-GB">
                <a:solidFill>
                  <a:schemeClr val="tx2">
                    <a:lumMod val="40000"/>
                    <a:lumOff val="60000"/>
                  </a:schemeClr>
                </a:solidFill>
              </a:rPr>
              <a:t>Task-democratic council / </a:t>
            </a:r>
            <a:r>
              <a:rPr lang="en-GB" b="1">
                <a:solidFill>
                  <a:schemeClr val="tx2">
                    <a:lumMod val="60000"/>
                    <a:lumOff val="40000"/>
                  </a:schemeClr>
                </a:solidFill>
              </a:rPr>
              <a:t>Agenda-setting</a:t>
            </a:r>
            <a:r>
              <a:rPr lang="en-GB">
                <a:solidFill>
                  <a:schemeClr val="accent1">
                    <a:lumMod val="40000"/>
                    <a:lumOff val="60000"/>
                  </a:schemeClr>
                </a:solidFill>
              </a:rPr>
              <a:t> </a:t>
            </a:r>
            <a:r>
              <a:rPr lang="en-GB" b="1">
                <a:solidFill>
                  <a:schemeClr val="tx2">
                    <a:lumMod val="60000"/>
                    <a:lumOff val="40000"/>
                  </a:schemeClr>
                </a:solidFill>
              </a:rPr>
              <a:t>session</a:t>
            </a:r>
            <a:endParaRPr lang="nl-NL" dirty="0">
              <a:solidFill>
                <a:schemeClr val="accent1">
                  <a:lumMod val="40000"/>
                  <a:lumOff val="60000"/>
                </a:schemeClr>
              </a:solidFill>
            </a:endParaRPr>
          </a:p>
        </p:txBody>
      </p:sp>
      <p:sp>
        <p:nvSpPr>
          <p:cNvPr id="3" name="Text Placeholder 2">
            <a:extLst>
              <a:ext uri="{FF2B5EF4-FFF2-40B4-BE49-F238E27FC236}">
                <a16:creationId xmlns:a16="http://schemas.microsoft.com/office/drawing/2014/main" id="{C49C1BBE-8D18-214A-7210-B305D5B5EE17}"/>
              </a:ext>
            </a:extLst>
          </p:cNvPr>
          <p:cNvSpPr>
            <a:spLocks noGrp="1"/>
          </p:cNvSpPr>
          <p:nvPr>
            <p:ph type="body" idx="1"/>
          </p:nvPr>
        </p:nvSpPr>
        <p:spPr>
          <a:xfrm>
            <a:off x="609598" y="1263536"/>
            <a:ext cx="11166801" cy="5224548"/>
          </a:xfrm>
        </p:spPr>
        <p:txBody>
          <a:bodyPr>
            <a:normAutofit fontScale="55000" lnSpcReduction="20000"/>
          </a:bodyPr>
          <a:lstStyle/>
          <a:p>
            <a:pPr marL="628650" indent="-514350">
              <a:lnSpc>
                <a:spcPct val="150000"/>
              </a:lnSpc>
              <a:buSzPct val="100000"/>
              <a:buFont typeface="+mj-lt"/>
              <a:buAutoNum type="arabicPeriod"/>
            </a:pPr>
            <a:r>
              <a:rPr lang="en-GB" b="1">
                <a:solidFill>
                  <a:schemeClr val="tx2">
                    <a:lumMod val="60000"/>
                    <a:lumOff val="40000"/>
                  </a:schemeClr>
                </a:solidFill>
              </a:rPr>
              <a:t>Introduction</a:t>
            </a:r>
            <a:r>
              <a:rPr lang="en-GB"/>
              <a:t>: round table model, policy cycle</a:t>
            </a:r>
            <a:endParaRPr lang="en-GB">
              <a:solidFill>
                <a:schemeClr val="tx2">
                  <a:lumMod val="20000"/>
                  <a:lumOff val="80000"/>
                </a:schemeClr>
              </a:solidFill>
            </a:endParaRPr>
          </a:p>
          <a:p>
            <a:pPr marL="628650" indent="-514350">
              <a:lnSpc>
                <a:spcPct val="150000"/>
              </a:lnSpc>
              <a:buSzPct val="100000"/>
              <a:buFont typeface="+mj-lt"/>
              <a:buAutoNum type="arabicPeriod"/>
            </a:pPr>
            <a:r>
              <a:rPr lang="en-GB" b="1">
                <a:solidFill>
                  <a:schemeClr val="tx2">
                    <a:lumMod val="60000"/>
                    <a:lumOff val="40000"/>
                  </a:schemeClr>
                </a:solidFill>
              </a:rPr>
              <a:t>Task groups</a:t>
            </a:r>
            <a:r>
              <a:rPr lang="en-GB"/>
              <a:t>: summarise generic task group interests</a:t>
            </a:r>
            <a:endParaRPr lang="en-GB" b="1"/>
          </a:p>
          <a:p>
            <a:pPr marL="628650" indent="-514350">
              <a:lnSpc>
                <a:spcPct val="150000"/>
              </a:lnSpc>
              <a:buSzPct val="100000"/>
              <a:buFont typeface="+mj-lt"/>
              <a:buAutoNum type="arabicPeriod"/>
            </a:pPr>
            <a:r>
              <a:rPr lang="en-GB" b="1">
                <a:solidFill>
                  <a:schemeClr val="tx2">
                    <a:lumMod val="60000"/>
                    <a:lumOff val="40000"/>
                  </a:schemeClr>
                </a:solidFill>
                <a:highlight>
                  <a:srgbClr val="BCFAA8"/>
                </a:highlight>
              </a:rPr>
              <a:t>Task groups</a:t>
            </a:r>
            <a:r>
              <a:rPr lang="en-GB">
                <a:highlight>
                  <a:srgbClr val="BCFAA8"/>
                </a:highlight>
              </a:rPr>
              <a:t>: choose an issue and prepare a pitch</a:t>
            </a:r>
          </a:p>
          <a:p>
            <a:pPr lvl="1">
              <a:lnSpc>
                <a:spcPct val="119000"/>
              </a:lnSpc>
            </a:pPr>
            <a:r>
              <a:rPr lang="en-GB" b="1">
                <a:solidFill>
                  <a:schemeClr val="tx2">
                    <a:lumMod val="60000"/>
                    <a:lumOff val="40000"/>
                  </a:schemeClr>
                </a:solidFill>
                <a:highlight>
                  <a:srgbClr val="BCFAA8"/>
                </a:highlight>
              </a:rPr>
              <a:t>Wave and tidal energy </a:t>
            </a:r>
            <a:r>
              <a:rPr lang="en-GB">
                <a:solidFill>
                  <a:schemeClr val="tx1">
                    <a:lumMod val="65000"/>
                    <a:lumOff val="35000"/>
                  </a:schemeClr>
                </a:solidFill>
                <a:highlight>
                  <a:srgbClr val="BCFAA8"/>
                </a:highlight>
              </a:rPr>
              <a:t>develop too slow</a:t>
            </a:r>
          </a:p>
          <a:p>
            <a:pPr lvl="1">
              <a:lnSpc>
                <a:spcPct val="119000"/>
              </a:lnSpc>
            </a:pPr>
            <a:r>
              <a:rPr lang="en-GB">
                <a:solidFill>
                  <a:schemeClr val="tx1">
                    <a:lumMod val="65000"/>
                    <a:lumOff val="35000"/>
                  </a:schemeClr>
                </a:solidFill>
                <a:highlight>
                  <a:srgbClr val="BCFAA8"/>
                </a:highlight>
              </a:rPr>
              <a:t>Investments in </a:t>
            </a:r>
            <a:r>
              <a:rPr lang="en-GB" b="1">
                <a:solidFill>
                  <a:schemeClr val="tx2">
                    <a:lumMod val="60000"/>
                    <a:lumOff val="40000"/>
                  </a:schemeClr>
                </a:solidFill>
                <a:highlight>
                  <a:srgbClr val="BCFAA8"/>
                </a:highlight>
              </a:rPr>
              <a:t>oil and gas </a:t>
            </a:r>
            <a:r>
              <a:rPr lang="en-GB">
                <a:solidFill>
                  <a:schemeClr val="tx1">
                    <a:lumMod val="65000"/>
                    <a:lumOff val="35000"/>
                  </a:schemeClr>
                </a:solidFill>
                <a:highlight>
                  <a:srgbClr val="BCFAA8"/>
                </a:highlight>
              </a:rPr>
              <a:t>exploration are dropping</a:t>
            </a:r>
          </a:p>
          <a:p>
            <a:pPr lvl="1">
              <a:lnSpc>
                <a:spcPct val="119000"/>
              </a:lnSpc>
            </a:pPr>
            <a:r>
              <a:rPr lang="en-GB">
                <a:solidFill>
                  <a:schemeClr val="tx1">
                    <a:lumMod val="65000"/>
                    <a:lumOff val="35000"/>
                  </a:schemeClr>
                </a:solidFill>
                <a:highlight>
                  <a:srgbClr val="BCFAA8"/>
                </a:highlight>
              </a:rPr>
              <a:t>North Sea </a:t>
            </a:r>
            <a:r>
              <a:rPr lang="en-GB" b="1">
                <a:solidFill>
                  <a:schemeClr val="tx2">
                    <a:lumMod val="60000"/>
                    <a:lumOff val="40000"/>
                  </a:schemeClr>
                </a:solidFill>
                <a:highlight>
                  <a:srgbClr val="BCFAA8"/>
                </a:highlight>
              </a:rPr>
              <a:t>solar power </a:t>
            </a:r>
            <a:r>
              <a:rPr lang="en-GB">
                <a:solidFill>
                  <a:schemeClr val="tx1">
                    <a:lumMod val="65000"/>
                    <a:lumOff val="35000"/>
                  </a:schemeClr>
                </a:solidFill>
                <a:highlight>
                  <a:srgbClr val="BCFAA8"/>
                </a:highlight>
              </a:rPr>
              <a:t>potential is underresearched</a:t>
            </a:r>
          </a:p>
          <a:p>
            <a:pPr lvl="1">
              <a:lnSpc>
                <a:spcPct val="119000"/>
              </a:lnSpc>
            </a:pPr>
            <a:r>
              <a:rPr lang="en-GB">
                <a:solidFill>
                  <a:schemeClr val="tx1">
                    <a:lumMod val="65000"/>
                    <a:lumOff val="35000"/>
                  </a:schemeClr>
                </a:solidFill>
                <a:highlight>
                  <a:srgbClr val="BCFAA8"/>
                </a:highlight>
              </a:rPr>
              <a:t>The </a:t>
            </a:r>
            <a:r>
              <a:rPr lang="en-GB" b="1">
                <a:solidFill>
                  <a:schemeClr val="tx2">
                    <a:lumMod val="60000"/>
                    <a:lumOff val="40000"/>
                  </a:schemeClr>
                </a:solidFill>
                <a:highlight>
                  <a:srgbClr val="BCFAA8"/>
                </a:highlight>
              </a:rPr>
              <a:t>electron to molecule transition </a:t>
            </a:r>
            <a:r>
              <a:rPr lang="en-GB">
                <a:solidFill>
                  <a:schemeClr val="tx1">
                    <a:lumMod val="65000"/>
                    <a:lumOff val="35000"/>
                  </a:schemeClr>
                </a:solidFill>
                <a:highlight>
                  <a:srgbClr val="BCFAA8"/>
                </a:highlight>
              </a:rPr>
              <a:t>is lagging behind</a:t>
            </a:r>
          </a:p>
          <a:p>
            <a:pPr lvl="1">
              <a:lnSpc>
                <a:spcPct val="119000"/>
              </a:lnSpc>
            </a:pPr>
            <a:r>
              <a:rPr lang="en-GB">
                <a:solidFill>
                  <a:schemeClr val="tx1">
                    <a:lumMod val="65000"/>
                    <a:lumOff val="35000"/>
                  </a:schemeClr>
                </a:solidFill>
                <a:highlight>
                  <a:srgbClr val="BCFAA8"/>
                </a:highlight>
              </a:rPr>
              <a:t>Insufficient</a:t>
            </a:r>
            <a:r>
              <a:rPr lang="en-GB">
                <a:highlight>
                  <a:srgbClr val="BCFAA8"/>
                </a:highlight>
              </a:rPr>
              <a:t> </a:t>
            </a:r>
            <a:r>
              <a:rPr lang="en-GB" b="1">
                <a:solidFill>
                  <a:schemeClr val="tx2">
                    <a:lumMod val="60000"/>
                    <a:lumOff val="40000"/>
                  </a:schemeClr>
                </a:solidFill>
                <a:highlight>
                  <a:srgbClr val="BCFAA8"/>
                </a:highlight>
              </a:rPr>
              <a:t>labour</a:t>
            </a:r>
            <a:r>
              <a:rPr lang="en-GB">
                <a:highlight>
                  <a:srgbClr val="BCFAA8"/>
                </a:highlight>
              </a:rPr>
              <a:t> </a:t>
            </a:r>
            <a:r>
              <a:rPr lang="en-GB">
                <a:solidFill>
                  <a:schemeClr val="tx1">
                    <a:lumMod val="65000"/>
                    <a:lumOff val="35000"/>
                  </a:schemeClr>
                </a:solidFill>
                <a:highlight>
                  <a:srgbClr val="BCFAA8"/>
                </a:highlight>
              </a:rPr>
              <a:t>available to the energy industry </a:t>
            </a:r>
          </a:p>
          <a:p>
            <a:pPr lvl="1">
              <a:lnSpc>
                <a:spcPct val="119000"/>
              </a:lnSpc>
            </a:pPr>
            <a:r>
              <a:rPr lang="en-GB" b="1">
                <a:solidFill>
                  <a:schemeClr val="tx2">
                    <a:lumMod val="60000"/>
                    <a:lumOff val="40000"/>
                  </a:schemeClr>
                </a:solidFill>
                <a:highlight>
                  <a:srgbClr val="BCFAA8"/>
                </a:highlight>
              </a:rPr>
              <a:t>International collaboration </a:t>
            </a:r>
            <a:r>
              <a:rPr lang="en-GB">
                <a:solidFill>
                  <a:schemeClr val="tx1">
                    <a:lumMod val="65000"/>
                    <a:lumOff val="35000"/>
                  </a:schemeClr>
                </a:solidFill>
                <a:highlight>
                  <a:srgbClr val="BCFAA8"/>
                </a:highlight>
              </a:rPr>
              <a:t>is insufficient</a:t>
            </a:r>
          </a:p>
          <a:p>
            <a:pPr lvl="1">
              <a:lnSpc>
                <a:spcPct val="119000"/>
              </a:lnSpc>
            </a:pPr>
            <a:r>
              <a:rPr lang="en-GB" b="1">
                <a:solidFill>
                  <a:schemeClr val="tx2">
                    <a:lumMod val="60000"/>
                    <a:lumOff val="40000"/>
                  </a:schemeClr>
                </a:solidFill>
                <a:highlight>
                  <a:srgbClr val="BCFAA8"/>
                </a:highlight>
              </a:rPr>
              <a:t>Geopolitical uncertainty </a:t>
            </a:r>
            <a:r>
              <a:rPr lang="en-GB">
                <a:solidFill>
                  <a:schemeClr val="tx1">
                    <a:lumMod val="65000"/>
                    <a:lumOff val="35000"/>
                  </a:schemeClr>
                </a:solidFill>
                <a:highlight>
                  <a:srgbClr val="BCFAA8"/>
                </a:highlight>
              </a:rPr>
              <a:t>puts a brake on investments</a:t>
            </a:r>
          </a:p>
          <a:p>
            <a:pPr lvl="1">
              <a:lnSpc>
                <a:spcPct val="119000"/>
              </a:lnSpc>
            </a:pPr>
            <a:r>
              <a:rPr lang="en-GB">
                <a:solidFill>
                  <a:schemeClr val="tx1">
                    <a:lumMod val="65000"/>
                    <a:lumOff val="35000"/>
                  </a:schemeClr>
                </a:solidFill>
                <a:highlight>
                  <a:srgbClr val="BCFAA8"/>
                </a:highlight>
              </a:rPr>
              <a:t>North Sea energy production damages </a:t>
            </a:r>
            <a:r>
              <a:rPr lang="en-GB" b="1">
                <a:solidFill>
                  <a:schemeClr val="tx2">
                    <a:lumMod val="60000"/>
                    <a:lumOff val="40000"/>
                  </a:schemeClr>
                </a:solidFill>
                <a:highlight>
                  <a:srgbClr val="BCFAA8"/>
                </a:highlight>
              </a:rPr>
              <a:t>ecosystems</a:t>
            </a:r>
          </a:p>
          <a:p>
            <a:pPr lvl="1">
              <a:lnSpc>
                <a:spcPct val="119000"/>
              </a:lnSpc>
            </a:pPr>
            <a:r>
              <a:rPr lang="en-GB" b="1">
                <a:solidFill>
                  <a:schemeClr val="tx2">
                    <a:lumMod val="60000"/>
                    <a:lumOff val="40000"/>
                  </a:schemeClr>
                </a:solidFill>
                <a:highlight>
                  <a:srgbClr val="BCFAA8"/>
                </a:highlight>
              </a:rPr>
              <a:t>Horizon pollution </a:t>
            </a:r>
            <a:r>
              <a:rPr lang="en-GB">
                <a:solidFill>
                  <a:schemeClr val="tx1">
                    <a:lumMod val="65000"/>
                    <a:lumOff val="35000"/>
                  </a:schemeClr>
                </a:solidFill>
                <a:highlight>
                  <a:srgbClr val="BCFAA8"/>
                </a:highlight>
              </a:rPr>
              <a:t>by wind parks</a:t>
            </a:r>
          </a:p>
          <a:p>
            <a:pPr lvl="1">
              <a:lnSpc>
                <a:spcPct val="119000"/>
              </a:lnSpc>
            </a:pPr>
            <a:r>
              <a:rPr lang="en-GB" b="1">
                <a:solidFill>
                  <a:schemeClr val="tx2">
                    <a:lumMod val="60000"/>
                    <a:lumOff val="40000"/>
                  </a:schemeClr>
                </a:solidFill>
                <a:highlight>
                  <a:srgbClr val="BCFAA8"/>
                </a:highlight>
              </a:rPr>
              <a:t>Government investments </a:t>
            </a:r>
            <a:r>
              <a:rPr lang="en-GB">
                <a:solidFill>
                  <a:schemeClr val="tx1">
                    <a:lumMod val="65000"/>
                    <a:lumOff val="35000"/>
                  </a:schemeClr>
                </a:solidFill>
                <a:highlight>
                  <a:srgbClr val="BCFAA8"/>
                </a:highlight>
              </a:rPr>
              <a:t>are insufficient</a:t>
            </a:r>
            <a:r>
              <a:rPr lang="en-GB" b="1">
                <a:solidFill>
                  <a:schemeClr val="tx1">
                    <a:lumMod val="65000"/>
                    <a:lumOff val="35000"/>
                  </a:schemeClr>
                </a:solidFill>
                <a:highlight>
                  <a:srgbClr val="BCFAA8"/>
                </a:highlight>
              </a:rPr>
              <a:t> </a:t>
            </a:r>
          </a:p>
          <a:p>
            <a:pPr lvl="1">
              <a:lnSpc>
                <a:spcPct val="119000"/>
              </a:lnSpc>
            </a:pPr>
            <a:r>
              <a:rPr lang="en-GB" i="1">
                <a:solidFill>
                  <a:schemeClr val="tx1">
                    <a:lumMod val="65000"/>
                    <a:lumOff val="35000"/>
                  </a:schemeClr>
                </a:solidFill>
                <a:highlight>
                  <a:srgbClr val="BCFAA8"/>
                </a:highlight>
              </a:rPr>
              <a:t>… or choose any other relevant issue</a:t>
            </a:r>
          </a:p>
          <a:p>
            <a:pPr marL="1085850" lvl="1" indent="-514350">
              <a:lnSpc>
                <a:spcPct val="150000"/>
              </a:lnSpc>
              <a:buSzPct val="100000"/>
              <a:buFont typeface="+mj-lt"/>
              <a:buAutoNum type="arabicPeriod"/>
            </a:pPr>
            <a:endParaRPr lang="en-GB">
              <a:solidFill>
                <a:schemeClr val="accent6">
                  <a:lumMod val="75000"/>
                </a:schemeClr>
              </a:solidFill>
            </a:endParaRPr>
          </a:p>
          <a:p>
            <a:pPr marL="628650" indent="-514350">
              <a:lnSpc>
                <a:spcPct val="150000"/>
              </a:lnSpc>
              <a:buSzPct val="100000"/>
              <a:buFont typeface="+mj-lt"/>
              <a:buAutoNum type="arabicPeriod"/>
            </a:pPr>
            <a:r>
              <a:rPr lang="en-GB" b="1">
                <a:solidFill>
                  <a:schemeClr val="tx2">
                    <a:lumMod val="60000"/>
                    <a:lumOff val="40000"/>
                  </a:schemeClr>
                </a:solidFill>
              </a:rPr>
              <a:t>Pitches</a:t>
            </a:r>
            <a:r>
              <a:rPr lang="en-GB"/>
              <a:t>: what issue should we address first? </a:t>
            </a:r>
            <a:endParaRPr lang="en-GB">
              <a:solidFill>
                <a:schemeClr val="accent6">
                  <a:lumMod val="75000"/>
                </a:schemeClr>
              </a:solidFill>
            </a:endParaRPr>
          </a:p>
          <a:p>
            <a:pPr marL="628650" indent="-514350">
              <a:lnSpc>
                <a:spcPct val="150000"/>
              </a:lnSpc>
              <a:buSzPct val="100000"/>
              <a:buFont typeface="+mj-lt"/>
              <a:buAutoNum type="arabicPeriod"/>
            </a:pPr>
            <a:r>
              <a:rPr lang="en-GB" b="1">
                <a:solidFill>
                  <a:schemeClr val="tx2">
                    <a:lumMod val="60000"/>
                    <a:lumOff val="40000"/>
                  </a:schemeClr>
                </a:solidFill>
              </a:rPr>
              <a:t>Deliberation</a:t>
            </a:r>
            <a:r>
              <a:rPr lang="en-GB"/>
              <a:t>: clarify, support, criticise</a:t>
            </a:r>
            <a:endParaRPr lang="en-GB">
              <a:solidFill>
                <a:schemeClr val="accent6">
                  <a:lumMod val="75000"/>
                </a:schemeClr>
              </a:solidFill>
            </a:endParaRPr>
          </a:p>
          <a:p>
            <a:pPr marL="628650" indent="-514350">
              <a:lnSpc>
                <a:spcPct val="150000"/>
              </a:lnSpc>
              <a:buSzPct val="100000"/>
              <a:buFont typeface="+mj-lt"/>
              <a:buAutoNum type="arabicPeriod"/>
            </a:pPr>
            <a:r>
              <a:rPr lang="en-GB" b="1">
                <a:solidFill>
                  <a:schemeClr val="tx2">
                    <a:lumMod val="60000"/>
                    <a:lumOff val="40000"/>
                  </a:schemeClr>
                </a:solidFill>
              </a:rPr>
              <a:t>Voting</a:t>
            </a:r>
            <a:r>
              <a:rPr lang="en-GB"/>
              <a:t>: sort the issues</a:t>
            </a:r>
            <a:endParaRPr lang="en-GB">
              <a:solidFill>
                <a:schemeClr val="accent6">
                  <a:lumMod val="75000"/>
                </a:schemeClr>
              </a:solidFill>
            </a:endParaRPr>
          </a:p>
          <a:p>
            <a:pPr marL="628650" indent="-514350">
              <a:lnSpc>
                <a:spcPct val="150000"/>
              </a:lnSpc>
              <a:buSzPct val="100000"/>
              <a:buFont typeface="+mj-lt"/>
              <a:buAutoNum type="arabicPeriod"/>
            </a:pPr>
            <a:r>
              <a:rPr lang="en-GB" b="1">
                <a:solidFill>
                  <a:schemeClr val="tx2">
                    <a:lumMod val="60000"/>
                    <a:lumOff val="40000"/>
                  </a:schemeClr>
                </a:solidFill>
              </a:rPr>
              <a:t>Conclusions</a:t>
            </a:r>
            <a:endParaRPr lang="en-GB">
              <a:solidFill>
                <a:schemeClr val="accent6">
                  <a:lumMod val="75000"/>
                </a:schemeClr>
              </a:solidFill>
            </a:endParaRPr>
          </a:p>
          <a:p>
            <a:pPr>
              <a:lnSpc>
                <a:spcPct val="150000"/>
              </a:lnSpc>
            </a:pPr>
            <a:endParaRPr lang="en-GB">
              <a:solidFill>
                <a:schemeClr val="accent6">
                  <a:lumMod val="75000"/>
                </a:schemeClr>
              </a:solidFill>
            </a:endParaRPr>
          </a:p>
        </p:txBody>
      </p:sp>
      <p:sp>
        <p:nvSpPr>
          <p:cNvPr id="4" name="TextBox 3">
            <a:extLst>
              <a:ext uri="{FF2B5EF4-FFF2-40B4-BE49-F238E27FC236}">
                <a16:creationId xmlns:a16="http://schemas.microsoft.com/office/drawing/2014/main" id="{43F29E08-AB22-CC77-2159-A5EB995A993E}"/>
              </a:ext>
            </a:extLst>
          </p:cNvPr>
          <p:cNvSpPr txBox="1"/>
          <p:nvPr/>
        </p:nvSpPr>
        <p:spPr>
          <a:xfrm>
            <a:off x="7277792" y="1844485"/>
            <a:ext cx="4727171" cy="3416320"/>
          </a:xfrm>
          <a:prstGeom prst="rect">
            <a:avLst/>
          </a:prstGeom>
          <a:noFill/>
        </p:spPr>
        <p:txBody>
          <a:bodyPr wrap="square" rtlCol="0">
            <a:spAutoFit/>
          </a:bodyPr>
          <a:lstStyle/>
          <a:p>
            <a:r>
              <a:rPr lang="en-GB" b="1">
                <a:solidFill>
                  <a:schemeClr val="accent6">
                    <a:lumMod val="75000"/>
                  </a:schemeClr>
                </a:solidFill>
              </a:rPr>
              <a:t>3. Preparation: </a:t>
            </a:r>
            <a:r>
              <a:rPr lang="en-GB">
                <a:solidFill>
                  <a:schemeClr val="accent6">
                    <a:lumMod val="75000"/>
                  </a:schemeClr>
                </a:solidFill>
              </a:rPr>
              <a:t>replace this list with real transition issues within your topic and territory.</a:t>
            </a:r>
          </a:p>
          <a:p>
            <a:endParaRPr lang="en-GB">
              <a:solidFill>
                <a:schemeClr val="accent3">
                  <a:lumMod val="75000"/>
                </a:schemeClr>
              </a:solidFill>
            </a:endParaRPr>
          </a:p>
          <a:p>
            <a:r>
              <a:rPr lang="en-GB" b="1">
                <a:solidFill>
                  <a:schemeClr val="accent6">
                    <a:lumMod val="75000"/>
                  </a:schemeClr>
                </a:solidFill>
              </a:rPr>
              <a:t>3. Facilitator suggestion</a:t>
            </a:r>
            <a:r>
              <a:rPr lang="en-GB">
                <a:solidFill>
                  <a:schemeClr val="accent6">
                    <a:lumMod val="75000"/>
                  </a:schemeClr>
                </a:solidFill>
              </a:rPr>
              <a:t>: Pick one issue from this list or choose any other issue you find is the most urgent within our main transition topic and within our territory. Prepare a 30 second pitch in which you explain 1) what the issue is, 2) what will happen if we do nothing or too little about it, 3) why this absolutely needs to be prevented. So just an issue and why it hurts. Not a solution yet. </a:t>
            </a:r>
          </a:p>
        </p:txBody>
      </p:sp>
    </p:spTree>
    <p:extLst>
      <p:ext uri="{BB962C8B-B14F-4D97-AF65-F5344CB8AC3E}">
        <p14:creationId xmlns:p14="http://schemas.microsoft.com/office/powerpoint/2010/main" val="534537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BC884-A147-586A-B8E9-DD75FFA86845}"/>
              </a:ext>
            </a:extLst>
          </p:cNvPr>
          <p:cNvSpPr>
            <a:spLocks noGrp="1"/>
          </p:cNvSpPr>
          <p:nvPr>
            <p:ph type="title"/>
          </p:nvPr>
        </p:nvSpPr>
        <p:spPr>
          <a:xfrm>
            <a:off x="609598" y="328030"/>
            <a:ext cx="11166801" cy="763600"/>
          </a:xfrm>
        </p:spPr>
        <p:txBody>
          <a:bodyPr/>
          <a:lstStyle/>
          <a:p>
            <a:r>
              <a:rPr lang="en-GB">
                <a:solidFill>
                  <a:schemeClr val="tx2">
                    <a:lumMod val="40000"/>
                    <a:lumOff val="60000"/>
                  </a:schemeClr>
                </a:solidFill>
              </a:rPr>
              <a:t>Task-democratic council / </a:t>
            </a:r>
            <a:r>
              <a:rPr lang="en-GB" b="1">
                <a:solidFill>
                  <a:schemeClr val="tx2">
                    <a:lumMod val="60000"/>
                    <a:lumOff val="40000"/>
                  </a:schemeClr>
                </a:solidFill>
              </a:rPr>
              <a:t>Agenda-setting</a:t>
            </a:r>
            <a:r>
              <a:rPr lang="en-GB">
                <a:solidFill>
                  <a:schemeClr val="accent1">
                    <a:lumMod val="40000"/>
                    <a:lumOff val="60000"/>
                  </a:schemeClr>
                </a:solidFill>
              </a:rPr>
              <a:t> </a:t>
            </a:r>
            <a:r>
              <a:rPr lang="en-GB" b="1">
                <a:solidFill>
                  <a:schemeClr val="tx2">
                    <a:lumMod val="60000"/>
                    <a:lumOff val="40000"/>
                  </a:schemeClr>
                </a:solidFill>
              </a:rPr>
              <a:t>session</a:t>
            </a:r>
            <a:endParaRPr lang="nl-NL" dirty="0">
              <a:solidFill>
                <a:schemeClr val="accent1">
                  <a:lumMod val="40000"/>
                  <a:lumOff val="60000"/>
                </a:schemeClr>
              </a:solidFill>
            </a:endParaRPr>
          </a:p>
        </p:txBody>
      </p:sp>
      <p:sp>
        <p:nvSpPr>
          <p:cNvPr id="3" name="Text Placeholder 2">
            <a:extLst>
              <a:ext uri="{FF2B5EF4-FFF2-40B4-BE49-F238E27FC236}">
                <a16:creationId xmlns:a16="http://schemas.microsoft.com/office/drawing/2014/main" id="{C49C1BBE-8D18-214A-7210-B305D5B5EE17}"/>
              </a:ext>
            </a:extLst>
          </p:cNvPr>
          <p:cNvSpPr>
            <a:spLocks noGrp="1"/>
          </p:cNvSpPr>
          <p:nvPr>
            <p:ph type="body" idx="1"/>
          </p:nvPr>
        </p:nvSpPr>
        <p:spPr>
          <a:xfrm>
            <a:off x="609599" y="1536633"/>
            <a:ext cx="7957834" cy="4555200"/>
          </a:xfrm>
        </p:spPr>
        <p:txBody>
          <a:bodyPr>
            <a:normAutofit fontScale="77500" lnSpcReduction="20000"/>
          </a:bodyPr>
          <a:lstStyle/>
          <a:p>
            <a:pPr marL="628650" indent="-514350">
              <a:lnSpc>
                <a:spcPct val="150000"/>
              </a:lnSpc>
              <a:buSzPct val="100000"/>
              <a:buFont typeface="+mj-lt"/>
              <a:buAutoNum type="arabicPeriod"/>
            </a:pPr>
            <a:r>
              <a:rPr lang="en-GB" b="1">
                <a:solidFill>
                  <a:schemeClr val="tx2">
                    <a:lumMod val="60000"/>
                    <a:lumOff val="40000"/>
                  </a:schemeClr>
                </a:solidFill>
              </a:rPr>
              <a:t>Introduction</a:t>
            </a:r>
            <a:r>
              <a:rPr lang="en-GB"/>
              <a:t>: round table model, policy cycle</a:t>
            </a:r>
            <a:endParaRPr lang="en-GB">
              <a:solidFill>
                <a:schemeClr val="tx2">
                  <a:lumMod val="20000"/>
                  <a:lumOff val="80000"/>
                </a:schemeClr>
              </a:solidFill>
            </a:endParaRPr>
          </a:p>
          <a:p>
            <a:pPr marL="628650" indent="-514350">
              <a:lnSpc>
                <a:spcPct val="150000"/>
              </a:lnSpc>
              <a:buSzPct val="100000"/>
              <a:buFont typeface="+mj-lt"/>
              <a:buAutoNum type="arabicPeriod"/>
            </a:pPr>
            <a:r>
              <a:rPr lang="en-GB" b="1">
                <a:solidFill>
                  <a:schemeClr val="tx2">
                    <a:lumMod val="60000"/>
                    <a:lumOff val="40000"/>
                  </a:schemeClr>
                </a:solidFill>
              </a:rPr>
              <a:t>Task groups</a:t>
            </a:r>
            <a:r>
              <a:rPr lang="en-GB"/>
              <a:t>: summarise generic task group interests</a:t>
            </a:r>
            <a:endParaRPr lang="en-GB" b="1"/>
          </a:p>
          <a:p>
            <a:pPr marL="628650" indent="-514350">
              <a:lnSpc>
                <a:spcPct val="150000"/>
              </a:lnSpc>
              <a:buSzPct val="100000"/>
              <a:buFont typeface="+mj-lt"/>
              <a:buAutoNum type="arabicPeriod"/>
            </a:pPr>
            <a:r>
              <a:rPr lang="en-GB" b="1">
                <a:solidFill>
                  <a:schemeClr val="tx2">
                    <a:lumMod val="60000"/>
                    <a:lumOff val="40000"/>
                  </a:schemeClr>
                </a:solidFill>
              </a:rPr>
              <a:t>Task groups</a:t>
            </a:r>
            <a:r>
              <a:rPr lang="en-GB"/>
              <a:t>: choose an issue and prepare a pitch</a:t>
            </a:r>
            <a:endParaRPr lang="en-GB">
              <a:solidFill>
                <a:schemeClr val="accent6">
                  <a:lumMod val="75000"/>
                </a:schemeClr>
              </a:solidFill>
            </a:endParaRPr>
          </a:p>
          <a:p>
            <a:pPr marL="628650" indent="-514350">
              <a:lnSpc>
                <a:spcPct val="150000"/>
              </a:lnSpc>
              <a:buSzPct val="100000"/>
              <a:buFont typeface="+mj-lt"/>
              <a:buAutoNum type="arabicPeriod"/>
            </a:pPr>
            <a:r>
              <a:rPr lang="en-GB" b="1">
                <a:solidFill>
                  <a:schemeClr val="tx2">
                    <a:lumMod val="60000"/>
                    <a:lumOff val="40000"/>
                  </a:schemeClr>
                </a:solidFill>
                <a:highlight>
                  <a:srgbClr val="BCFAA8"/>
                </a:highlight>
              </a:rPr>
              <a:t>Pitches</a:t>
            </a:r>
            <a:r>
              <a:rPr lang="en-GB">
                <a:highlight>
                  <a:srgbClr val="BCFAA8"/>
                </a:highlight>
              </a:rPr>
              <a:t>: what issue should we address first? </a:t>
            </a:r>
          </a:p>
          <a:p>
            <a:pPr lvl="1">
              <a:lnSpc>
                <a:spcPct val="120000"/>
              </a:lnSpc>
            </a:pPr>
            <a:r>
              <a:rPr lang="en-GB">
                <a:solidFill>
                  <a:schemeClr val="tx1">
                    <a:lumMod val="65000"/>
                    <a:lumOff val="35000"/>
                  </a:schemeClr>
                </a:solidFill>
                <a:highlight>
                  <a:srgbClr val="BCFAA8"/>
                </a:highlight>
              </a:rPr>
              <a:t>Each task group gets 30” to pitch their issue</a:t>
            </a:r>
          </a:p>
          <a:p>
            <a:pPr lvl="1">
              <a:lnSpc>
                <a:spcPct val="120000"/>
              </a:lnSpc>
            </a:pPr>
            <a:r>
              <a:rPr lang="en-GB">
                <a:solidFill>
                  <a:schemeClr val="tx1">
                    <a:lumMod val="65000"/>
                    <a:lumOff val="35000"/>
                  </a:schemeClr>
                </a:solidFill>
                <a:highlight>
                  <a:srgbClr val="BCFAA8"/>
                </a:highlight>
              </a:rPr>
              <a:t>No interruptions</a:t>
            </a:r>
          </a:p>
          <a:p>
            <a:pPr lvl="1">
              <a:lnSpc>
                <a:spcPct val="120000"/>
              </a:lnSpc>
            </a:pPr>
            <a:r>
              <a:rPr lang="en-GB">
                <a:solidFill>
                  <a:schemeClr val="tx1">
                    <a:lumMod val="65000"/>
                    <a:lumOff val="35000"/>
                  </a:schemeClr>
                </a:solidFill>
                <a:highlight>
                  <a:srgbClr val="BCFAA8"/>
                </a:highlight>
              </a:rPr>
              <a:t>The council secretary enters each issue in the </a:t>
            </a:r>
            <a:r>
              <a:rPr lang="en-GB">
                <a:solidFill>
                  <a:schemeClr val="tx1">
                    <a:lumMod val="65000"/>
                    <a:lumOff val="35000"/>
                  </a:schemeClr>
                </a:solidFill>
                <a:highlight>
                  <a:srgbClr val="BCFAA8"/>
                </a:highlight>
                <a:hlinkClick r:id="rId2"/>
              </a:rPr>
              <a:t>voting system</a:t>
            </a:r>
            <a:endParaRPr lang="en-GB">
              <a:solidFill>
                <a:schemeClr val="tx1">
                  <a:lumMod val="65000"/>
                  <a:lumOff val="35000"/>
                </a:schemeClr>
              </a:solidFill>
              <a:highlight>
                <a:srgbClr val="BCFAA8"/>
              </a:highlight>
            </a:endParaRPr>
          </a:p>
          <a:p>
            <a:pPr marL="628650" indent="-514350">
              <a:lnSpc>
                <a:spcPct val="150000"/>
              </a:lnSpc>
              <a:buSzPct val="100000"/>
              <a:buFont typeface="+mj-lt"/>
              <a:buAutoNum type="arabicPeriod"/>
            </a:pPr>
            <a:r>
              <a:rPr lang="en-GB" b="1">
                <a:solidFill>
                  <a:schemeClr val="tx2">
                    <a:lumMod val="60000"/>
                    <a:lumOff val="40000"/>
                  </a:schemeClr>
                </a:solidFill>
              </a:rPr>
              <a:t>Deliberation</a:t>
            </a:r>
            <a:r>
              <a:rPr lang="en-GB"/>
              <a:t>: clarify, support, criticise</a:t>
            </a:r>
          </a:p>
          <a:p>
            <a:pPr marL="628650" indent="-514350">
              <a:lnSpc>
                <a:spcPct val="150000"/>
              </a:lnSpc>
              <a:buSzPct val="100000"/>
              <a:buFont typeface="+mj-lt"/>
              <a:buAutoNum type="arabicPeriod"/>
            </a:pPr>
            <a:r>
              <a:rPr lang="en-GB" b="1">
                <a:solidFill>
                  <a:schemeClr val="tx2">
                    <a:lumMod val="60000"/>
                    <a:lumOff val="40000"/>
                  </a:schemeClr>
                </a:solidFill>
              </a:rPr>
              <a:t>Voting</a:t>
            </a:r>
            <a:r>
              <a:rPr lang="en-GB"/>
              <a:t>: sort the issues. </a:t>
            </a:r>
            <a:endParaRPr lang="en-GB">
              <a:solidFill>
                <a:schemeClr val="accent6">
                  <a:lumMod val="75000"/>
                </a:schemeClr>
              </a:solidFill>
            </a:endParaRPr>
          </a:p>
          <a:p>
            <a:pPr marL="628650" indent="-514350">
              <a:lnSpc>
                <a:spcPct val="150000"/>
              </a:lnSpc>
              <a:buSzPct val="100000"/>
              <a:buFont typeface="+mj-lt"/>
              <a:buAutoNum type="arabicPeriod"/>
            </a:pPr>
            <a:r>
              <a:rPr lang="en-GB" b="1">
                <a:solidFill>
                  <a:schemeClr val="tx2">
                    <a:lumMod val="60000"/>
                    <a:lumOff val="40000"/>
                  </a:schemeClr>
                </a:solidFill>
              </a:rPr>
              <a:t>Conclusions</a:t>
            </a:r>
            <a:endParaRPr lang="en-GB">
              <a:solidFill>
                <a:schemeClr val="accent6">
                  <a:lumMod val="75000"/>
                </a:schemeClr>
              </a:solidFill>
            </a:endParaRPr>
          </a:p>
          <a:p>
            <a:pPr>
              <a:lnSpc>
                <a:spcPct val="150000"/>
              </a:lnSpc>
            </a:pPr>
            <a:endParaRPr lang="en-GB">
              <a:solidFill>
                <a:schemeClr val="accent6">
                  <a:lumMod val="75000"/>
                </a:schemeClr>
              </a:solidFill>
            </a:endParaRPr>
          </a:p>
        </p:txBody>
      </p:sp>
      <p:sp>
        <p:nvSpPr>
          <p:cNvPr id="5" name="TextBox 4">
            <a:extLst>
              <a:ext uri="{FF2B5EF4-FFF2-40B4-BE49-F238E27FC236}">
                <a16:creationId xmlns:a16="http://schemas.microsoft.com/office/drawing/2014/main" id="{675EB8BB-96C9-BC02-E9B2-663729206191}"/>
              </a:ext>
            </a:extLst>
          </p:cNvPr>
          <p:cNvSpPr txBox="1"/>
          <p:nvPr/>
        </p:nvSpPr>
        <p:spPr>
          <a:xfrm>
            <a:off x="8736677" y="1720840"/>
            <a:ext cx="3205941" cy="3416320"/>
          </a:xfrm>
          <a:prstGeom prst="rect">
            <a:avLst/>
          </a:prstGeom>
          <a:noFill/>
        </p:spPr>
        <p:txBody>
          <a:bodyPr wrap="square" rtlCol="0">
            <a:spAutoFit/>
          </a:bodyPr>
          <a:lstStyle/>
          <a:p>
            <a:r>
              <a:rPr lang="en-GB" b="1">
                <a:solidFill>
                  <a:schemeClr val="accent6">
                    <a:lumMod val="75000"/>
                  </a:schemeClr>
                </a:solidFill>
              </a:rPr>
              <a:t>4. Facilitator suggestion</a:t>
            </a:r>
            <a:r>
              <a:rPr lang="en-GB">
                <a:solidFill>
                  <a:schemeClr val="accent6">
                    <a:lumMod val="75000"/>
                  </a:schemeClr>
                </a:solidFill>
              </a:rPr>
              <a:t>: </a:t>
            </a:r>
            <a:r>
              <a:rPr lang="en-GB" b="1">
                <a:solidFill>
                  <a:schemeClr val="accent6">
                    <a:lumMod val="75000"/>
                  </a:schemeClr>
                </a:solidFill>
              </a:rPr>
              <a:t>Switch</a:t>
            </a:r>
            <a:r>
              <a:rPr lang="en-GB">
                <a:solidFill>
                  <a:schemeClr val="accent6">
                    <a:lumMod val="75000"/>
                  </a:schemeClr>
                </a:solidFill>
              </a:rPr>
              <a:t> to the voting system using the link. Open the </a:t>
            </a:r>
            <a:r>
              <a:rPr lang="en-GB" b="1">
                <a:solidFill>
                  <a:schemeClr val="accent6">
                    <a:lumMod val="75000"/>
                  </a:schemeClr>
                </a:solidFill>
              </a:rPr>
              <a:t>voting</a:t>
            </a:r>
            <a:r>
              <a:rPr lang="en-GB">
                <a:solidFill>
                  <a:schemeClr val="accent6">
                    <a:lumMod val="75000"/>
                  </a:schemeClr>
                </a:solidFill>
              </a:rPr>
              <a:t> </a:t>
            </a:r>
            <a:r>
              <a:rPr lang="en-GB" b="1">
                <a:solidFill>
                  <a:schemeClr val="accent6">
                    <a:lumMod val="75000"/>
                  </a:schemeClr>
                </a:solidFill>
              </a:rPr>
              <a:t>session</a:t>
            </a:r>
            <a:r>
              <a:rPr lang="en-GB">
                <a:solidFill>
                  <a:schemeClr val="accent6">
                    <a:lumMod val="75000"/>
                  </a:schemeClr>
                </a:solidFill>
              </a:rPr>
              <a:t> </a:t>
            </a:r>
            <a:r>
              <a:rPr lang="en-GB">
                <a:solidFill>
                  <a:schemeClr val="accent3">
                    <a:lumMod val="75000"/>
                  </a:schemeClr>
                </a:solidFill>
              </a:rPr>
              <a:t>you prepared</a:t>
            </a:r>
            <a:r>
              <a:rPr lang="en-GB">
                <a:solidFill>
                  <a:schemeClr val="accent6">
                    <a:lumMod val="75000"/>
                  </a:schemeClr>
                </a:solidFill>
              </a:rPr>
              <a:t>. Click </a:t>
            </a:r>
            <a:r>
              <a:rPr lang="en-GB" b="1">
                <a:solidFill>
                  <a:schemeClr val="accent6">
                    <a:lumMod val="75000"/>
                  </a:schemeClr>
                </a:solidFill>
              </a:rPr>
              <a:t>Issues</a:t>
            </a:r>
            <a:r>
              <a:rPr lang="en-GB">
                <a:solidFill>
                  <a:schemeClr val="accent6">
                    <a:lumMod val="75000"/>
                  </a:schemeClr>
                </a:solidFill>
              </a:rPr>
              <a:t>. During the pitches, fill in </a:t>
            </a:r>
            <a:r>
              <a:rPr lang="en-GB" b="1">
                <a:solidFill>
                  <a:schemeClr val="accent6">
                    <a:lumMod val="75000"/>
                  </a:schemeClr>
                </a:solidFill>
              </a:rPr>
              <a:t>issue titles </a:t>
            </a:r>
            <a:r>
              <a:rPr lang="en-GB">
                <a:solidFill>
                  <a:schemeClr val="accent6">
                    <a:lumMod val="75000"/>
                  </a:schemeClr>
                </a:solidFill>
              </a:rPr>
              <a:t>and a one sentence  description or some </a:t>
            </a:r>
            <a:r>
              <a:rPr lang="en-GB" b="1">
                <a:solidFill>
                  <a:schemeClr val="accent6">
                    <a:lumMod val="75000"/>
                  </a:schemeClr>
                </a:solidFill>
              </a:rPr>
              <a:t>keywords</a:t>
            </a:r>
            <a:r>
              <a:rPr lang="en-GB">
                <a:solidFill>
                  <a:schemeClr val="accent6">
                    <a:lumMod val="75000"/>
                  </a:schemeClr>
                </a:solidFill>
              </a:rPr>
              <a:t>. </a:t>
            </a:r>
            <a:r>
              <a:rPr lang="en-GB">
                <a:solidFill>
                  <a:schemeClr val="accent3">
                    <a:lumMod val="75000"/>
                  </a:schemeClr>
                </a:solidFill>
              </a:rPr>
              <a:t>Don’t click other buttons yet. if you do you can’t get back. In that case go to Sessions, copy your session and continue from there. Try this beforehand. </a:t>
            </a:r>
            <a:endParaRPr lang="en-GB" b="1">
              <a:solidFill>
                <a:schemeClr val="accent3">
                  <a:lumMod val="75000"/>
                </a:schemeClr>
              </a:solidFill>
            </a:endParaRPr>
          </a:p>
        </p:txBody>
      </p:sp>
    </p:spTree>
    <p:extLst>
      <p:ext uri="{BB962C8B-B14F-4D97-AF65-F5344CB8AC3E}">
        <p14:creationId xmlns:p14="http://schemas.microsoft.com/office/powerpoint/2010/main" val="15110703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BC884-A147-586A-B8E9-DD75FFA86845}"/>
              </a:ext>
            </a:extLst>
          </p:cNvPr>
          <p:cNvSpPr>
            <a:spLocks noGrp="1"/>
          </p:cNvSpPr>
          <p:nvPr>
            <p:ph type="title"/>
          </p:nvPr>
        </p:nvSpPr>
        <p:spPr>
          <a:xfrm>
            <a:off x="609598" y="328030"/>
            <a:ext cx="11166801" cy="763600"/>
          </a:xfrm>
        </p:spPr>
        <p:txBody>
          <a:bodyPr/>
          <a:lstStyle/>
          <a:p>
            <a:r>
              <a:rPr lang="en-GB">
                <a:solidFill>
                  <a:schemeClr val="tx2">
                    <a:lumMod val="40000"/>
                    <a:lumOff val="60000"/>
                  </a:schemeClr>
                </a:solidFill>
              </a:rPr>
              <a:t>Task-democratic council / </a:t>
            </a:r>
            <a:r>
              <a:rPr lang="en-GB" b="1">
                <a:solidFill>
                  <a:schemeClr val="tx2">
                    <a:lumMod val="60000"/>
                    <a:lumOff val="40000"/>
                  </a:schemeClr>
                </a:solidFill>
              </a:rPr>
              <a:t>Agenda-setting</a:t>
            </a:r>
            <a:r>
              <a:rPr lang="en-GB">
                <a:solidFill>
                  <a:schemeClr val="accent1">
                    <a:lumMod val="40000"/>
                    <a:lumOff val="60000"/>
                  </a:schemeClr>
                </a:solidFill>
              </a:rPr>
              <a:t> </a:t>
            </a:r>
            <a:r>
              <a:rPr lang="en-GB" b="1">
                <a:solidFill>
                  <a:schemeClr val="tx2">
                    <a:lumMod val="60000"/>
                    <a:lumOff val="40000"/>
                  </a:schemeClr>
                </a:solidFill>
              </a:rPr>
              <a:t>session</a:t>
            </a:r>
            <a:endParaRPr lang="nl-NL" dirty="0">
              <a:solidFill>
                <a:schemeClr val="accent1">
                  <a:lumMod val="40000"/>
                  <a:lumOff val="60000"/>
                </a:schemeClr>
              </a:solidFill>
            </a:endParaRPr>
          </a:p>
        </p:txBody>
      </p:sp>
      <p:sp>
        <p:nvSpPr>
          <p:cNvPr id="3" name="Text Placeholder 2">
            <a:extLst>
              <a:ext uri="{FF2B5EF4-FFF2-40B4-BE49-F238E27FC236}">
                <a16:creationId xmlns:a16="http://schemas.microsoft.com/office/drawing/2014/main" id="{C49C1BBE-8D18-214A-7210-B305D5B5EE17}"/>
              </a:ext>
            </a:extLst>
          </p:cNvPr>
          <p:cNvSpPr>
            <a:spLocks noGrp="1"/>
          </p:cNvSpPr>
          <p:nvPr>
            <p:ph type="body" idx="1"/>
          </p:nvPr>
        </p:nvSpPr>
        <p:spPr>
          <a:xfrm>
            <a:off x="609599" y="1536633"/>
            <a:ext cx="7387246" cy="4555200"/>
          </a:xfrm>
        </p:spPr>
        <p:txBody>
          <a:bodyPr>
            <a:normAutofit fontScale="77500" lnSpcReduction="20000"/>
          </a:bodyPr>
          <a:lstStyle/>
          <a:p>
            <a:pPr marL="628650" indent="-514350">
              <a:lnSpc>
                <a:spcPct val="150000"/>
              </a:lnSpc>
              <a:buSzPct val="100000"/>
              <a:buFont typeface="+mj-lt"/>
              <a:buAutoNum type="arabicPeriod"/>
            </a:pPr>
            <a:r>
              <a:rPr lang="en-GB" b="1">
                <a:solidFill>
                  <a:schemeClr val="tx2">
                    <a:lumMod val="60000"/>
                    <a:lumOff val="40000"/>
                  </a:schemeClr>
                </a:solidFill>
              </a:rPr>
              <a:t>Introduction</a:t>
            </a:r>
            <a:r>
              <a:rPr lang="en-GB"/>
              <a:t>: round table model, policy cycle</a:t>
            </a:r>
            <a:endParaRPr lang="en-GB">
              <a:solidFill>
                <a:schemeClr val="tx2">
                  <a:lumMod val="20000"/>
                  <a:lumOff val="80000"/>
                </a:schemeClr>
              </a:solidFill>
            </a:endParaRPr>
          </a:p>
          <a:p>
            <a:pPr marL="628650" indent="-514350">
              <a:lnSpc>
                <a:spcPct val="150000"/>
              </a:lnSpc>
              <a:buSzPct val="100000"/>
              <a:buFont typeface="+mj-lt"/>
              <a:buAutoNum type="arabicPeriod"/>
            </a:pPr>
            <a:r>
              <a:rPr lang="en-GB" b="1">
                <a:solidFill>
                  <a:schemeClr val="tx2">
                    <a:lumMod val="60000"/>
                    <a:lumOff val="40000"/>
                  </a:schemeClr>
                </a:solidFill>
              </a:rPr>
              <a:t>Task groups</a:t>
            </a:r>
            <a:r>
              <a:rPr lang="en-GB"/>
              <a:t>: summarise generic task group interests</a:t>
            </a:r>
            <a:endParaRPr lang="en-GB" b="1"/>
          </a:p>
          <a:p>
            <a:pPr marL="628650" indent="-514350">
              <a:lnSpc>
                <a:spcPct val="150000"/>
              </a:lnSpc>
              <a:buSzPct val="100000"/>
              <a:buFont typeface="+mj-lt"/>
              <a:buAutoNum type="arabicPeriod"/>
            </a:pPr>
            <a:r>
              <a:rPr lang="en-GB" b="1">
                <a:solidFill>
                  <a:schemeClr val="tx2">
                    <a:lumMod val="60000"/>
                    <a:lumOff val="40000"/>
                  </a:schemeClr>
                </a:solidFill>
              </a:rPr>
              <a:t>Task groups</a:t>
            </a:r>
            <a:r>
              <a:rPr lang="en-GB"/>
              <a:t>: choose an issue and prepare a pitch</a:t>
            </a:r>
            <a:endParaRPr lang="en-GB">
              <a:solidFill>
                <a:schemeClr val="accent6">
                  <a:lumMod val="75000"/>
                </a:schemeClr>
              </a:solidFill>
            </a:endParaRPr>
          </a:p>
          <a:p>
            <a:pPr marL="628650" indent="-514350">
              <a:lnSpc>
                <a:spcPct val="150000"/>
              </a:lnSpc>
              <a:buSzPct val="100000"/>
              <a:buFont typeface="+mj-lt"/>
              <a:buAutoNum type="arabicPeriod"/>
            </a:pPr>
            <a:r>
              <a:rPr lang="en-GB" b="1">
                <a:solidFill>
                  <a:schemeClr val="tx2">
                    <a:lumMod val="60000"/>
                    <a:lumOff val="40000"/>
                  </a:schemeClr>
                </a:solidFill>
              </a:rPr>
              <a:t>Pitches</a:t>
            </a:r>
            <a:r>
              <a:rPr lang="en-GB"/>
              <a:t>: what issue should we address first? </a:t>
            </a:r>
          </a:p>
          <a:p>
            <a:pPr marL="628650" indent="-514350">
              <a:lnSpc>
                <a:spcPct val="150000"/>
              </a:lnSpc>
              <a:buSzPct val="100000"/>
              <a:buFont typeface="+mj-lt"/>
              <a:buAutoNum type="arabicPeriod"/>
            </a:pPr>
            <a:r>
              <a:rPr lang="en-GB" b="1">
                <a:solidFill>
                  <a:schemeClr val="tx2">
                    <a:lumMod val="60000"/>
                    <a:lumOff val="40000"/>
                  </a:schemeClr>
                </a:solidFill>
                <a:highlight>
                  <a:srgbClr val="BCFAA8"/>
                </a:highlight>
              </a:rPr>
              <a:t>Deliberation</a:t>
            </a:r>
            <a:r>
              <a:rPr lang="en-GB">
                <a:highlight>
                  <a:srgbClr val="BCFAA8"/>
                </a:highlight>
              </a:rPr>
              <a:t>: clarify, support, criticise</a:t>
            </a:r>
          </a:p>
          <a:p>
            <a:pPr lvl="1">
              <a:lnSpc>
                <a:spcPct val="120000"/>
              </a:lnSpc>
            </a:pPr>
            <a:r>
              <a:rPr lang="en-GB">
                <a:solidFill>
                  <a:schemeClr val="tx1">
                    <a:lumMod val="65000"/>
                    <a:lumOff val="35000"/>
                  </a:schemeClr>
                </a:solidFill>
                <a:highlight>
                  <a:srgbClr val="BCFAA8"/>
                </a:highlight>
              </a:rPr>
              <a:t>The chair gives the task groups equal speaking time. Use this to ask clarification, support or criticise</a:t>
            </a:r>
          </a:p>
          <a:p>
            <a:pPr lvl="1">
              <a:lnSpc>
                <a:spcPct val="120000"/>
              </a:lnSpc>
            </a:pPr>
            <a:r>
              <a:rPr lang="en-GB">
                <a:solidFill>
                  <a:schemeClr val="tx1">
                    <a:lumMod val="65000"/>
                    <a:lumOff val="35000"/>
                  </a:schemeClr>
                </a:solidFill>
                <a:highlight>
                  <a:srgbClr val="BCFAA8"/>
                </a:highlight>
              </a:rPr>
              <a:t>Other task groups may respond and interrupt</a:t>
            </a:r>
            <a:endParaRPr lang="en-GB">
              <a:solidFill>
                <a:schemeClr val="accent6">
                  <a:lumMod val="75000"/>
                </a:schemeClr>
              </a:solidFill>
              <a:highlight>
                <a:srgbClr val="BCFAA8"/>
              </a:highlight>
            </a:endParaRPr>
          </a:p>
          <a:p>
            <a:pPr marL="628650" indent="-514350">
              <a:lnSpc>
                <a:spcPct val="150000"/>
              </a:lnSpc>
              <a:buSzPct val="100000"/>
              <a:buFont typeface="+mj-lt"/>
              <a:buAutoNum type="arabicPeriod"/>
            </a:pPr>
            <a:r>
              <a:rPr lang="en-GB" b="1">
                <a:solidFill>
                  <a:schemeClr val="tx2">
                    <a:lumMod val="60000"/>
                    <a:lumOff val="40000"/>
                  </a:schemeClr>
                </a:solidFill>
              </a:rPr>
              <a:t>Voting</a:t>
            </a:r>
            <a:r>
              <a:rPr lang="en-GB"/>
              <a:t>: sort the issues. </a:t>
            </a:r>
            <a:endParaRPr lang="en-GB">
              <a:solidFill>
                <a:schemeClr val="accent6">
                  <a:lumMod val="75000"/>
                </a:schemeClr>
              </a:solidFill>
            </a:endParaRPr>
          </a:p>
          <a:p>
            <a:pPr marL="628650" indent="-514350">
              <a:lnSpc>
                <a:spcPct val="150000"/>
              </a:lnSpc>
              <a:buSzPct val="100000"/>
              <a:buFont typeface="+mj-lt"/>
              <a:buAutoNum type="arabicPeriod"/>
            </a:pPr>
            <a:r>
              <a:rPr lang="en-GB" b="1">
                <a:solidFill>
                  <a:schemeClr val="tx2">
                    <a:lumMod val="60000"/>
                    <a:lumOff val="40000"/>
                  </a:schemeClr>
                </a:solidFill>
              </a:rPr>
              <a:t>Conclusions</a:t>
            </a:r>
            <a:endParaRPr lang="en-GB">
              <a:solidFill>
                <a:schemeClr val="accent6">
                  <a:lumMod val="75000"/>
                </a:schemeClr>
              </a:solidFill>
            </a:endParaRPr>
          </a:p>
          <a:p>
            <a:pPr>
              <a:lnSpc>
                <a:spcPct val="150000"/>
              </a:lnSpc>
            </a:pPr>
            <a:endParaRPr lang="en-GB">
              <a:solidFill>
                <a:schemeClr val="accent6">
                  <a:lumMod val="75000"/>
                </a:schemeClr>
              </a:solidFill>
            </a:endParaRPr>
          </a:p>
        </p:txBody>
      </p:sp>
      <p:sp>
        <p:nvSpPr>
          <p:cNvPr id="4" name="TextBox 3">
            <a:extLst>
              <a:ext uri="{FF2B5EF4-FFF2-40B4-BE49-F238E27FC236}">
                <a16:creationId xmlns:a16="http://schemas.microsoft.com/office/drawing/2014/main" id="{CB7D9B51-9849-C0CB-9A26-CADEC84E15D2}"/>
              </a:ext>
            </a:extLst>
          </p:cNvPr>
          <p:cNvSpPr txBox="1"/>
          <p:nvPr/>
        </p:nvSpPr>
        <p:spPr>
          <a:xfrm>
            <a:off x="8736677" y="3065853"/>
            <a:ext cx="3205941" cy="2031325"/>
          </a:xfrm>
          <a:prstGeom prst="rect">
            <a:avLst/>
          </a:prstGeom>
          <a:noFill/>
        </p:spPr>
        <p:txBody>
          <a:bodyPr wrap="square" rtlCol="0">
            <a:spAutoFit/>
          </a:bodyPr>
          <a:lstStyle/>
          <a:p>
            <a:r>
              <a:rPr lang="en-GB" b="1">
                <a:solidFill>
                  <a:schemeClr val="accent6">
                    <a:lumMod val="75000"/>
                  </a:schemeClr>
                </a:solidFill>
              </a:rPr>
              <a:t>5. Facilitator suggestion</a:t>
            </a:r>
            <a:r>
              <a:rPr lang="en-GB">
                <a:solidFill>
                  <a:schemeClr val="accent6">
                    <a:lumMod val="75000"/>
                  </a:schemeClr>
                </a:solidFill>
              </a:rPr>
              <a:t>: Ask taskgroups in turn to emphasise their issue, support others, ask for clarifications, or criticise. Keep time, cut off and turn to the next group to stay on schedule.</a:t>
            </a:r>
          </a:p>
        </p:txBody>
      </p:sp>
    </p:spTree>
    <p:extLst>
      <p:ext uri="{BB962C8B-B14F-4D97-AF65-F5344CB8AC3E}">
        <p14:creationId xmlns:p14="http://schemas.microsoft.com/office/powerpoint/2010/main" val="26637976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BC884-A147-586A-B8E9-DD75FFA86845}"/>
              </a:ext>
            </a:extLst>
          </p:cNvPr>
          <p:cNvSpPr>
            <a:spLocks noGrp="1"/>
          </p:cNvSpPr>
          <p:nvPr>
            <p:ph type="title"/>
          </p:nvPr>
        </p:nvSpPr>
        <p:spPr>
          <a:xfrm>
            <a:off x="609598" y="328030"/>
            <a:ext cx="11166801" cy="763600"/>
          </a:xfrm>
        </p:spPr>
        <p:txBody>
          <a:bodyPr/>
          <a:lstStyle/>
          <a:p>
            <a:r>
              <a:rPr lang="en-GB">
                <a:solidFill>
                  <a:schemeClr val="tx2">
                    <a:lumMod val="40000"/>
                    <a:lumOff val="60000"/>
                  </a:schemeClr>
                </a:solidFill>
              </a:rPr>
              <a:t>Task-democratic council / </a:t>
            </a:r>
            <a:r>
              <a:rPr lang="en-GB" b="1">
                <a:solidFill>
                  <a:schemeClr val="tx2">
                    <a:lumMod val="60000"/>
                    <a:lumOff val="40000"/>
                  </a:schemeClr>
                </a:solidFill>
              </a:rPr>
              <a:t>Agenda-setting</a:t>
            </a:r>
            <a:r>
              <a:rPr lang="en-GB">
                <a:solidFill>
                  <a:schemeClr val="accent1">
                    <a:lumMod val="40000"/>
                    <a:lumOff val="60000"/>
                  </a:schemeClr>
                </a:solidFill>
              </a:rPr>
              <a:t> </a:t>
            </a:r>
            <a:r>
              <a:rPr lang="en-GB" b="1">
                <a:solidFill>
                  <a:schemeClr val="tx2">
                    <a:lumMod val="60000"/>
                    <a:lumOff val="40000"/>
                  </a:schemeClr>
                </a:solidFill>
              </a:rPr>
              <a:t>session</a:t>
            </a:r>
            <a:endParaRPr lang="nl-NL" dirty="0">
              <a:solidFill>
                <a:schemeClr val="accent1">
                  <a:lumMod val="40000"/>
                  <a:lumOff val="60000"/>
                </a:schemeClr>
              </a:solidFill>
            </a:endParaRPr>
          </a:p>
        </p:txBody>
      </p:sp>
      <p:sp>
        <p:nvSpPr>
          <p:cNvPr id="3" name="Text Placeholder 2">
            <a:extLst>
              <a:ext uri="{FF2B5EF4-FFF2-40B4-BE49-F238E27FC236}">
                <a16:creationId xmlns:a16="http://schemas.microsoft.com/office/drawing/2014/main" id="{C49C1BBE-8D18-214A-7210-B305D5B5EE17}"/>
              </a:ext>
            </a:extLst>
          </p:cNvPr>
          <p:cNvSpPr>
            <a:spLocks noGrp="1"/>
          </p:cNvSpPr>
          <p:nvPr>
            <p:ph type="body" idx="1"/>
          </p:nvPr>
        </p:nvSpPr>
        <p:spPr>
          <a:xfrm>
            <a:off x="609598" y="1536633"/>
            <a:ext cx="11166801" cy="4555200"/>
          </a:xfrm>
        </p:spPr>
        <p:txBody>
          <a:bodyPr>
            <a:normAutofit fontScale="77500" lnSpcReduction="20000"/>
          </a:bodyPr>
          <a:lstStyle/>
          <a:p>
            <a:pPr marL="628650" indent="-514350">
              <a:lnSpc>
                <a:spcPct val="150000"/>
              </a:lnSpc>
              <a:buSzPct val="100000"/>
              <a:buFont typeface="+mj-lt"/>
              <a:buAutoNum type="arabicPeriod"/>
            </a:pPr>
            <a:r>
              <a:rPr lang="en-GB" b="1">
                <a:solidFill>
                  <a:schemeClr val="tx2">
                    <a:lumMod val="60000"/>
                    <a:lumOff val="40000"/>
                  </a:schemeClr>
                </a:solidFill>
              </a:rPr>
              <a:t>Introduction</a:t>
            </a:r>
            <a:r>
              <a:rPr lang="en-GB"/>
              <a:t>: round table model, policy cycle</a:t>
            </a:r>
            <a:endParaRPr lang="en-GB">
              <a:solidFill>
                <a:schemeClr val="tx2">
                  <a:lumMod val="20000"/>
                  <a:lumOff val="80000"/>
                </a:schemeClr>
              </a:solidFill>
            </a:endParaRPr>
          </a:p>
          <a:p>
            <a:pPr marL="628650" indent="-514350">
              <a:lnSpc>
                <a:spcPct val="150000"/>
              </a:lnSpc>
              <a:buSzPct val="100000"/>
              <a:buFont typeface="+mj-lt"/>
              <a:buAutoNum type="arabicPeriod"/>
            </a:pPr>
            <a:r>
              <a:rPr lang="en-GB" b="1">
                <a:solidFill>
                  <a:schemeClr val="tx2">
                    <a:lumMod val="60000"/>
                    <a:lumOff val="40000"/>
                  </a:schemeClr>
                </a:solidFill>
              </a:rPr>
              <a:t>Task groups</a:t>
            </a:r>
            <a:r>
              <a:rPr lang="en-GB"/>
              <a:t>: summarise generic task group interests</a:t>
            </a:r>
            <a:endParaRPr lang="en-GB" b="1"/>
          </a:p>
          <a:p>
            <a:pPr marL="628650" indent="-514350">
              <a:lnSpc>
                <a:spcPct val="150000"/>
              </a:lnSpc>
              <a:buSzPct val="100000"/>
              <a:buFont typeface="+mj-lt"/>
              <a:buAutoNum type="arabicPeriod"/>
            </a:pPr>
            <a:r>
              <a:rPr lang="en-GB" b="1">
                <a:solidFill>
                  <a:schemeClr val="tx2">
                    <a:lumMod val="60000"/>
                    <a:lumOff val="40000"/>
                  </a:schemeClr>
                </a:solidFill>
              </a:rPr>
              <a:t>Task groups</a:t>
            </a:r>
            <a:r>
              <a:rPr lang="en-GB"/>
              <a:t>: choose an issue and prepare a pitch</a:t>
            </a:r>
            <a:endParaRPr lang="en-GB">
              <a:solidFill>
                <a:schemeClr val="accent6">
                  <a:lumMod val="75000"/>
                </a:schemeClr>
              </a:solidFill>
            </a:endParaRPr>
          </a:p>
          <a:p>
            <a:pPr marL="628650" indent="-514350">
              <a:lnSpc>
                <a:spcPct val="150000"/>
              </a:lnSpc>
              <a:buSzPct val="100000"/>
              <a:buFont typeface="+mj-lt"/>
              <a:buAutoNum type="arabicPeriod"/>
            </a:pPr>
            <a:r>
              <a:rPr lang="en-GB" b="1">
                <a:solidFill>
                  <a:schemeClr val="tx2">
                    <a:lumMod val="60000"/>
                    <a:lumOff val="40000"/>
                  </a:schemeClr>
                </a:solidFill>
              </a:rPr>
              <a:t>Pitches</a:t>
            </a:r>
            <a:r>
              <a:rPr lang="en-GB"/>
              <a:t>: what issue should we address first? </a:t>
            </a:r>
          </a:p>
          <a:p>
            <a:pPr marL="628650" indent="-514350">
              <a:lnSpc>
                <a:spcPct val="150000"/>
              </a:lnSpc>
              <a:buSzPct val="100000"/>
              <a:buFont typeface="+mj-lt"/>
              <a:buAutoNum type="arabicPeriod"/>
            </a:pPr>
            <a:r>
              <a:rPr lang="en-GB" b="1">
                <a:solidFill>
                  <a:schemeClr val="tx2">
                    <a:lumMod val="60000"/>
                    <a:lumOff val="40000"/>
                  </a:schemeClr>
                </a:solidFill>
              </a:rPr>
              <a:t>Deliberation</a:t>
            </a:r>
            <a:r>
              <a:rPr lang="en-GB"/>
              <a:t>: clarify, support, criticise</a:t>
            </a:r>
          </a:p>
          <a:p>
            <a:pPr marL="628650" indent="-514350">
              <a:lnSpc>
                <a:spcPct val="150000"/>
              </a:lnSpc>
              <a:buSzPct val="100000"/>
              <a:buFont typeface="+mj-lt"/>
              <a:buAutoNum type="arabicPeriod"/>
            </a:pPr>
            <a:r>
              <a:rPr lang="en-GB" b="1">
                <a:solidFill>
                  <a:schemeClr val="tx2">
                    <a:lumMod val="60000"/>
                    <a:lumOff val="40000"/>
                  </a:schemeClr>
                </a:solidFill>
                <a:highlight>
                  <a:srgbClr val="BCFAA8"/>
                </a:highlight>
              </a:rPr>
              <a:t>Voting</a:t>
            </a:r>
            <a:r>
              <a:rPr lang="en-GB">
                <a:highlight>
                  <a:srgbClr val="BCFAA8"/>
                </a:highlight>
              </a:rPr>
              <a:t>: sort the issues in the </a:t>
            </a:r>
            <a:r>
              <a:rPr lang="en-GB">
                <a:highlight>
                  <a:srgbClr val="BCFAA8"/>
                </a:highlight>
                <a:hlinkClick r:id="rId2"/>
              </a:rPr>
              <a:t>voting system</a:t>
            </a:r>
            <a:endParaRPr lang="en-GB">
              <a:highlight>
                <a:srgbClr val="BCFAA8"/>
              </a:highlight>
            </a:endParaRPr>
          </a:p>
          <a:p>
            <a:pPr lvl="1">
              <a:lnSpc>
                <a:spcPct val="100000"/>
              </a:lnSpc>
            </a:pPr>
            <a:r>
              <a:rPr lang="en-GB" sz="2400" b="1">
                <a:highlight>
                  <a:srgbClr val="BCFAA8"/>
                </a:highlight>
              </a:rPr>
              <a:t>Registration</a:t>
            </a:r>
          </a:p>
          <a:p>
            <a:pPr lvl="2">
              <a:lnSpc>
                <a:spcPct val="100000"/>
              </a:lnSpc>
            </a:pPr>
            <a:r>
              <a:rPr lang="en-GB" sz="2000">
                <a:solidFill>
                  <a:schemeClr val="tx1">
                    <a:lumMod val="65000"/>
                    <a:lumOff val="35000"/>
                  </a:schemeClr>
                </a:solidFill>
                <a:highlight>
                  <a:srgbClr val="BCFAA8"/>
                </a:highlight>
              </a:rPr>
              <a:t>Pick up the </a:t>
            </a:r>
            <a:r>
              <a:rPr lang="en-GB" sz="2000" b="1">
                <a:solidFill>
                  <a:schemeClr val="tx2">
                    <a:lumMod val="60000"/>
                    <a:lumOff val="40000"/>
                  </a:schemeClr>
                </a:solidFill>
                <a:highlight>
                  <a:srgbClr val="BCFAA8"/>
                </a:highlight>
              </a:rPr>
              <a:t>QR code </a:t>
            </a:r>
            <a:r>
              <a:rPr lang="en-GB" sz="2000">
                <a:solidFill>
                  <a:schemeClr val="tx1">
                    <a:lumMod val="65000"/>
                    <a:lumOff val="35000"/>
                  </a:schemeClr>
                </a:solidFill>
                <a:highlight>
                  <a:srgbClr val="BCFAA8"/>
                </a:highlight>
              </a:rPr>
              <a:t>with your phone. </a:t>
            </a:r>
            <a:r>
              <a:rPr lang="en-GB" sz="2000" b="1">
                <a:solidFill>
                  <a:schemeClr val="tx2">
                    <a:lumMod val="60000"/>
                    <a:lumOff val="40000"/>
                  </a:schemeClr>
                </a:solidFill>
                <a:highlight>
                  <a:srgbClr val="BCFAA8"/>
                </a:highlight>
              </a:rPr>
              <a:t>Don’t</a:t>
            </a:r>
            <a:r>
              <a:rPr lang="en-GB" sz="2000">
                <a:solidFill>
                  <a:schemeClr val="tx1">
                    <a:lumMod val="65000"/>
                    <a:lumOff val="35000"/>
                  </a:schemeClr>
                </a:solidFill>
                <a:highlight>
                  <a:srgbClr val="BCFAA8"/>
                </a:highlight>
              </a:rPr>
              <a:t> move away or restart</a:t>
            </a:r>
          </a:p>
          <a:p>
            <a:pPr lvl="2">
              <a:lnSpc>
                <a:spcPct val="100000"/>
              </a:lnSpc>
            </a:pPr>
            <a:r>
              <a:rPr lang="en-GB" sz="2000">
                <a:solidFill>
                  <a:schemeClr val="tx1">
                    <a:lumMod val="65000"/>
                    <a:lumOff val="35000"/>
                  </a:schemeClr>
                </a:solidFill>
                <a:highlight>
                  <a:srgbClr val="BCFAA8"/>
                </a:highlight>
              </a:rPr>
              <a:t>Select your </a:t>
            </a:r>
            <a:r>
              <a:rPr lang="en-GB" sz="2000" b="1">
                <a:solidFill>
                  <a:schemeClr val="tx2">
                    <a:lumMod val="60000"/>
                    <a:lumOff val="40000"/>
                  </a:schemeClr>
                </a:solidFill>
                <a:highlight>
                  <a:srgbClr val="BCFAA8"/>
                </a:highlight>
              </a:rPr>
              <a:t>role</a:t>
            </a:r>
            <a:r>
              <a:rPr lang="en-GB" sz="2000">
                <a:solidFill>
                  <a:schemeClr val="tx1">
                    <a:lumMod val="65000"/>
                    <a:lumOff val="35000"/>
                  </a:schemeClr>
                </a:solidFill>
                <a:highlight>
                  <a:srgbClr val="BCFAA8"/>
                </a:highlight>
              </a:rPr>
              <a:t> and click Save. When all are registered: click </a:t>
            </a:r>
            <a:r>
              <a:rPr lang="en-GB" sz="2000" b="1">
                <a:solidFill>
                  <a:schemeClr val="tx2">
                    <a:lumMod val="60000"/>
                    <a:lumOff val="40000"/>
                  </a:schemeClr>
                </a:solidFill>
                <a:highlight>
                  <a:srgbClr val="BCFAA8"/>
                </a:highlight>
              </a:rPr>
              <a:t>Voting page</a:t>
            </a:r>
          </a:p>
          <a:p>
            <a:pPr lvl="1">
              <a:lnSpc>
                <a:spcPct val="100000"/>
              </a:lnSpc>
            </a:pPr>
            <a:r>
              <a:rPr lang="en-GB" sz="2400" b="1">
                <a:highlight>
                  <a:srgbClr val="BCFAA8"/>
                </a:highlight>
              </a:rPr>
              <a:t>Voting</a:t>
            </a:r>
          </a:p>
          <a:p>
            <a:pPr lvl="2">
              <a:lnSpc>
                <a:spcPct val="100000"/>
              </a:lnSpc>
            </a:pPr>
            <a:r>
              <a:rPr lang="en-GB" sz="2000" b="1">
                <a:solidFill>
                  <a:schemeClr val="tx2">
                    <a:lumMod val="60000"/>
                    <a:lumOff val="40000"/>
                  </a:schemeClr>
                </a:solidFill>
                <a:highlight>
                  <a:srgbClr val="BCFAA8"/>
                </a:highlight>
              </a:rPr>
              <a:t>Sort</a:t>
            </a:r>
            <a:r>
              <a:rPr lang="en-GB" sz="2000">
                <a:solidFill>
                  <a:schemeClr val="tx1">
                    <a:lumMod val="65000"/>
                    <a:lumOff val="35000"/>
                  </a:schemeClr>
                </a:solidFill>
                <a:highlight>
                  <a:srgbClr val="BCFAA8"/>
                </a:highlight>
              </a:rPr>
              <a:t> the issues to your task group’s preference </a:t>
            </a:r>
          </a:p>
          <a:p>
            <a:pPr lvl="2">
              <a:lnSpc>
                <a:spcPct val="100000"/>
              </a:lnSpc>
            </a:pPr>
            <a:r>
              <a:rPr lang="en-GB" sz="2000">
                <a:solidFill>
                  <a:schemeClr val="tx1">
                    <a:lumMod val="65000"/>
                    <a:lumOff val="35000"/>
                  </a:schemeClr>
                </a:solidFill>
                <a:highlight>
                  <a:srgbClr val="BCFAA8"/>
                </a:highlight>
              </a:rPr>
              <a:t>Click </a:t>
            </a:r>
            <a:r>
              <a:rPr lang="en-GB" sz="2000" b="1">
                <a:solidFill>
                  <a:schemeClr val="tx2">
                    <a:lumMod val="60000"/>
                    <a:lumOff val="40000"/>
                  </a:schemeClr>
                </a:solidFill>
                <a:highlight>
                  <a:srgbClr val="BCFAA8"/>
                </a:highlight>
              </a:rPr>
              <a:t>Vote</a:t>
            </a:r>
          </a:p>
          <a:p>
            <a:pPr marL="628650" indent="-514350">
              <a:lnSpc>
                <a:spcPct val="150000"/>
              </a:lnSpc>
              <a:buSzPct val="100000"/>
              <a:buFont typeface="+mj-lt"/>
              <a:buAutoNum type="arabicPeriod"/>
            </a:pPr>
            <a:r>
              <a:rPr lang="en-GB" b="1">
                <a:solidFill>
                  <a:schemeClr val="tx2">
                    <a:lumMod val="60000"/>
                    <a:lumOff val="40000"/>
                  </a:schemeClr>
                </a:solidFill>
              </a:rPr>
              <a:t>Conclusions</a:t>
            </a:r>
            <a:endParaRPr lang="en-GB">
              <a:solidFill>
                <a:schemeClr val="accent6">
                  <a:lumMod val="75000"/>
                </a:schemeClr>
              </a:solidFill>
            </a:endParaRPr>
          </a:p>
          <a:p>
            <a:pPr>
              <a:lnSpc>
                <a:spcPct val="150000"/>
              </a:lnSpc>
            </a:pPr>
            <a:endParaRPr lang="en-GB">
              <a:solidFill>
                <a:schemeClr val="accent6">
                  <a:lumMod val="75000"/>
                </a:schemeClr>
              </a:solidFill>
            </a:endParaRPr>
          </a:p>
        </p:txBody>
      </p:sp>
      <p:sp>
        <p:nvSpPr>
          <p:cNvPr id="4" name="TextBox 3">
            <a:extLst>
              <a:ext uri="{FF2B5EF4-FFF2-40B4-BE49-F238E27FC236}">
                <a16:creationId xmlns:a16="http://schemas.microsoft.com/office/drawing/2014/main" id="{ED5985DE-A4D6-541C-FB35-EA8754EDBDCD}"/>
              </a:ext>
            </a:extLst>
          </p:cNvPr>
          <p:cNvSpPr txBox="1"/>
          <p:nvPr/>
        </p:nvSpPr>
        <p:spPr>
          <a:xfrm>
            <a:off x="8736677" y="3966739"/>
            <a:ext cx="3205941" cy="2031325"/>
          </a:xfrm>
          <a:prstGeom prst="rect">
            <a:avLst/>
          </a:prstGeom>
          <a:noFill/>
        </p:spPr>
        <p:txBody>
          <a:bodyPr wrap="square" rtlCol="0">
            <a:spAutoFit/>
          </a:bodyPr>
          <a:lstStyle/>
          <a:p>
            <a:r>
              <a:rPr lang="en-GB" b="1">
                <a:solidFill>
                  <a:schemeClr val="accent6">
                    <a:lumMod val="75000"/>
                  </a:schemeClr>
                </a:solidFill>
              </a:rPr>
              <a:t>6. Facilitator suggestion</a:t>
            </a:r>
            <a:r>
              <a:rPr lang="en-GB">
                <a:solidFill>
                  <a:schemeClr val="accent6">
                    <a:lumMod val="75000"/>
                  </a:schemeClr>
                </a:solidFill>
              </a:rPr>
              <a:t>: Use the link to open the voting system. Click </a:t>
            </a:r>
            <a:r>
              <a:rPr lang="en-GB" b="1">
                <a:solidFill>
                  <a:schemeClr val="accent6">
                    <a:lumMod val="75000"/>
                  </a:schemeClr>
                </a:solidFill>
              </a:rPr>
              <a:t>Register</a:t>
            </a:r>
            <a:r>
              <a:rPr lang="en-GB">
                <a:solidFill>
                  <a:schemeClr val="accent6">
                    <a:lumMod val="75000"/>
                  </a:schemeClr>
                </a:solidFill>
              </a:rPr>
              <a:t> and wait until all are registered. Then click </a:t>
            </a:r>
            <a:r>
              <a:rPr lang="en-GB" b="1">
                <a:solidFill>
                  <a:schemeClr val="accent6">
                    <a:lumMod val="75000"/>
                  </a:schemeClr>
                </a:solidFill>
              </a:rPr>
              <a:t>Vote</a:t>
            </a:r>
            <a:r>
              <a:rPr lang="en-GB">
                <a:solidFill>
                  <a:schemeClr val="accent6">
                    <a:lumMod val="75000"/>
                  </a:schemeClr>
                </a:solidFill>
              </a:rPr>
              <a:t> and aks all to click Voting page and sort the issues. If all are done click </a:t>
            </a:r>
            <a:r>
              <a:rPr lang="en-GB" b="1">
                <a:solidFill>
                  <a:schemeClr val="accent6">
                    <a:lumMod val="75000"/>
                  </a:schemeClr>
                </a:solidFill>
              </a:rPr>
              <a:t>Result</a:t>
            </a:r>
            <a:r>
              <a:rPr lang="en-GB">
                <a:solidFill>
                  <a:schemeClr val="accent6">
                    <a:lumMod val="75000"/>
                  </a:schemeClr>
                </a:solidFill>
              </a:rPr>
              <a:t>.</a:t>
            </a:r>
            <a:endParaRPr lang="en-GB" b="1">
              <a:solidFill>
                <a:schemeClr val="accent6">
                  <a:lumMod val="75000"/>
                </a:schemeClr>
              </a:solidFill>
            </a:endParaRPr>
          </a:p>
        </p:txBody>
      </p:sp>
    </p:spTree>
    <p:extLst>
      <p:ext uri="{BB962C8B-B14F-4D97-AF65-F5344CB8AC3E}">
        <p14:creationId xmlns:p14="http://schemas.microsoft.com/office/powerpoint/2010/main" val="23936027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BC884-A147-586A-B8E9-DD75FFA86845}"/>
              </a:ext>
            </a:extLst>
          </p:cNvPr>
          <p:cNvSpPr>
            <a:spLocks noGrp="1"/>
          </p:cNvSpPr>
          <p:nvPr>
            <p:ph type="title"/>
          </p:nvPr>
        </p:nvSpPr>
        <p:spPr>
          <a:xfrm>
            <a:off x="609598" y="328030"/>
            <a:ext cx="11166801" cy="763600"/>
          </a:xfrm>
        </p:spPr>
        <p:txBody>
          <a:bodyPr/>
          <a:lstStyle/>
          <a:p>
            <a:r>
              <a:rPr lang="en-GB">
                <a:solidFill>
                  <a:schemeClr val="tx2">
                    <a:lumMod val="40000"/>
                    <a:lumOff val="60000"/>
                  </a:schemeClr>
                </a:solidFill>
              </a:rPr>
              <a:t>Task-democratic council / </a:t>
            </a:r>
            <a:r>
              <a:rPr lang="en-GB" b="1">
                <a:solidFill>
                  <a:schemeClr val="tx2">
                    <a:lumMod val="60000"/>
                    <a:lumOff val="40000"/>
                  </a:schemeClr>
                </a:solidFill>
              </a:rPr>
              <a:t>Agenda-setting</a:t>
            </a:r>
            <a:r>
              <a:rPr lang="en-GB">
                <a:solidFill>
                  <a:schemeClr val="accent1">
                    <a:lumMod val="40000"/>
                    <a:lumOff val="60000"/>
                  </a:schemeClr>
                </a:solidFill>
              </a:rPr>
              <a:t> </a:t>
            </a:r>
            <a:r>
              <a:rPr lang="en-GB" b="1">
                <a:solidFill>
                  <a:schemeClr val="tx2">
                    <a:lumMod val="60000"/>
                    <a:lumOff val="40000"/>
                  </a:schemeClr>
                </a:solidFill>
              </a:rPr>
              <a:t>session</a:t>
            </a:r>
            <a:endParaRPr lang="nl-NL" dirty="0">
              <a:solidFill>
                <a:schemeClr val="accent1">
                  <a:lumMod val="40000"/>
                  <a:lumOff val="60000"/>
                </a:schemeClr>
              </a:solidFill>
            </a:endParaRPr>
          </a:p>
        </p:txBody>
      </p:sp>
      <p:sp>
        <p:nvSpPr>
          <p:cNvPr id="3" name="Text Placeholder 2">
            <a:extLst>
              <a:ext uri="{FF2B5EF4-FFF2-40B4-BE49-F238E27FC236}">
                <a16:creationId xmlns:a16="http://schemas.microsoft.com/office/drawing/2014/main" id="{C49C1BBE-8D18-214A-7210-B305D5B5EE17}"/>
              </a:ext>
            </a:extLst>
          </p:cNvPr>
          <p:cNvSpPr>
            <a:spLocks noGrp="1"/>
          </p:cNvSpPr>
          <p:nvPr>
            <p:ph type="body" idx="1"/>
          </p:nvPr>
        </p:nvSpPr>
        <p:spPr>
          <a:xfrm>
            <a:off x="609598" y="1192341"/>
            <a:ext cx="11166801" cy="4899492"/>
          </a:xfrm>
        </p:spPr>
        <p:txBody>
          <a:bodyPr>
            <a:normAutofit fontScale="92500" lnSpcReduction="10000"/>
          </a:bodyPr>
          <a:lstStyle/>
          <a:p>
            <a:pPr marL="628650" indent="-514350">
              <a:lnSpc>
                <a:spcPct val="150000"/>
              </a:lnSpc>
              <a:buSzPct val="100000"/>
              <a:buFont typeface="+mj-lt"/>
              <a:buAutoNum type="arabicPeriod"/>
            </a:pPr>
            <a:r>
              <a:rPr lang="en-GB" b="1">
                <a:solidFill>
                  <a:schemeClr val="tx2">
                    <a:lumMod val="60000"/>
                    <a:lumOff val="40000"/>
                  </a:schemeClr>
                </a:solidFill>
              </a:rPr>
              <a:t>Introduction</a:t>
            </a:r>
            <a:r>
              <a:rPr lang="en-GB"/>
              <a:t>: round table model, policy cycle</a:t>
            </a:r>
            <a:endParaRPr lang="en-GB">
              <a:solidFill>
                <a:schemeClr val="tx2">
                  <a:lumMod val="20000"/>
                  <a:lumOff val="80000"/>
                </a:schemeClr>
              </a:solidFill>
            </a:endParaRPr>
          </a:p>
          <a:p>
            <a:pPr marL="628650" indent="-514350">
              <a:lnSpc>
                <a:spcPct val="150000"/>
              </a:lnSpc>
              <a:buSzPct val="100000"/>
              <a:buFont typeface="+mj-lt"/>
              <a:buAutoNum type="arabicPeriod"/>
            </a:pPr>
            <a:r>
              <a:rPr lang="en-GB" b="1">
                <a:solidFill>
                  <a:schemeClr val="tx2">
                    <a:lumMod val="60000"/>
                    <a:lumOff val="40000"/>
                  </a:schemeClr>
                </a:solidFill>
              </a:rPr>
              <a:t>Task groups</a:t>
            </a:r>
            <a:r>
              <a:rPr lang="en-GB"/>
              <a:t>: summarise generic task group interests</a:t>
            </a:r>
            <a:endParaRPr lang="en-GB" b="1"/>
          </a:p>
          <a:p>
            <a:pPr marL="628650" indent="-514350">
              <a:lnSpc>
                <a:spcPct val="150000"/>
              </a:lnSpc>
              <a:buSzPct val="100000"/>
              <a:buFont typeface="+mj-lt"/>
              <a:buAutoNum type="arabicPeriod"/>
            </a:pPr>
            <a:r>
              <a:rPr lang="en-GB" b="1">
                <a:solidFill>
                  <a:schemeClr val="tx2">
                    <a:lumMod val="60000"/>
                    <a:lumOff val="40000"/>
                  </a:schemeClr>
                </a:solidFill>
              </a:rPr>
              <a:t>Task groups</a:t>
            </a:r>
            <a:r>
              <a:rPr lang="en-GB"/>
              <a:t>: choose an issue and prepare a pitch</a:t>
            </a:r>
            <a:endParaRPr lang="en-GB">
              <a:solidFill>
                <a:schemeClr val="accent6">
                  <a:lumMod val="75000"/>
                </a:schemeClr>
              </a:solidFill>
            </a:endParaRPr>
          </a:p>
          <a:p>
            <a:pPr marL="628650" indent="-514350">
              <a:lnSpc>
                <a:spcPct val="150000"/>
              </a:lnSpc>
              <a:buSzPct val="100000"/>
              <a:buFont typeface="+mj-lt"/>
              <a:buAutoNum type="arabicPeriod"/>
            </a:pPr>
            <a:r>
              <a:rPr lang="en-GB" b="1">
                <a:solidFill>
                  <a:schemeClr val="tx2">
                    <a:lumMod val="60000"/>
                    <a:lumOff val="40000"/>
                  </a:schemeClr>
                </a:solidFill>
              </a:rPr>
              <a:t>Pitches</a:t>
            </a:r>
            <a:r>
              <a:rPr lang="en-GB"/>
              <a:t>: what issue should we address first? </a:t>
            </a:r>
          </a:p>
          <a:p>
            <a:pPr marL="628650" indent="-514350">
              <a:lnSpc>
                <a:spcPct val="150000"/>
              </a:lnSpc>
              <a:buSzPct val="100000"/>
              <a:buFont typeface="+mj-lt"/>
              <a:buAutoNum type="arabicPeriod"/>
            </a:pPr>
            <a:r>
              <a:rPr lang="en-GB" b="1">
                <a:solidFill>
                  <a:schemeClr val="tx2">
                    <a:lumMod val="60000"/>
                    <a:lumOff val="40000"/>
                  </a:schemeClr>
                </a:solidFill>
              </a:rPr>
              <a:t>Deliberation</a:t>
            </a:r>
            <a:r>
              <a:rPr lang="en-GB"/>
              <a:t>: clarify, support, criticise</a:t>
            </a:r>
          </a:p>
          <a:p>
            <a:pPr marL="628650" indent="-514350">
              <a:lnSpc>
                <a:spcPct val="150000"/>
              </a:lnSpc>
              <a:buSzPct val="100000"/>
              <a:buFont typeface="+mj-lt"/>
              <a:buAutoNum type="arabicPeriod"/>
            </a:pPr>
            <a:r>
              <a:rPr lang="en-GB" b="1">
                <a:solidFill>
                  <a:schemeClr val="tx2">
                    <a:lumMod val="60000"/>
                    <a:lumOff val="40000"/>
                  </a:schemeClr>
                </a:solidFill>
              </a:rPr>
              <a:t>Voting</a:t>
            </a:r>
            <a:r>
              <a:rPr lang="en-GB"/>
              <a:t>: sort the issues </a:t>
            </a:r>
          </a:p>
          <a:p>
            <a:pPr marL="628650" indent="-514350">
              <a:lnSpc>
                <a:spcPct val="150000"/>
              </a:lnSpc>
              <a:buSzPct val="100000"/>
              <a:buFont typeface="+mj-lt"/>
              <a:buAutoNum type="arabicPeriod"/>
            </a:pPr>
            <a:r>
              <a:rPr lang="en-GB" b="1">
                <a:solidFill>
                  <a:schemeClr val="tx2">
                    <a:lumMod val="60000"/>
                    <a:lumOff val="40000"/>
                  </a:schemeClr>
                </a:solidFill>
                <a:highlight>
                  <a:srgbClr val="BCFAA8"/>
                </a:highlight>
              </a:rPr>
              <a:t>Conclusions</a:t>
            </a:r>
          </a:p>
          <a:p>
            <a:pPr marL="1054100" lvl="1" indent="-457200">
              <a:lnSpc>
                <a:spcPct val="120000"/>
              </a:lnSpc>
              <a:buSzPct val="100000"/>
              <a:buFont typeface="+mj-lt"/>
              <a:buAutoNum type="alphaLcParenR"/>
            </a:pPr>
            <a:r>
              <a:rPr lang="en-GB" sz="2400">
                <a:solidFill>
                  <a:schemeClr val="tx1">
                    <a:lumMod val="65000"/>
                    <a:lumOff val="35000"/>
                  </a:schemeClr>
                </a:solidFill>
                <a:highlight>
                  <a:srgbClr val="BCFAA8"/>
                </a:highlight>
              </a:rPr>
              <a:t>Do we consent to </a:t>
            </a:r>
            <a:r>
              <a:rPr lang="en-GB" sz="2400" b="1">
                <a:solidFill>
                  <a:schemeClr val="tx2">
                    <a:lumMod val="60000"/>
                    <a:lumOff val="40000"/>
                  </a:schemeClr>
                </a:solidFill>
                <a:highlight>
                  <a:srgbClr val="BCFAA8"/>
                </a:highlight>
              </a:rPr>
              <a:t>initiate #1</a:t>
            </a:r>
            <a:r>
              <a:rPr lang="en-GB" sz="2400">
                <a:solidFill>
                  <a:schemeClr val="tx1">
                    <a:lumMod val="65000"/>
                    <a:lumOff val="35000"/>
                  </a:schemeClr>
                </a:solidFill>
                <a:highlight>
                  <a:srgbClr val="BCFAA8"/>
                </a:highlight>
              </a:rPr>
              <a:t> as our </a:t>
            </a:r>
            <a:r>
              <a:rPr lang="en-GB" sz="2400" b="1">
                <a:solidFill>
                  <a:schemeClr val="tx2">
                    <a:lumMod val="60000"/>
                    <a:lumOff val="40000"/>
                  </a:schemeClr>
                </a:solidFill>
                <a:highlight>
                  <a:srgbClr val="BCFAA8"/>
                </a:highlight>
              </a:rPr>
              <a:t>next joint transition project</a:t>
            </a:r>
            <a:r>
              <a:rPr lang="en-GB" sz="2400">
                <a:solidFill>
                  <a:schemeClr val="tx1">
                    <a:lumMod val="65000"/>
                    <a:lumOff val="35000"/>
                  </a:schemeClr>
                </a:solidFill>
                <a:highlight>
                  <a:srgbClr val="BCFAA8"/>
                </a:highlight>
              </a:rPr>
              <a:t>?</a:t>
            </a:r>
          </a:p>
          <a:p>
            <a:pPr marL="1054100" lvl="1" indent="-457200">
              <a:lnSpc>
                <a:spcPct val="100000"/>
              </a:lnSpc>
              <a:buSzPct val="100000"/>
              <a:buFont typeface="+mj-lt"/>
              <a:buAutoNum type="alphaLcParenR"/>
            </a:pPr>
            <a:r>
              <a:rPr lang="en-GB" sz="2400">
                <a:solidFill>
                  <a:schemeClr val="tx1">
                    <a:lumMod val="65000"/>
                    <a:lumOff val="35000"/>
                  </a:schemeClr>
                </a:solidFill>
                <a:highlight>
                  <a:srgbClr val="BCFAA8"/>
                </a:highlight>
              </a:rPr>
              <a:t>Can this method </a:t>
            </a:r>
            <a:r>
              <a:rPr lang="en-GB" sz="2400" b="1">
                <a:solidFill>
                  <a:schemeClr val="tx2">
                    <a:lumMod val="60000"/>
                    <a:lumOff val="40000"/>
                  </a:schemeClr>
                </a:solidFill>
                <a:highlight>
                  <a:srgbClr val="BCFAA8"/>
                </a:highlight>
              </a:rPr>
              <a:t>accelerate decision making </a:t>
            </a:r>
            <a:r>
              <a:rPr lang="en-GB" sz="2400">
                <a:solidFill>
                  <a:schemeClr val="tx1">
                    <a:lumMod val="65000"/>
                    <a:lumOff val="35000"/>
                  </a:schemeClr>
                </a:solidFill>
                <a:highlight>
                  <a:srgbClr val="BCFAA8"/>
                </a:highlight>
              </a:rPr>
              <a:t>in a polycrisis?</a:t>
            </a:r>
          </a:p>
          <a:p>
            <a:pPr marL="628650" indent="-514350">
              <a:lnSpc>
                <a:spcPct val="150000"/>
              </a:lnSpc>
              <a:buSzPct val="100000"/>
              <a:buFont typeface="+mj-lt"/>
              <a:buAutoNum type="arabicPeriod"/>
            </a:pPr>
            <a:endParaRPr lang="en-GB">
              <a:solidFill>
                <a:schemeClr val="accent6">
                  <a:lumMod val="75000"/>
                </a:schemeClr>
              </a:solidFill>
            </a:endParaRPr>
          </a:p>
          <a:p>
            <a:pPr>
              <a:lnSpc>
                <a:spcPct val="150000"/>
              </a:lnSpc>
            </a:pPr>
            <a:endParaRPr lang="en-GB">
              <a:solidFill>
                <a:schemeClr val="accent6">
                  <a:lumMod val="75000"/>
                </a:schemeClr>
              </a:solidFill>
            </a:endParaRPr>
          </a:p>
        </p:txBody>
      </p:sp>
      <p:sp>
        <p:nvSpPr>
          <p:cNvPr id="4" name="TextBox 3">
            <a:extLst>
              <a:ext uri="{FF2B5EF4-FFF2-40B4-BE49-F238E27FC236}">
                <a16:creationId xmlns:a16="http://schemas.microsoft.com/office/drawing/2014/main" id="{8EC5612C-D200-F02D-18F5-7DB91CF9CA3F}"/>
              </a:ext>
            </a:extLst>
          </p:cNvPr>
          <p:cNvSpPr txBox="1"/>
          <p:nvPr/>
        </p:nvSpPr>
        <p:spPr>
          <a:xfrm>
            <a:off x="9106594" y="227319"/>
            <a:ext cx="3042458" cy="3139321"/>
          </a:xfrm>
          <a:prstGeom prst="rect">
            <a:avLst/>
          </a:prstGeom>
          <a:noFill/>
        </p:spPr>
        <p:txBody>
          <a:bodyPr wrap="square" rtlCol="0">
            <a:spAutoFit/>
          </a:bodyPr>
          <a:lstStyle/>
          <a:p>
            <a:r>
              <a:rPr lang="en-GB" b="1">
                <a:solidFill>
                  <a:schemeClr val="accent6">
                    <a:lumMod val="75000"/>
                  </a:schemeClr>
                </a:solidFill>
              </a:rPr>
              <a:t>7a. Facilitator suggestion</a:t>
            </a:r>
            <a:r>
              <a:rPr lang="en-GB">
                <a:solidFill>
                  <a:schemeClr val="accent6">
                    <a:lumMod val="75000"/>
                  </a:schemeClr>
                </a:solidFill>
              </a:rPr>
              <a:t>: Stay in your role. Consent is: ‘no objections’. Emphasise that #2 and up are not lost and may become #1 next time around in the policy cycle. Maybe later this year. Also if your issue didn’t win, supporting #1 may help getting support for your issue next time.  This may help those who doubt.</a:t>
            </a:r>
          </a:p>
        </p:txBody>
      </p:sp>
      <p:sp>
        <p:nvSpPr>
          <p:cNvPr id="5" name="TextBox 4">
            <a:extLst>
              <a:ext uri="{FF2B5EF4-FFF2-40B4-BE49-F238E27FC236}">
                <a16:creationId xmlns:a16="http://schemas.microsoft.com/office/drawing/2014/main" id="{D497C93F-82D2-9AB9-1001-C26E6C21CBBF}"/>
              </a:ext>
            </a:extLst>
          </p:cNvPr>
          <p:cNvSpPr txBox="1"/>
          <p:nvPr/>
        </p:nvSpPr>
        <p:spPr>
          <a:xfrm>
            <a:off x="9106593" y="3610571"/>
            <a:ext cx="3042458" cy="3139321"/>
          </a:xfrm>
          <a:prstGeom prst="rect">
            <a:avLst/>
          </a:prstGeom>
          <a:noFill/>
        </p:spPr>
        <p:txBody>
          <a:bodyPr wrap="square" rtlCol="0">
            <a:spAutoFit/>
          </a:bodyPr>
          <a:lstStyle/>
          <a:p>
            <a:r>
              <a:rPr lang="en-GB" b="1">
                <a:solidFill>
                  <a:schemeClr val="accent6">
                    <a:lumMod val="75000"/>
                  </a:schemeClr>
                </a:solidFill>
              </a:rPr>
              <a:t>7b. Facilitator suggestion</a:t>
            </a:r>
            <a:r>
              <a:rPr lang="en-GB">
                <a:solidFill>
                  <a:schemeClr val="accent6">
                    <a:lumMod val="75000"/>
                  </a:schemeClr>
                </a:solidFill>
              </a:rPr>
              <a:t>: Now step out of your role and reflect with your participants. Compare task democratic to liberal democratic prioritising of transition issues. Would political parties in a  parliament arrive at a consent decision sooner? Even if so, how would they motivate the task groups? </a:t>
            </a:r>
            <a:endParaRPr lang="en-GB" b="1">
              <a:solidFill>
                <a:schemeClr val="accent6">
                  <a:lumMod val="75000"/>
                </a:schemeClr>
              </a:solidFill>
            </a:endParaRPr>
          </a:p>
        </p:txBody>
      </p:sp>
    </p:spTree>
    <p:extLst>
      <p:ext uri="{BB962C8B-B14F-4D97-AF65-F5344CB8AC3E}">
        <p14:creationId xmlns:p14="http://schemas.microsoft.com/office/powerpoint/2010/main" val="3216128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59FF2A42-F5E5-6556-F27A-BA1934442434}"/>
              </a:ext>
            </a:extLst>
          </p:cNvPr>
          <p:cNvSpPr>
            <a:spLocks noChangeArrowheads="1"/>
          </p:cNvSpPr>
          <p:nvPr/>
        </p:nvSpPr>
        <p:spPr bwMode="auto">
          <a:xfrm>
            <a:off x="0" y="0"/>
            <a:ext cx="12192000" cy="6858000"/>
          </a:xfrm>
          <a:prstGeom prst="rect">
            <a:avLst/>
          </a:prstGeom>
          <a:solidFill>
            <a:srgbClr val="EE8E00"/>
          </a:solidFill>
          <a:ln w="9525">
            <a:solidFill>
              <a:schemeClr val="tx1"/>
            </a:solidFill>
            <a:miter lim="800000"/>
            <a:headEnd/>
            <a:tailEnd/>
          </a:ln>
        </p:spPr>
        <p:txBody>
          <a:bodyPr wrap="none" anchor="ctr"/>
          <a:lstStyle/>
          <a:p>
            <a:endParaRPr lang="en-GB"/>
          </a:p>
        </p:txBody>
      </p:sp>
      <p:sp>
        <p:nvSpPr>
          <p:cNvPr id="3" name="Text Placeholder 2">
            <a:extLst>
              <a:ext uri="{FF2B5EF4-FFF2-40B4-BE49-F238E27FC236}">
                <a16:creationId xmlns:a16="http://schemas.microsoft.com/office/drawing/2014/main" id="{111CC4FD-71D2-FB37-5470-B218AD55663A}"/>
              </a:ext>
            </a:extLst>
          </p:cNvPr>
          <p:cNvSpPr>
            <a:spLocks noGrp="1"/>
          </p:cNvSpPr>
          <p:nvPr>
            <p:ph type="body" idx="1"/>
          </p:nvPr>
        </p:nvSpPr>
        <p:spPr>
          <a:xfrm>
            <a:off x="573563" y="1702675"/>
            <a:ext cx="11166801" cy="4060333"/>
          </a:xfrm>
        </p:spPr>
        <p:txBody>
          <a:bodyPr>
            <a:normAutofit/>
          </a:bodyPr>
          <a:lstStyle/>
          <a:p>
            <a:pPr marL="114300" indent="0" algn="ctr">
              <a:buNone/>
            </a:pPr>
            <a:r>
              <a:rPr lang="en-GB" sz="7200">
                <a:solidFill>
                  <a:schemeClr val="bg1"/>
                </a:solidFill>
              </a:rPr>
              <a:t>Task-democratic council</a:t>
            </a:r>
          </a:p>
          <a:p>
            <a:pPr marL="114300" indent="0" algn="ctr">
              <a:buNone/>
            </a:pPr>
            <a:r>
              <a:rPr lang="en-GB" sz="7200" b="1">
                <a:solidFill>
                  <a:schemeClr val="bg1"/>
                </a:solidFill>
              </a:rPr>
              <a:t>Transition design session</a:t>
            </a:r>
          </a:p>
        </p:txBody>
      </p:sp>
    </p:spTree>
    <p:extLst>
      <p:ext uri="{BB962C8B-B14F-4D97-AF65-F5344CB8AC3E}">
        <p14:creationId xmlns:p14="http://schemas.microsoft.com/office/powerpoint/2010/main" val="27527328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BC884-A147-586A-B8E9-DD75FFA86845}"/>
              </a:ext>
            </a:extLst>
          </p:cNvPr>
          <p:cNvSpPr>
            <a:spLocks noGrp="1"/>
          </p:cNvSpPr>
          <p:nvPr>
            <p:ph type="title"/>
          </p:nvPr>
        </p:nvSpPr>
        <p:spPr>
          <a:xfrm>
            <a:off x="609598" y="328030"/>
            <a:ext cx="11166801" cy="763600"/>
          </a:xfrm>
        </p:spPr>
        <p:txBody>
          <a:bodyPr/>
          <a:lstStyle/>
          <a:p>
            <a:r>
              <a:rPr lang="en-GB" sz="2400">
                <a:solidFill>
                  <a:schemeClr val="accent6">
                    <a:lumMod val="75000"/>
                  </a:schemeClr>
                </a:solidFill>
              </a:rPr>
              <a:t>Task-democratic council / </a:t>
            </a:r>
            <a:r>
              <a:rPr lang="en-GB" sz="2400" b="1">
                <a:solidFill>
                  <a:schemeClr val="accent6">
                    <a:lumMod val="75000"/>
                  </a:schemeClr>
                </a:solidFill>
              </a:rPr>
              <a:t>Transition design session</a:t>
            </a:r>
            <a:r>
              <a:rPr lang="en-GB" sz="2400">
                <a:solidFill>
                  <a:schemeClr val="accent6">
                    <a:lumMod val="75000"/>
                  </a:schemeClr>
                </a:solidFill>
              </a:rPr>
              <a:t> - Facilitator suggestions</a:t>
            </a:r>
            <a:endParaRPr lang="nl-NL" sz="2400" dirty="0">
              <a:solidFill>
                <a:schemeClr val="accent6">
                  <a:lumMod val="75000"/>
                </a:schemeClr>
              </a:solidFill>
            </a:endParaRPr>
          </a:p>
        </p:txBody>
      </p:sp>
      <p:sp>
        <p:nvSpPr>
          <p:cNvPr id="3" name="Text Placeholder 2">
            <a:extLst>
              <a:ext uri="{FF2B5EF4-FFF2-40B4-BE49-F238E27FC236}">
                <a16:creationId xmlns:a16="http://schemas.microsoft.com/office/drawing/2014/main" id="{C49C1BBE-8D18-214A-7210-B305D5B5EE17}"/>
              </a:ext>
            </a:extLst>
          </p:cNvPr>
          <p:cNvSpPr>
            <a:spLocks noGrp="1"/>
          </p:cNvSpPr>
          <p:nvPr>
            <p:ph type="body" idx="1"/>
          </p:nvPr>
        </p:nvSpPr>
        <p:spPr>
          <a:xfrm>
            <a:off x="609598" y="1091630"/>
            <a:ext cx="11166801" cy="5343217"/>
          </a:xfrm>
        </p:spPr>
        <p:txBody>
          <a:bodyPr>
            <a:normAutofit fontScale="47500" lnSpcReduction="20000"/>
          </a:bodyPr>
          <a:lstStyle/>
          <a:p>
            <a:pPr marL="114300" indent="0">
              <a:lnSpc>
                <a:spcPct val="100000"/>
              </a:lnSpc>
              <a:buNone/>
            </a:pPr>
            <a:r>
              <a:rPr lang="en-GB" b="1">
                <a:solidFill>
                  <a:schemeClr val="accent3">
                    <a:lumMod val="75000"/>
                  </a:schemeClr>
                </a:solidFill>
              </a:rPr>
              <a:t>Preparation</a:t>
            </a:r>
          </a:p>
          <a:p>
            <a:pPr>
              <a:lnSpc>
                <a:spcPct val="100000"/>
              </a:lnSpc>
            </a:pPr>
            <a:r>
              <a:rPr lang="en-GB" b="1">
                <a:solidFill>
                  <a:schemeClr val="accent3">
                    <a:lumMod val="75000"/>
                  </a:schemeClr>
                </a:solidFill>
              </a:rPr>
              <a:t>Read up on the Hauser 2014 research</a:t>
            </a:r>
            <a:r>
              <a:rPr lang="en-GB">
                <a:solidFill>
                  <a:schemeClr val="accent3">
                    <a:lumMod val="75000"/>
                  </a:schemeClr>
                </a:solidFill>
              </a:rPr>
              <a:t> in the extra slides in this file. It shows a potentially steep increase in society wide project appreciation and participation when everyone would participate. It would make collective responsibility possible. </a:t>
            </a:r>
          </a:p>
          <a:p>
            <a:pPr>
              <a:lnSpc>
                <a:spcPct val="100000"/>
              </a:lnSpc>
            </a:pPr>
            <a:r>
              <a:rPr lang="en-GB" b="1">
                <a:solidFill>
                  <a:schemeClr val="accent3">
                    <a:lumMod val="75000"/>
                  </a:schemeClr>
                </a:solidFill>
              </a:rPr>
              <a:t>Arrange for a separate table </a:t>
            </a:r>
            <a:r>
              <a:rPr lang="en-GB">
                <a:solidFill>
                  <a:schemeClr val="accent3">
                    <a:lumMod val="75000"/>
                  </a:schemeClr>
                </a:solidFill>
              </a:rPr>
              <a:t>large enough for the A0 canvas OR rearrange your tables after the Hauser slide.   </a:t>
            </a:r>
          </a:p>
          <a:p>
            <a:pPr>
              <a:lnSpc>
                <a:spcPct val="100000"/>
              </a:lnSpc>
            </a:pPr>
            <a:r>
              <a:rPr lang="en-GB" b="1">
                <a:solidFill>
                  <a:schemeClr val="accent3">
                    <a:lumMod val="75000"/>
                  </a:schemeClr>
                </a:solidFill>
              </a:rPr>
              <a:t>Print an A0 brainstorm canvas </a:t>
            </a:r>
            <a:r>
              <a:rPr lang="en-GB">
                <a:solidFill>
                  <a:schemeClr val="accent3">
                    <a:lumMod val="75000"/>
                  </a:schemeClr>
                </a:solidFill>
              </a:rPr>
              <a:t>from the pdf file. The original design is in the Extra slides, at the end. If you translate it, sharing in the task democracy community is appreciated. Cut along the lines so the taskgroups can be taken apart, filled in, and put back together. Use small pieces of detachable masking tape for easier handling (you’re going to draw arrows across cutting lines and without some tape the paper may slide away). </a:t>
            </a:r>
          </a:p>
          <a:p>
            <a:pPr>
              <a:lnSpc>
                <a:spcPct val="100000"/>
              </a:lnSpc>
            </a:pPr>
            <a:r>
              <a:rPr lang="en-GB" b="1">
                <a:solidFill>
                  <a:schemeClr val="accent3">
                    <a:lumMod val="75000"/>
                  </a:schemeClr>
                </a:solidFill>
              </a:rPr>
              <a:t>This breakout can be chaired by one facilitator. </a:t>
            </a:r>
            <a:r>
              <a:rPr lang="en-GB">
                <a:solidFill>
                  <a:schemeClr val="accent3">
                    <a:lumMod val="75000"/>
                  </a:schemeClr>
                </a:solidFill>
              </a:rPr>
              <a:t>It you are two, take roles as chair and secretary.</a:t>
            </a:r>
          </a:p>
          <a:p>
            <a:pPr marL="114300" indent="0">
              <a:lnSpc>
                <a:spcPct val="100000"/>
              </a:lnSpc>
              <a:buNone/>
            </a:pPr>
            <a:endParaRPr lang="en-GB" b="1">
              <a:solidFill>
                <a:schemeClr val="accent3">
                  <a:lumMod val="75000"/>
                </a:schemeClr>
              </a:solidFill>
            </a:endParaRPr>
          </a:p>
          <a:p>
            <a:pPr marL="114300" indent="0">
              <a:lnSpc>
                <a:spcPct val="100000"/>
              </a:lnSpc>
              <a:buNone/>
            </a:pPr>
            <a:r>
              <a:rPr lang="en-GB" b="1">
                <a:solidFill>
                  <a:schemeClr val="accent6">
                    <a:lumMod val="75000"/>
                  </a:schemeClr>
                </a:solidFill>
              </a:rPr>
              <a:t>Facilitator suggestions</a:t>
            </a:r>
            <a:r>
              <a:rPr lang="en-GB"/>
              <a:t>:</a:t>
            </a:r>
          </a:p>
          <a:p>
            <a:pPr>
              <a:lnSpc>
                <a:spcPct val="100000"/>
              </a:lnSpc>
            </a:pPr>
            <a:r>
              <a:rPr lang="en-GB"/>
              <a:t>Welcome to this breakout session! We’ll be doing a </a:t>
            </a:r>
            <a:r>
              <a:rPr lang="en-GB" b="1">
                <a:solidFill>
                  <a:schemeClr val="accent6">
                    <a:lumMod val="75000"/>
                  </a:schemeClr>
                </a:solidFill>
              </a:rPr>
              <a:t>role play simulation of how to coordinate a transition, society wide</a:t>
            </a:r>
            <a:r>
              <a:rPr lang="en-GB"/>
              <a:t>.</a:t>
            </a:r>
          </a:p>
          <a:p>
            <a:pPr lvl="1">
              <a:lnSpc>
                <a:spcPct val="100000"/>
              </a:lnSpc>
            </a:pPr>
            <a:r>
              <a:rPr lang="en-GB">
                <a:solidFill>
                  <a:schemeClr val="tx1">
                    <a:lumMod val="65000"/>
                    <a:lumOff val="35000"/>
                  </a:schemeClr>
                </a:solidFill>
              </a:rPr>
              <a:t>Introduce participants and yourself as needed</a:t>
            </a:r>
          </a:p>
          <a:p>
            <a:pPr lvl="1">
              <a:lnSpc>
                <a:spcPct val="100000"/>
              </a:lnSpc>
            </a:pPr>
            <a:r>
              <a:rPr lang="en-GB">
                <a:solidFill>
                  <a:schemeClr val="tx1">
                    <a:lumMod val="65000"/>
                    <a:lumOff val="35000"/>
                  </a:schemeClr>
                </a:solidFill>
              </a:rPr>
              <a:t>Introduce the breakout objective: Explore whether the task democracy method can </a:t>
            </a:r>
            <a:r>
              <a:rPr lang="en-GB" b="1"/>
              <a:t>create coherent and synergetic society wide transition projects</a:t>
            </a:r>
          </a:p>
          <a:p>
            <a:pPr lvl="1">
              <a:lnSpc>
                <a:spcPct val="100000"/>
              </a:lnSpc>
            </a:pPr>
            <a:r>
              <a:rPr lang="en-GB">
                <a:solidFill>
                  <a:schemeClr val="tx1">
                    <a:lumMod val="65000"/>
                    <a:lumOff val="35000"/>
                  </a:schemeClr>
                </a:solidFill>
              </a:rPr>
              <a:t>We now are a </a:t>
            </a:r>
            <a:r>
              <a:rPr lang="en-GB" b="1"/>
              <a:t>transition project team</a:t>
            </a:r>
            <a:r>
              <a:rPr lang="en-GB" b="1">
                <a:solidFill>
                  <a:schemeClr val="tx1">
                    <a:lumMod val="65000"/>
                    <a:lumOff val="35000"/>
                  </a:schemeClr>
                </a:solidFill>
              </a:rPr>
              <a:t> </a:t>
            </a:r>
            <a:r>
              <a:rPr lang="en-GB">
                <a:solidFill>
                  <a:schemeClr val="tx1">
                    <a:lumMod val="65000"/>
                    <a:lumOff val="35000"/>
                  </a:schemeClr>
                </a:solidFill>
              </a:rPr>
              <a:t>initiated by the transition council. We are </a:t>
            </a:r>
            <a:r>
              <a:rPr lang="en-GB" b="1"/>
              <a:t>experts and influentials</a:t>
            </a:r>
            <a:r>
              <a:rPr lang="en-GB">
                <a:solidFill>
                  <a:schemeClr val="tx1">
                    <a:lumMod val="65000"/>
                    <a:lumOff val="35000"/>
                  </a:schemeClr>
                </a:solidFill>
              </a:rPr>
              <a:t> from five task groups.</a:t>
            </a:r>
          </a:p>
          <a:p>
            <a:pPr lvl="1">
              <a:lnSpc>
                <a:spcPct val="100000"/>
              </a:lnSpc>
            </a:pPr>
            <a:r>
              <a:rPr lang="en-GB">
                <a:solidFill>
                  <a:schemeClr val="tx1">
                    <a:lumMod val="65000"/>
                    <a:lumOff val="35000"/>
                  </a:schemeClr>
                </a:solidFill>
              </a:rPr>
              <a:t>The council has set an </a:t>
            </a:r>
            <a:r>
              <a:rPr lang="en-GB" b="1"/>
              <a:t>agenda</a:t>
            </a:r>
            <a:r>
              <a:rPr lang="en-GB">
                <a:solidFill>
                  <a:schemeClr val="tx1">
                    <a:lumMod val="65000"/>
                    <a:lumOff val="35000"/>
                  </a:schemeClr>
                </a:solidFill>
              </a:rPr>
              <a:t>, an issue priority order. They now ask us to </a:t>
            </a:r>
            <a:r>
              <a:rPr lang="en-GB" b="1"/>
              <a:t>initiate a society wide transition project for issue #1</a:t>
            </a:r>
            <a:r>
              <a:rPr lang="en-GB">
                <a:solidFill>
                  <a:schemeClr val="tx1">
                    <a:lumMod val="65000"/>
                    <a:lumOff val="35000"/>
                  </a:schemeClr>
                </a:solidFill>
              </a:rPr>
              <a:t>. Our task is </a:t>
            </a:r>
            <a:r>
              <a:rPr lang="en-GB" b="1"/>
              <a:t>coordinate voluntary transition efforts </a:t>
            </a:r>
            <a:r>
              <a:rPr lang="en-GB">
                <a:solidFill>
                  <a:schemeClr val="tx1">
                    <a:lumMod val="65000"/>
                    <a:lumOff val="35000"/>
                  </a:schemeClr>
                </a:solidFill>
              </a:rPr>
              <a:t>from five task groups. There is </a:t>
            </a:r>
            <a:r>
              <a:rPr lang="en-GB" b="1"/>
              <a:t>no need for power shift or regime change </a:t>
            </a:r>
            <a:r>
              <a:rPr lang="en-GB">
                <a:solidFill>
                  <a:schemeClr val="tx1">
                    <a:lumMod val="65000"/>
                    <a:lumOff val="35000"/>
                  </a:schemeClr>
                </a:solidFill>
              </a:rPr>
              <a:t>here (contrary to other transition theory). Task groups, including public administration, decide themselves about what to put on the table, through their representatives. </a:t>
            </a:r>
          </a:p>
          <a:p>
            <a:pPr>
              <a:lnSpc>
                <a:spcPct val="100000"/>
              </a:lnSpc>
            </a:pPr>
            <a:r>
              <a:rPr lang="en-GB" sz="2800"/>
              <a:t>Explain the </a:t>
            </a:r>
            <a:r>
              <a:rPr lang="en-GB" sz="2800" b="1">
                <a:solidFill>
                  <a:schemeClr val="accent6">
                    <a:lumMod val="75000"/>
                  </a:schemeClr>
                </a:solidFill>
              </a:rPr>
              <a:t>Hauser 2014 </a:t>
            </a:r>
            <a:r>
              <a:rPr lang="en-GB" sz="2800"/>
              <a:t>research. </a:t>
            </a:r>
          </a:p>
          <a:p>
            <a:pPr>
              <a:lnSpc>
                <a:spcPct val="100000"/>
              </a:lnSpc>
            </a:pPr>
            <a:r>
              <a:rPr lang="en-GB"/>
              <a:t>Turn to the </a:t>
            </a:r>
            <a:r>
              <a:rPr lang="en-GB" b="1">
                <a:solidFill>
                  <a:schemeClr val="accent6">
                    <a:lumMod val="75000"/>
                  </a:schemeClr>
                </a:solidFill>
              </a:rPr>
              <a:t>brainstorm table</a:t>
            </a:r>
            <a:r>
              <a:rPr lang="en-GB"/>
              <a:t> (or rearrange and put the canvas on top). Ask all to gather around it. </a:t>
            </a:r>
          </a:p>
          <a:p>
            <a:pPr lvl="1">
              <a:lnSpc>
                <a:spcPct val="100000"/>
              </a:lnSpc>
            </a:pPr>
            <a:r>
              <a:rPr lang="en-GB">
                <a:solidFill>
                  <a:schemeClr val="tx1">
                    <a:lumMod val="65000"/>
                    <a:lumOff val="35000"/>
                  </a:schemeClr>
                </a:solidFill>
              </a:rPr>
              <a:t>Explain the </a:t>
            </a:r>
            <a:r>
              <a:rPr lang="en-GB" b="1"/>
              <a:t>working order </a:t>
            </a:r>
            <a:r>
              <a:rPr lang="en-GB">
                <a:solidFill>
                  <a:schemeClr val="tx1">
                    <a:lumMod val="65000"/>
                    <a:lumOff val="35000"/>
                  </a:schemeClr>
                </a:solidFill>
              </a:rPr>
              <a:t>and the </a:t>
            </a:r>
            <a:r>
              <a:rPr lang="en-GB" b="1"/>
              <a:t>questions</a:t>
            </a:r>
            <a:r>
              <a:rPr lang="en-GB"/>
              <a:t>.</a:t>
            </a:r>
          </a:p>
          <a:p>
            <a:pPr lvl="1">
              <a:lnSpc>
                <a:spcPct val="100000"/>
              </a:lnSpc>
            </a:pPr>
            <a:r>
              <a:rPr lang="en-GB">
                <a:solidFill>
                  <a:schemeClr val="tx1">
                    <a:lumMod val="65000"/>
                    <a:lumOff val="35000"/>
                  </a:schemeClr>
                </a:solidFill>
              </a:rPr>
              <a:t>Fill in </a:t>
            </a:r>
            <a:r>
              <a:rPr lang="en-GB" b="1"/>
              <a:t>topic</a:t>
            </a:r>
            <a:r>
              <a:rPr lang="en-GB">
                <a:solidFill>
                  <a:schemeClr val="tx1">
                    <a:lumMod val="65000"/>
                    <a:lumOff val="35000"/>
                  </a:schemeClr>
                </a:solidFill>
              </a:rPr>
              <a:t> (1) and </a:t>
            </a:r>
            <a:r>
              <a:rPr lang="en-GB" b="1"/>
              <a:t>territory</a:t>
            </a:r>
            <a:r>
              <a:rPr lang="en-GB">
                <a:solidFill>
                  <a:schemeClr val="tx1">
                    <a:lumMod val="65000"/>
                    <a:lumOff val="35000"/>
                  </a:schemeClr>
                </a:solidFill>
              </a:rPr>
              <a:t> (2) yourself</a:t>
            </a:r>
          </a:p>
          <a:p>
            <a:pPr lvl="1">
              <a:lnSpc>
                <a:spcPct val="100000"/>
              </a:lnSpc>
            </a:pPr>
            <a:r>
              <a:rPr lang="en-GB">
                <a:solidFill>
                  <a:schemeClr val="tx1">
                    <a:lumMod val="65000"/>
                    <a:lumOff val="35000"/>
                  </a:schemeClr>
                </a:solidFill>
              </a:rPr>
              <a:t>Ask for some </a:t>
            </a:r>
            <a:r>
              <a:rPr lang="en-GB" b="1"/>
              <a:t>values</a:t>
            </a:r>
            <a:r>
              <a:rPr lang="en-GB">
                <a:solidFill>
                  <a:schemeClr val="tx1">
                    <a:lumMod val="65000"/>
                    <a:lumOff val="35000"/>
                  </a:schemeClr>
                </a:solidFill>
              </a:rPr>
              <a:t> that are at stake in this transition. Fill in at (3). Values may be (seemingly) unconvenable, e.g. economic growth and biodiversity. </a:t>
            </a:r>
          </a:p>
          <a:p>
            <a:pPr lvl="1">
              <a:lnSpc>
                <a:spcPct val="100000"/>
              </a:lnSpc>
            </a:pPr>
            <a:r>
              <a:rPr lang="en-GB" b="1">
                <a:solidFill>
                  <a:schemeClr val="accent6">
                    <a:lumMod val="75000"/>
                  </a:schemeClr>
                </a:solidFill>
              </a:rPr>
              <a:t>Task group brainstorm</a:t>
            </a:r>
            <a:r>
              <a:rPr lang="en-GB">
                <a:solidFill>
                  <a:schemeClr val="tx1">
                    <a:lumMod val="65000"/>
                    <a:lumOff val="35000"/>
                  </a:schemeClr>
                </a:solidFill>
              </a:rPr>
              <a:t>: ask the task groups to take their own segment of the canvas, sit apart and brainstorm about questions 4 and 5.</a:t>
            </a:r>
            <a:r>
              <a:rPr lang="en-GB"/>
              <a:t> </a:t>
            </a:r>
          </a:p>
          <a:p>
            <a:pPr lvl="1">
              <a:lnSpc>
                <a:spcPct val="100000"/>
              </a:lnSpc>
            </a:pPr>
            <a:r>
              <a:rPr lang="en-GB" b="1">
                <a:solidFill>
                  <a:schemeClr val="accent6">
                    <a:lumMod val="75000"/>
                  </a:schemeClr>
                </a:solidFill>
              </a:rPr>
              <a:t>Pitches</a:t>
            </a:r>
            <a:r>
              <a:rPr lang="en-GB">
                <a:solidFill>
                  <a:schemeClr val="tx1">
                    <a:lumMod val="65000"/>
                    <a:lumOff val="35000"/>
                  </a:schemeClr>
                </a:solidFill>
              </a:rPr>
              <a:t>: give turns to the task groups to briefly name the organisations and possible contributions. </a:t>
            </a:r>
            <a:endParaRPr lang="en-GB" b="1">
              <a:solidFill>
                <a:schemeClr val="tx1">
                  <a:lumMod val="65000"/>
                  <a:lumOff val="35000"/>
                </a:schemeClr>
              </a:solidFill>
            </a:endParaRPr>
          </a:p>
          <a:p>
            <a:pPr lvl="1">
              <a:lnSpc>
                <a:spcPct val="100000"/>
              </a:lnSpc>
            </a:pPr>
            <a:r>
              <a:rPr lang="en-GB" b="1">
                <a:solidFill>
                  <a:schemeClr val="accent6">
                    <a:lumMod val="75000"/>
                  </a:schemeClr>
                </a:solidFill>
              </a:rPr>
              <a:t>Synergy spotting</a:t>
            </a:r>
            <a:r>
              <a:rPr lang="en-GB">
                <a:solidFill>
                  <a:schemeClr val="tx1">
                    <a:lumMod val="65000"/>
                    <a:lumOff val="35000"/>
                  </a:schemeClr>
                </a:solidFill>
              </a:rPr>
              <a:t>: give turns to the task groups to spot </a:t>
            </a:r>
            <a:r>
              <a:rPr lang="en-GB" b="1"/>
              <a:t>one</a:t>
            </a:r>
            <a:r>
              <a:rPr lang="en-GB">
                <a:solidFill>
                  <a:schemeClr val="tx1">
                    <a:lumMod val="65000"/>
                    <a:lumOff val="35000"/>
                  </a:schemeClr>
                </a:solidFill>
              </a:rPr>
              <a:t> synergy between any two contributions. Reward what they find and draw an arrow. Do multiple rounds until it is evident that </a:t>
            </a:r>
            <a:r>
              <a:rPr lang="en-GB" b="1"/>
              <a:t>there is a lot of synergy if all task groups participate</a:t>
            </a:r>
            <a:r>
              <a:rPr lang="en-GB">
                <a:solidFill>
                  <a:schemeClr val="tx1">
                    <a:lumMod val="65000"/>
                    <a:lumOff val="35000"/>
                  </a:schemeClr>
                </a:solidFill>
              </a:rPr>
              <a:t>. </a:t>
            </a:r>
          </a:p>
          <a:p>
            <a:pPr>
              <a:lnSpc>
                <a:spcPct val="100000"/>
              </a:lnSpc>
            </a:pPr>
            <a:r>
              <a:rPr lang="en-GB" b="1">
                <a:solidFill>
                  <a:schemeClr val="accent6">
                    <a:lumMod val="75000"/>
                  </a:schemeClr>
                </a:solidFill>
              </a:rPr>
              <a:t>Next steps</a:t>
            </a:r>
            <a:r>
              <a:rPr lang="en-GB"/>
              <a:t>: turn back to the powerpoint. Explain what steps can be taken next if this were a real project. Might someone suggest to do this for real then point out you need a mandate, so set up a council first and do agenda-setting as in the previous session.</a:t>
            </a:r>
            <a:r>
              <a:rPr lang="en-GB" i="1"/>
              <a:t>  </a:t>
            </a:r>
            <a:endParaRPr lang="en-GB" b="1" i="1">
              <a:solidFill>
                <a:schemeClr val="accent6">
                  <a:lumMod val="75000"/>
                </a:schemeClr>
              </a:solidFill>
            </a:endParaRPr>
          </a:p>
          <a:p>
            <a:pPr>
              <a:lnSpc>
                <a:spcPct val="100000"/>
              </a:lnSpc>
            </a:pPr>
            <a:r>
              <a:rPr lang="en-GB" b="1">
                <a:solidFill>
                  <a:schemeClr val="accent6">
                    <a:lumMod val="75000"/>
                  </a:schemeClr>
                </a:solidFill>
              </a:rPr>
              <a:t>Conclusions</a:t>
            </a:r>
            <a:r>
              <a:rPr lang="en-GB"/>
              <a:t>: summarise, reflect on the direct result, then on the method.  </a:t>
            </a:r>
            <a:endParaRPr lang="en-GB" b="1">
              <a:solidFill>
                <a:schemeClr val="accent6">
                  <a:lumMod val="75000"/>
                </a:schemeClr>
              </a:solidFill>
            </a:endParaRPr>
          </a:p>
        </p:txBody>
      </p:sp>
    </p:spTree>
    <p:extLst>
      <p:ext uri="{BB962C8B-B14F-4D97-AF65-F5344CB8AC3E}">
        <p14:creationId xmlns:p14="http://schemas.microsoft.com/office/powerpoint/2010/main" val="19021455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BC884-A147-586A-B8E9-DD75FFA86845}"/>
              </a:ext>
            </a:extLst>
          </p:cNvPr>
          <p:cNvSpPr>
            <a:spLocks noGrp="1"/>
          </p:cNvSpPr>
          <p:nvPr>
            <p:ph type="title"/>
          </p:nvPr>
        </p:nvSpPr>
        <p:spPr>
          <a:xfrm>
            <a:off x="609598" y="328030"/>
            <a:ext cx="11166801" cy="763600"/>
          </a:xfrm>
        </p:spPr>
        <p:txBody>
          <a:bodyPr/>
          <a:lstStyle/>
          <a:p>
            <a:r>
              <a:rPr lang="en-GB" sz="2800" b="1">
                <a:solidFill>
                  <a:schemeClr val="accent6">
                    <a:lumMod val="75000"/>
                  </a:schemeClr>
                </a:solidFill>
              </a:rPr>
              <a:t>Timing – Two hour pressure cooker, or take more time and add a break</a:t>
            </a:r>
            <a:endParaRPr lang="nl-NL" sz="2800" dirty="0">
              <a:solidFill>
                <a:schemeClr val="accent6">
                  <a:lumMod val="75000"/>
                </a:schemeClr>
              </a:solidFill>
            </a:endParaRPr>
          </a:p>
        </p:txBody>
      </p:sp>
      <p:sp>
        <p:nvSpPr>
          <p:cNvPr id="3" name="Text Placeholder 2">
            <a:extLst>
              <a:ext uri="{FF2B5EF4-FFF2-40B4-BE49-F238E27FC236}">
                <a16:creationId xmlns:a16="http://schemas.microsoft.com/office/drawing/2014/main" id="{C49C1BBE-8D18-214A-7210-B305D5B5EE17}"/>
              </a:ext>
            </a:extLst>
          </p:cNvPr>
          <p:cNvSpPr>
            <a:spLocks noGrp="1"/>
          </p:cNvSpPr>
          <p:nvPr>
            <p:ph type="body" idx="1"/>
          </p:nvPr>
        </p:nvSpPr>
        <p:spPr>
          <a:xfrm>
            <a:off x="609598" y="922713"/>
            <a:ext cx="11582402" cy="5461462"/>
          </a:xfrm>
        </p:spPr>
        <p:txBody>
          <a:bodyPr>
            <a:normAutofit fontScale="47500" lnSpcReduction="20000"/>
          </a:bodyPr>
          <a:lstStyle/>
          <a:p>
            <a:pPr>
              <a:lnSpc>
                <a:spcPct val="120000"/>
              </a:lnSpc>
              <a:buSzPct val="100000"/>
            </a:pPr>
            <a:r>
              <a:rPr lang="en-GB" b="1"/>
              <a:t>Introduction				13.30 + 15 min</a:t>
            </a:r>
          </a:p>
          <a:p>
            <a:pPr marL="1085850" lvl="1" indent="-514350">
              <a:lnSpc>
                <a:spcPct val="120000"/>
              </a:lnSpc>
              <a:buSzPct val="100000"/>
            </a:pPr>
            <a:r>
              <a:rPr lang="en-GB">
                <a:solidFill>
                  <a:schemeClr val="accent5">
                    <a:lumMod val="75000"/>
                  </a:schemeClr>
                </a:solidFill>
              </a:rPr>
              <a:t>Objectives					13.30 + 2 min</a:t>
            </a:r>
          </a:p>
          <a:p>
            <a:pPr marL="1085850" lvl="1" indent="-514350">
              <a:lnSpc>
                <a:spcPct val="120000"/>
              </a:lnSpc>
              <a:buSzPct val="100000"/>
            </a:pPr>
            <a:r>
              <a:rPr lang="en-GB">
                <a:solidFill>
                  <a:schemeClr val="accent5">
                    <a:lumMod val="75000"/>
                  </a:schemeClr>
                </a:solidFill>
              </a:rPr>
              <a:t>What are we going to do? 			13.32 + 1 min</a:t>
            </a:r>
          </a:p>
          <a:p>
            <a:pPr marL="1085850" lvl="1" indent="-514350">
              <a:lnSpc>
                <a:spcPct val="120000"/>
              </a:lnSpc>
              <a:buSzPct val="100000"/>
            </a:pPr>
            <a:r>
              <a:rPr lang="en-GB">
                <a:solidFill>
                  <a:schemeClr val="accent5">
                    <a:lumMod val="75000"/>
                  </a:schemeClr>
                </a:solidFill>
              </a:rPr>
              <a:t>Eisenhower matrix quiz				13.33 + 10 min</a:t>
            </a:r>
          </a:p>
          <a:p>
            <a:pPr marL="1085850" lvl="1" indent="-514350">
              <a:lnSpc>
                <a:spcPct val="120000"/>
              </a:lnSpc>
              <a:buSzPct val="100000"/>
            </a:pPr>
            <a:r>
              <a:rPr lang="en-GB">
                <a:solidFill>
                  <a:schemeClr val="accent5">
                    <a:lumMod val="75000"/>
                  </a:schemeClr>
                </a:solidFill>
              </a:rPr>
              <a:t>Task groups model				13.43 + 2 min</a:t>
            </a:r>
          </a:p>
          <a:p>
            <a:pPr>
              <a:lnSpc>
                <a:spcPct val="120000"/>
              </a:lnSpc>
              <a:buSzPct val="100000"/>
            </a:pPr>
            <a:r>
              <a:rPr lang="en-GB" b="1"/>
              <a:t>Set a transition agenda (role play) 		13.45 + 45 min</a:t>
            </a:r>
          </a:p>
          <a:p>
            <a:pPr marL="1085850" lvl="1" indent="-514350">
              <a:lnSpc>
                <a:spcPct val="120000"/>
              </a:lnSpc>
              <a:buSzPct val="100000"/>
            </a:pPr>
            <a:r>
              <a:rPr lang="en-GB">
                <a:solidFill>
                  <a:schemeClr val="accent5">
                    <a:lumMod val="75000"/>
                  </a:schemeClr>
                </a:solidFill>
              </a:rPr>
              <a:t>Introduction: round table model 			13.45 + 10 min</a:t>
            </a:r>
          </a:p>
          <a:p>
            <a:pPr marL="1085850" lvl="1" indent="-514350">
              <a:lnSpc>
                <a:spcPct val="120000"/>
              </a:lnSpc>
              <a:buSzPct val="100000"/>
            </a:pPr>
            <a:r>
              <a:rPr lang="en-GB">
                <a:solidFill>
                  <a:schemeClr val="accent5">
                    <a:lumMod val="75000"/>
                  </a:schemeClr>
                </a:solidFill>
              </a:rPr>
              <a:t>Task groups: choose an issue and prepare a pitch 		13.55 + 5 min</a:t>
            </a:r>
          </a:p>
          <a:p>
            <a:pPr marL="1085850" lvl="1" indent="-514350">
              <a:lnSpc>
                <a:spcPct val="120000"/>
              </a:lnSpc>
              <a:buSzPct val="100000"/>
            </a:pPr>
            <a:r>
              <a:rPr lang="en-GB">
                <a:solidFill>
                  <a:schemeClr val="accent5">
                    <a:lumMod val="75000"/>
                  </a:schemeClr>
                </a:solidFill>
              </a:rPr>
              <a:t>Pitches: what issue should be addressed first? 		14.00 + 5 min</a:t>
            </a:r>
          </a:p>
          <a:p>
            <a:pPr marL="1085850" lvl="1" indent="-514350">
              <a:lnSpc>
                <a:spcPct val="120000"/>
              </a:lnSpc>
              <a:buSzPct val="100000"/>
            </a:pPr>
            <a:r>
              <a:rPr lang="en-GB">
                <a:solidFill>
                  <a:schemeClr val="accent5">
                    <a:lumMod val="75000"/>
                  </a:schemeClr>
                </a:solidFill>
              </a:rPr>
              <a:t>Deliberation: clarify, support, criticise 			14.05 + 10 min</a:t>
            </a:r>
          </a:p>
          <a:p>
            <a:pPr marL="1085850" lvl="1" indent="-514350">
              <a:lnSpc>
                <a:spcPct val="120000"/>
              </a:lnSpc>
              <a:buSzPct val="100000"/>
            </a:pPr>
            <a:r>
              <a:rPr lang="en-GB">
                <a:solidFill>
                  <a:schemeClr val="accent5">
                    <a:lumMod val="75000"/>
                  </a:schemeClr>
                </a:solidFill>
              </a:rPr>
              <a:t>Voting: sorting the issues. Consent? 			14.15 + 5 min</a:t>
            </a:r>
          </a:p>
          <a:p>
            <a:pPr marL="1085850" lvl="1" indent="-514350">
              <a:lnSpc>
                <a:spcPct val="120000"/>
              </a:lnSpc>
              <a:buSzPct val="100000"/>
            </a:pPr>
            <a:r>
              <a:rPr lang="en-GB">
                <a:solidFill>
                  <a:schemeClr val="accent5">
                    <a:lumMod val="75000"/>
                  </a:schemeClr>
                </a:solidFill>
              </a:rPr>
              <a:t>Conclusions 				14.20 + 10 min</a:t>
            </a:r>
          </a:p>
          <a:p>
            <a:pPr>
              <a:lnSpc>
                <a:spcPct val="120000"/>
              </a:lnSpc>
              <a:buSzPct val="100000"/>
            </a:pPr>
            <a:r>
              <a:rPr lang="en-GB" b="1"/>
              <a:t>Design a society wide transition project (role play) 	14.30 + 45 min</a:t>
            </a:r>
          </a:p>
          <a:p>
            <a:pPr marL="1085850" lvl="1" indent="-514350">
              <a:lnSpc>
                <a:spcPct val="120000"/>
              </a:lnSpc>
              <a:buSzPct val="100000"/>
            </a:pPr>
            <a:r>
              <a:rPr lang="en-GB">
                <a:solidFill>
                  <a:schemeClr val="accent5">
                    <a:lumMod val="75000"/>
                  </a:schemeClr>
                </a:solidFill>
              </a:rPr>
              <a:t>Introduction: topic, Hauser, canvas, values 		14.30 + 10 min</a:t>
            </a:r>
          </a:p>
          <a:p>
            <a:pPr marL="1085850" lvl="1" indent="-514350">
              <a:lnSpc>
                <a:spcPct val="120000"/>
              </a:lnSpc>
              <a:buSzPct val="100000"/>
            </a:pPr>
            <a:r>
              <a:rPr lang="en-GB">
                <a:solidFill>
                  <a:schemeClr val="accent5">
                    <a:lumMod val="75000"/>
                  </a:schemeClr>
                </a:solidFill>
              </a:rPr>
              <a:t>Task groups: brainstorm organisations and contributions 	14.40 + 10 min</a:t>
            </a:r>
          </a:p>
          <a:p>
            <a:pPr marL="1085850" lvl="1" indent="-514350">
              <a:lnSpc>
                <a:spcPct val="120000"/>
              </a:lnSpc>
              <a:buSzPct val="100000"/>
            </a:pPr>
            <a:r>
              <a:rPr lang="en-GB">
                <a:solidFill>
                  <a:schemeClr val="accent5">
                    <a:lumMod val="75000"/>
                  </a:schemeClr>
                </a:solidFill>
              </a:rPr>
              <a:t>Pitches: organisations, contributions 			14.50 + 5 min</a:t>
            </a:r>
          </a:p>
          <a:p>
            <a:pPr marL="1085850" lvl="1" indent="-514350">
              <a:lnSpc>
                <a:spcPct val="120000"/>
              </a:lnSpc>
              <a:buSzPct val="100000"/>
            </a:pPr>
            <a:r>
              <a:rPr lang="en-GB">
                <a:solidFill>
                  <a:schemeClr val="accent5">
                    <a:lumMod val="75000"/>
                  </a:schemeClr>
                </a:solidFill>
              </a:rPr>
              <a:t>Spotting synergy between contributions 		14.55 + 8 min</a:t>
            </a:r>
          </a:p>
          <a:p>
            <a:pPr marL="1085850" lvl="1" indent="-514350">
              <a:lnSpc>
                <a:spcPct val="120000"/>
              </a:lnSpc>
              <a:buSzPct val="100000"/>
            </a:pPr>
            <a:r>
              <a:rPr lang="en-GB">
                <a:solidFill>
                  <a:schemeClr val="accent5">
                    <a:lumMod val="75000"/>
                  </a:schemeClr>
                </a:solidFill>
              </a:rPr>
              <a:t>Next steps in real applications 			15.03 + 2 min</a:t>
            </a:r>
          </a:p>
          <a:p>
            <a:pPr marL="1085850" lvl="1" indent="-514350">
              <a:lnSpc>
                <a:spcPct val="120000"/>
              </a:lnSpc>
              <a:buSzPct val="100000"/>
            </a:pPr>
            <a:r>
              <a:rPr lang="en-GB">
                <a:solidFill>
                  <a:schemeClr val="accent5">
                    <a:lumMod val="75000"/>
                  </a:schemeClr>
                </a:solidFill>
              </a:rPr>
              <a:t>Conclusions 				15.05 + 10 min</a:t>
            </a:r>
          </a:p>
          <a:p>
            <a:pPr>
              <a:lnSpc>
                <a:spcPct val="120000"/>
              </a:lnSpc>
              <a:buSzPct val="100000"/>
            </a:pPr>
            <a:r>
              <a:rPr lang="en-GB" b="1"/>
              <a:t>Conclusions, takeaway, follow up </a:t>
            </a:r>
            <a:r>
              <a:rPr lang="en-GB" b="1">
                <a:solidFill>
                  <a:schemeClr val="accent5">
                    <a:lumMod val="75000"/>
                  </a:schemeClr>
                </a:solidFill>
              </a:rPr>
              <a:t>		</a:t>
            </a:r>
            <a:r>
              <a:rPr lang="en-GB" b="1"/>
              <a:t>15.15 + 15 min</a:t>
            </a:r>
          </a:p>
          <a:p>
            <a:pPr marL="1085850" lvl="1" indent="-514350">
              <a:lnSpc>
                <a:spcPct val="120000"/>
              </a:lnSpc>
              <a:buSzPct val="100000"/>
            </a:pPr>
            <a:r>
              <a:rPr lang="en-GB">
                <a:solidFill>
                  <a:schemeClr val="accent5">
                    <a:lumMod val="75000"/>
                  </a:schemeClr>
                </a:solidFill>
              </a:rPr>
              <a:t>Voting outcomes				15.15 + 2 min</a:t>
            </a:r>
          </a:p>
          <a:p>
            <a:pPr marL="1085850" lvl="1" indent="-514350">
              <a:lnSpc>
                <a:spcPct val="120000"/>
              </a:lnSpc>
              <a:buSzPct val="100000"/>
            </a:pPr>
            <a:r>
              <a:rPr lang="en-GB">
                <a:solidFill>
                  <a:schemeClr val="accent5">
                    <a:lumMod val="75000"/>
                  </a:schemeClr>
                </a:solidFill>
              </a:rPr>
              <a:t>Expected method benefits			15.17 + 5 min</a:t>
            </a:r>
          </a:p>
          <a:p>
            <a:pPr marL="1085850" lvl="1" indent="-514350">
              <a:lnSpc>
                <a:spcPct val="120000"/>
              </a:lnSpc>
              <a:buSzPct val="100000"/>
            </a:pPr>
            <a:r>
              <a:rPr lang="en-GB">
                <a:solidFill>
                  <a:schemeClr val="accent5">
                    <a:lumMod val="75000"/>
                  </a:schemeClr>
                </a:solidFill>
              </a:rPr>
              <a:t>Costs and pitfalls				15.22 + 5 min</a:t>
            </a:r>
          </a:p>
          <a:p>
            <a:pPr marL="1085850" lvl="1" indent="-514350">
              <a:lnSpc>
                <a:spcPct val="120000"/>
              </a:lnSpc>
              <a:buSzPct val="100000"/>
            </a:pPr>
            <a:r>
              <a:rPr lang="en-GB">
                <a:solidFill>
                  <a:schemeClr val="accent5">
                    <a:lumMod val="75000"/>
                  </a:schemeClr>
                </a:solidFill>
              </a:rPr>
              <a:t>Political decision making during crises [RESOLVED?] 		15.27 + 1 min</a:t>
            </a:r>
          </a:p>
          <a:p>
            <a:pPr marL="1085850" lvl="1" indent="-514350">
              <a:lnSpc>
                <a:spcPct val="120000"/>
              </a:lnSpc>
              <a:buSzPct val="100000"/>
            </a:pPr>
            <a:r>
              <a:rPr lang="en-GB">
                <a:solidFill>
                  <a:schemeClr val="accent5">
                    <a:lumMod val="75000"/>
                  </a:schemeClr>
                </a:solidFill>
              </a:rPr>
              <a:t>Action perspectives for transitions on your agenda		15.28 + 1 min</a:t>
            </a:r>
          </a:p>
          <a:p>
            <a:pPr marL="1085850" lvl="1" indent="-514350">
              <a:lnSpc>
                <a:spcPct val="120000"/>
              </a:lnSpc>
              <a:buSzPct val="100000"/>
            </a:pPr>
            <a:r>
              <a:rPr lang="en-GB">
                <a:solidFill>
                  <a:schemeClr val="accent5">
                    <a:lumMod val="75000"/>
                  </a:schemeClr>
                </a:solidFill>
              </a:rPr>
              <a:t>Support/community, thank you 			15.29 + 1 min</a:t>
            </a:r>
          </a:p>
          <a:p>
            <a:pPr marL="571500" lvl="1" indent="0">
              <a:lnSpc>
                <a:spcPct val="120000"/>
              </a:lnSpc>
              <a:buSzPct val="100000"/>
              <a:buNone/>
            </a:pPr>
            <a:endParaRPr lang="en-GB" b="1">
              <a:solidFill>
                <a:schemeClr val="accent5">
                  <a:lumMod val="75000"/>
                </a:schemeClr>
              </a:solidFill>
            </a:endParaRPr>
          </a:p>
          <a:p>
            <a:pPr marL="114300" indent="0" algn="ctr">
              <a:lnSpc>
                <a:spcPct val="120000"/>
              </a:lnSpc>
              <a:buNone/>
            </a:pPr>
            <a:endParaRPr lang="en-GB" sz="2400">
              <a:solidFill>
                <a:schemeClr val="bg2">
                  <a:lumMod val="50000"/>
                </a:schemeClr>
              </a:solidFill>
            </a:endParaRPr>
          </a:p>
          <a:p>
            <a:pPr marL="114300" indent="0" algn="ctr">
              <a:lnSpc>
                <a:spcPct val="120000"/>
              </a:lnSpc>
              <a:buNone/>
            </a:pPr>
            <a:endParaRPr lang="en-GB" sz="2400">
              <a:solidFill>
                <a:schemeClr val="bg2">
                  <a:lumMod val="50000"/>
                </a:schemeClr>
              </a:solidFill>
            </a:endParaRPr>
          </a:p>
        </p:txBody>
      </p:sp>
    </p:spTree>
    <p:extLst>
      <p:ext uri="{BB962C8B-B14F-4D97-AF65-F5344CB8AC3E}">
        <p14:creationId xmlns:p14="http://schemas.microsoft.com/office/powerpoint/2010/main" val="31542434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047B89AB-171D-3D47-9826-3FDA3FC38ED1}"/>
              </a:ext>
            </a:extLst>
          </p:cNvPr>
          <p:cNvSpPr>
            <a:spLocks noGrp="1"/>
          </p:cNvSpPr>
          <p:nvPr>
            <p:ph type="title"/>
          </p:nvPr>
        </p:nvSpPr>
        <p:spPr/>
        <p:txBody>
          <a:bodyPr>
            <a:noAutofit/>
          </a:bodyPr>
          <a:lstStyle/>
          <a:p>
            <a:r>
              <a:rPr lang="en-GB" sz="3200"/>
              <a:t>Task-democratic council / </a:t>
            </a:r>
            <a:r>
              <a:rPr lang="en-GB" sz="3200" b="1"/>
              <a:t>Transition design session</a:t>
            </a:r>
            <a:endParaRPr lang="en-GB"/>
          </a:p>
        </p:txBody>
      </p:sp>
      <p:sp>
        <p:nvSpPr>
          <p:cNvPr id="3" name="Content Placeholder 2">
            <a:extLst>
              <a:ext uri="{FF2B5EF4-FFF2-40B4-BE49-F238E27FC236}">
                <a16:creationId xmlns:a16="http://schemas.microsoft.com/office/drawing/2014/main" id="{6C533536-975E-65F1-1D8F-FB33BEEEEA27}"/>
              </a:ext>
            </a:extLst>
          </p:cNvPr>
          <p:cNvSpPr>
            <a:spLocks noGrp="1"/>
          </p:cNvSpPr>
          <p:nvPr>
            <p:ph type="body" idx="1"/>
          </p:nvPr>
        </p:nvSpPr>
        <p:spPr>
          <a:xfrm>
            <a:off x="561399" y="1230284"/>
            <a:ext cx="6277461" cy="4861549"/>
          </a:xfrm>
        </p:spPr>
        <p:txBody>
          <a:bodyPr>
            <a:normAutofit/>
          </a:bodyPr>
          <a:lstStyle/>
          <a:p>
            <a:pPr marL="114300" indent="0">
              <a:buNone/>
            </a:pPr>
            <a:endParaRPr lang="nl-NL" sz="2000" i="1"/>
          </a:p>
          <a:p>
            <a:pPr marL="114300" indent="0">
              <a:buNone/>
            </a:pPr>
            <a:r>
              <a:rPr lang="nl-NL" sz="2000" i="1"/>
              <a:t>“Would </a:t>
            </a:r>
            <a:r>
              <a:rPr lang="nl-NL" sz="2000" i="1" err="1"/>
              <a:t>you</a:t>
            </a:r>
            <a:r>
              <a:rPr lang="nl-NL" sz="2000" i="1"/>
              <a:t> live more </a:t>
            </a:r>
            <a:r>
              <a:rPr lang="nl-NL" sz="2000" i="1" err="1"/>
              <a:t>sustainable</a:t>
            </a:r>
            <a:r>
              <a:rPr lang="nl-NL" sz="2000" i="1"/>
              <a:t> to secure a liveable </a:t>
            </a:r>
            <a:r>
              <a:rPr lang="nl-NL" sz="2000" i="1" err="1"/>
              <a:t>world</a:t>
            </a:r>
            <a:r>
              <a:rPr lang="nl-NL" sz="2000" i="1"/>
              <a:t> for </a:t>
            </a:r>
            <a:r>
              <a:rPr lang="nl-NL" sz="2000" i="1" err="1"/>
              <a:t>your</a:t>
            </a:r>
            <a:r>
              <a:rPr lang="nl-NL" sz="2000" i="1"/>
              <a:t> </a:t>
            </a:r>
            <a:r>
              <a:rPr lang="nl-NL" sz="2000" i="1" err="1"/>
              <a:t>grandchildren</a:t>
            </a:r>
            <a:r>
              <a:rPr lang="nl-NL" sz="2000" i="1"/>
              <a:t>?”</a:t>
            </a:r>
          </a:p>
          <a:p>
            <a:pPr marL="457200" lvl="1" indent="0" algn="ctr">
              <a:buNone/>
            </a:pPr>
            <a:r>
              <a:rPr lang="nl-NL" sz="2000">
                <a:solidFill>
                  <a:schemeClr val="accent3">
                    <a:lumMod val="75000"/>
                  </a:schemeClr>
                </a:solidFill>
              </a:rPr>
              <a:t>68% YES     </a:t>
            </a:r>
            <a:r>
              <a:rPr lang="nl-NL" sz="2000">
                <a:solidFill>
                  <a:srgbClr val="C00000"/>
                </a:solidFill>
              </a:rPr>
              <a:t>32% NO</a:t>
            </a:r>
          </a:p>
          <a:p>
            <a:endParaRPr lang="nl-NL" sz="2000"/>
          </a:p>
          <a:p>
            <a:pPr marL="114300" indent="0">
              <a:buNone/>
            </a:pPr>
            <a:r>
              <a:rPr lang="nl-NL" sz="2000" i="1"/>
              <a:t>“Would </a:t>
            </a:r>
            <a:r>
              <a:rPr lang="nl-NL" sz="2000" i="1" err="1"/>
              <a:t>you</a:t>
            </a:r>
            <a:r>
              <a:rPr lang="nl-NL" sz="2000" i="1"/>
              <a:t> live more </a:t>
            </a:r>
            <a:r>
              <a:rPr lang="nl-NL" sz="2000" i="1" err="1"/>
              <a:t>sustainable</a:t>
            </a:r>
            <a:r>
              <a:rPr lang="nl-NL" sz="2000" i="1"/>
              <a:t> to secure a liveable world for your </a:t>
            </a:r>
            <a:r>
              <a:rPr lang="nl-NL" sz="2000" i="1" err="1"/>
              <a:t>grandchildren</a:t>
            </a:r>
            <a:r>
              <a:rPr lang="nl-NL" sz="2000" i="1"/>
              <a:t>, </a:t>
            </a:r>
            <a:r>
              <a:rPr lang="nl-NL" sz="2000" b="1" i="1"/>
              <a:t>when everyone </a:t>
            </a:r>
            <a:r>
              <a:rPr lang="nl-NL" sz="2000" b="1" i="1" err="1"/>
              <a:t>else</a:t>
            </a:r>
            <a:r>
              <a:rPr lang="nl-NL" sz="2000" b="1" i="1"/>
              <a:t> does</a:t>
            </a:r>
            <a:r>
              <a:rPr lang="nl-NL" sz="2000" i="1"/>
              <a:t>?”</a:t>
            </a:r>
          </a:p>
          <a:p>
            <a:pPr marL="457200" lvl="1" indent="0" algn="ctr">
              <a:buNone/>
            </a:pPr>
            <a:r>
              <a:rPr lang="nl-NL" sz="4000" b="1">
                <a:solidFill>
                  <a:schemeClr val="accent3">
                    <a:lumMod val="75000"/>
                  </a:schemeClr>
                </a:solidFill>
              </a:rPr>
              <a:t>100% YES     </a:t>
            </a:r>
            <a:r>
              <a:rPr lang="nl-NL" sz="4000" b="1">
                <a:solidFill>
                  <a:srgbClr val="C00000"/>
                </a:solidFill>
              </a:rPr>
              <a:t>0% NO</a:t>
            </a:r>
          </a:p>
        </p:txBody>
      </p:sp>
      <p:pic>
        <p:nvPicPr>
          <p:cNvPr id="4" name="Picture 3">
            <a:extLst>
              <a:ext uri="{FF2B5EF4-FFF2-40B4-BE49-F238E27FC236}">
                <a16:creationId xmlns:a16="http://schemas.microsoft.com/office/drawing/2014/main" id="{756EAB46-6737-BEF6-5603-71D082D18D7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73900" y="1415386"/>
            <a:ext cx="4794250" cy="2993910"/>
          </a:xfrm>
          <a:prstGeom prst="rect">
            <a:avLst/>
          </a:prstGeom>
        </p:spPr>
      </p:pic>
      <p:sp>
        <p:nvSpPr>
          <p:cNvPr id="5" name="Content Placeholder 2">
            <a:extLst>
              <a:ext uri="{FF2B5EF4-FFF2-40B4-BE49-F238E27FC236}">
                <a16:creationId xmlns:a16="http://schemas.microsoft.com/office/drawing/2014/main" id="{89765348-B373-24E9-1FD1-5988173EADD6}"/>
              </a:ext>
            </a:extLst>
          </p:cNvPr>
          <p:cNvSpPr txBox="1">
            <a:spLocks/>
          </p:cNvSpPr>
          <p:nvPr/>
        </p:nvSpPr>
        <p:spPr>
          <a:xfrm>
            <a:off x="2141915" y="5837528"/>
            <a:ext cx="4596937" cy="7505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pPr>
            <a:endParaRPr lang="en-NL"/>
          </a:p>
        </p:txBody>
      </p:sp>
      <p:sp>
        <p:nvSpPr>
          <p:cNvPr id="8" name="Rectangle 7">
            <a:extLst>
              <a:ext uri="{FF2B5EF4-FFF2-40B4-BE49-F238E27FC236}">
                <a16:creationId xmlns:a16="http://schemas.microsoft.com/office/drawing/2014/main" id="{C43F6A8E-0FC4-1806-85F7-684DEA4020B4}"/>
              </a:ext>
            </a:extLst>
          </p:cNvPr>
          <p:cNvSpPr/>
          <p:nvPr/>
        </p:nvSpPr>
        <p:spPr>
          <a:xfrm>
            <a:off x="609600" y="6375400"/>
            <a:ext cx="9207500" cy="482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400">
                <a:solidFill>
                  <a:schemeClr val="bg1">
                    <a:lumMod val="50000"/>
                  </a:schemeClr>
                </a:solidFill>
              </a:rPr>
              <a:t>Hauser et al., </a:t>
            </a:r>
            <a:r>
              <a:rPr lang="en-GB" sz="1400" i="1">
                <a:solidFill>
                  <a:schemeClr val="bg1">
                    <a:lumMod val="50000"/>
                  </a:schemeClr>
                </a:solidFill>
              </a:rPr>
              <a:t>Cooperating with the future</a:t>
            </a:r>
            <a:r>
              <a:rPr lang="en-GB" sz="1400">
                <a:solidFill>
                  <a:schemeClr val="bg1">
                    <a:lumMod val="50000"/>
                  </a:schemeClr>
                </a:solidFill>
              </a:rPr>
              <a:t>, 2014, cited in Hickel, </a:t>
            </a:r>
            <a:r>
              <a:rPr lang="en-GB" sz="1400" i="1">
                <a:solidFill>
                  <a:schemeClr val="bg1">
                    <a:lumMod val="50000"/>
                  </a:schemeClr>
                </a:solidFill>
              </a:rPr>
              <a:t>Less is More</a:t>
            </a:r>
            <a:r>
              <a:rPr lang="en-GB" sz="1400">
                <a:solidFill>
                  <a:schemeClr val="bg1">
                    <a:lumMod val="50000"/>
                  </a:schemeClr>
                </a:solidFill>
              </a:rPr>
              <a:t>, 2021, p245</a:t>
            </a:r>
          </a:p>
        </p:txBody>
      </p:sp>
      <p:sp>
        <p:nvSpPr>
          <p:cNvPr id="2" name="TextBox 1">
            <a:extLst>
              <a:ext uri="{FF2B5EF4-FFF2-40B4-BE49-F238E27FC236}">
                <a16:creationId xmlns:a16="http://schemas.microsoft.com/office/drawing/2014/main" id="{1F42F3BD-52E0-460C-25CB-A2AA4059FA83}"/>
              </a:ext>
            </a:extLst>
          </p:cNvPr>
          <p:cNvSpPr txBox="1"/>
          <p:nvPr/>
        </p:nvSpPr>
        <p:spPr>
          <a:xfrm>
            <a:off x="609598" y="4812108"/>
            <a:ext cx="10441111" cy="1631216"/>
          </a:xfrm>
          <a:prstGeom prst="rect">
            <a:avLst/>
          </a:prstGeom>
          <a:noFill/>
        </p:spPr>
        <p:txBody>
          <a:bodyPr wrap="square" rtlCol="0">
            <a:spAutoFit/>
          </a:bodyPr>
          <a:lstStyle/>
          <a:p>
            <a:r>
              <a:rPr lang="en-GB" sz="2000" b="1">
                <a:solidFill>
                  <a:schemeClr val="accent6">
                    <a:lumMod val="75000"/>
                  </a:schemeClr>
                </a:solidFill>
              </a:rPr>
              <a:t>Facilitator suggestion</a:t>
            </a:r>
            <a:r>
              <a:rPr lang="en-GB" sz="2000">
                <a:solidFill>
                  <a:schemeClr val="accent6">
                    <a:lumMod val="75000"/>
                  </a:schemeClr>
                </a:solidFill>
              </a:rPr>
              <a:t>: 100% is an exceptional finding. Hauser tested the robustness of this result by replacing the grandchildren with grandgrandchildren. Het got 100% again and could stretch up to twelve generations. This finding illustrates </a:t>
            </a:r>
            <a:r>
              <a:rPr lang="en-GB" sz="2000" b="1">
                <a:solidFill>
                  <a:schemeClr val="accent6">
                    <a:lumMod val="75000"/>
                  </a:schemeClr>
                </a:solidFill>
              </a:rPr>
              <a:t>collective responsibility </a:t>
            </a:r>
            <a:r>
              <a:rPr lang="en-GB" sz="2000">
                <a:solidFill>
                  <a:schemeClr val="accent6">
                    <a:lumMod val="75000"/>
                  </a:schemeClr>
                </a:solidFill>
              </a:rPr>
              <a:t>is possible. Also: </a:t>
            </a:r>
            <a:r>
              <a:rPr lang="en-GB" sz="2000" b="1">
                <a:solidFill>
                  <a:schemeClr val="accent6">
                    <a:lumMod val="75000"/>
                  </a:schemeClr>
                </a:solidFill>
              </a:rPr>
              <a:t>peer pressure </a:t>
            </a:r>
            <a:r>
              <a:rPr lang="en-GB" sz="2000">
                <a:solidFill>
                  <a:schemeClr val="accent6">
                    <a:lumMod val="75000"/>
                  </a:schemeClr>
                </a:solidFill>
              </a:rPr>
              <a:t>and</a:t>
            </a:r>
            <a:r>
              <a:rPr lang="en-GB" sz="2000" b="1">
                <a:solidFill>
                  <a:schemeClr val="accent6">
                    <a:lumMod val="75000"/>
                  </a:schemeClr>
                </a:solidFill>
              </a:rPr>
              <a:t> fear of missing out </a:t>
            </a:r>
            <a:r>
              <a:rPr lang="en-GB" sz="2000">
                <a:solidFill>
                  <a:schemeClr val="accent6">
                    <a:lumMod val="75000"/>
                  </a:schemeClr>
                </a:solidFill>
              </a:rPr>
              <a:t>may</a:t>
            </a:r>
            <a:r>
              <a:rPr lang="en-GB" sz="2000" b="1">
                <a:solidFill>
                  <a:schemeClr val="accent6">
                    <a:lumMod val="75000"/>
                  </a:schemeClr>
                </a:solidFill>
              </a:rPr>
              <a:t> </a:t>
            </a:r>
            <a:r>
              <a:rPr lang="en-GB" sz="2000">
                <a:solidFill>
                  <a:schemeClr val="accent6">
                    <a:lumMod val="75000"/>
                  </a:schemeClr>
                </a:solidFill>
              </a:rPr>
              <a:t>help to unite us. It means we need to create transition projects in which </a:t>
            </a:r>
            <a:r>
              <a:rPr lang="en-GB" sz="2000" b="1">
                <a:solidFill>
                  <a:schemeClr val="accent6">
                    <a:lumMod val="75000"/>
                  </a:schemeClr>
                </a:solidFill>
              </a:rPr>
              <a:t>everyone </a:t>
            </a:r>
            <a:r>
              <a:rPr lang="en-GB" sz="2000">
                <a:solidFill>
                  <a:schemeClr val="accent6">
                    <a:lumMod val="75000"/>
                  </a:schemeClr>
                </a:solidFill>
              </a:rPr>
              <a:t>has a task and can participate actively. </a:t>
            </a:r>
          </a:p>
        </p:txBody>
      </p:sp>
    </p:spTree>
    <p:extLst>
      <p:ext uri="{BB962C8B-B14F-4D97-AF65-F5344CB8AC3E}">
        <p14:creationId xmlns:p14="http://schemas.microsoft.com/office/powerpoint/2010/main" val="2440802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BC884-A147-586A-B8E9-DD75FFA86845}"/>
              </a:ext>
            </a:extLst>
          </p:cNvPr>
          <p:cNvSpPr>
            <a:spLocks noGrp="1"/>
          </p:cNvSpPr>
          <p:nvPr>
            <p:ph type="title"/>
          </p:nvPr>
        </p:nvSpPr>
        <p:spPr>
          <a:xfrm>
            <a:off x="609598" y="328030"/>
            <a:ext cx="11166801" cy="763600"/>
          </a:xfrm>
        </p:spPr>
        <p:txBody>
          <a:bodyPr/>
          <a:lstStyle/>
          <a:p>
            <a:r>
              <a:rPr lang="en-GB" sz="3200"/>
              <a:t>Task-democratic council / </a:t>
            </a:r>
            <a:r>
              <a:rPr lang="en-GB" sz="3200" b="1"/>
              <a:t>Transition design session</a:t>
            </a:r>
            <a:endParaRPr lang="nl-NL" dirty="0">
              <a:solidFill>
                <a:schemeClr val="accent1">
                  <a:lumMod val="40000"/>
                  <a:lumOff val="60000"/>
                </a:schemeClr>
              </a:solidFill>
            </a:endParaRPr>
          </a:p>
        </p:txBody>
      </p:sp>
      <p:sp>
        <p:nvSpPr>
          <p:cNvPr id="3" name="Text Placeholder 2">
            <a:extLst>
              <a:ext uri="{FF2B5EF4-FFF2-40B4-BE49-F238E27FC236}">
                <a16:creationId xmlns:a16="http://schemas.microsoft.com/office/drawing/2014/main" id="{C49C1BBE-8D18-214A-7210-B305D5B5EE17}"/>
              </a:ext>
            </a:extLst>
          </p:cNvPr>
          <p:cNvSpPr>
            <a:spLocks noGrp="1"/>
          </p:cNvSpPr>
          <p:nvPr>
            <p:ph type="body" idx="1"/>
          </p:nvPr>
        </p:nvSpPr>
        <p:spPr>
          <a:xfrm>
            <a:off x="609598" y="1536633"/>
            <a:ext cx="11166801" cy="4555200"/>
          </a:xfrm>
        </p:spPr>
        <p:txBody>
          <a:bodyPr>
            <a:normAutofit fontScale="92500" lnSpcReduction="10000"/>
          </a:bodyPr>
          <a:lstStyle/>
          <a:p>
            <a:pPr>
              <a:lnSpc>
                <a:spcPct val="150000"/>
              </a:lnSpc>
            </a:pPr>
            <a:r>
              <a:rPr lang="en-GB" b="1">
                <a:solidFill>
                  <a:schemeClr val="tx2">
                    <a:lumMod val="60000"/>
                    <a:lumOff val="40000"/>
                  </a:schemeClr>
                </a:solidFill>
              </a:rPr>
              <a:t>Introduction</a:t>
            </a:r>
            <a:r>
              <a:rPr lang="en-GB"/>
              <a:t>: topic, Hauser, canvas, values</a:t>
            </a:r>
            <a:endParaRPr lang="en-GB">
              <a:solidFill>
                <a:schemeClr val="tx2">
                  <a:lumMod val="20000"/>
                  <a:lumOff val="80000"/>
                </a:schemeClr>
              </a:solidFill>
            </a:endParaRPr>
          </a:p>
          <a:p>
            <a:pPr>
              <a:lnSpc>
                <a:spcPct val="150000"/>
              </a:lnSpc>
            </a:pPr>
            <a:r>
              <a:rPr lang="en-GB" b="1">
                <a:solidFill>
                  <a:schemeClr val="tx2">
                    <a:lumMod val="60000"/>
                    <a:lumOff val="40000"/>
                  </a:schemeClr>
                </a:solidFill>
                <a:highlight>
                  <a:srgbClr val="BCFAA8"/>
                </a:highlight>
              </a:rPr>
              <a:t>Task groups</a:t>
            </a:r>
            <a:r>
              <a:rPr lang="en-GB">
                <a:highlight>
                  <a:srgbClr val="BCFAA8"/>
                </a:highlight>
              </a:rPr>
              <a:t>: brainstorm organisations and contributions </a:t>
            </a:r>
          </a:p>
          <a:p>
            <a:pPr marL="596900" lvl="1" indent="0">
              <a:lnSpc>
                <a:spcPct val="150000"/>
              </a:lnSpc>
              <a:buNone/>
            </a:pPr>
            <a:r>
              <a:rPr lang="en-GB" sz="2200">
                <a:solidFill>
                  <a:schemeClr val="tx1">
                    <a:lumMod val="65000"/>
                    <a:lumOff val="35000"/>
                  </a:schemeClr>
                </a:solidFill>
                <a:highlight>
                  <a:srgbClr val="BCFAA8"/>
                </a:highlight>
              </a:rPr>
              <a:t>	What </a:t>
            </a:r>
            <a:r>
              <a:rPr lang="en-GB" sz="2200" b="1">
                <a:solidFill>
                  <a:schemeClr val="tx2">
                    <a:lumMod val="60000"/>
                    <a:lumOff val="40000"/>
                  </a:schemeClr>
                </a:solidFill>
                <a:highlight>
                  <a:srgbClr val="BCFAA8"/>
                </a:highlight>
              </a:rPr>
              <a:t>organisations</a:t>
            </a:r>
            <a:r>
              <a:rPr lang="en-GB" sz="2200">
                <a:solidFill>
                  <a:schemeClr val="tx1">
                    <a:lumMod val="65000"/>
                    <a:lumOff val="35000"/>
                  </a:schemeClr>
                </a:solidFill>
                <a:highlight>
                  <a:srgbClr val="BCFAA8"/>
                </a:highlight>
              </a:rPr>
              <a:t> may contribute?</a:t>
            </a:r>
          </a:p>
          <a:p>
            <a:pPr marL="596900" lvl="1" indent="0">
              <a:lnSpc>
                <a:spcPct val="150000"/>
              </a:lnSpc>
              <a:buNone/>
            </a:pPr>
            <a:r>
              <a:rPr lang="en-GB" sz="2200">
                <a:highlight>
                  <a:srgbClr val="BCFAA8"/>
                </a:highlight>
              </a:rPr>
              <a:t>	</a:t>
            </a:r>
            <a:r>
              <a:rPr lang="en-GB" sz="2200">
                <a:solidFill>
                  <a:schemeClr val="tx1">
                    <a:lumMod val="65000"/>
                    <a:lumOff val="35000"/>
                  </a:schemeClr>
                </a:solidFill>
                <a:highlight>
                  <a:srgbClr val="BCFAA8"/>
                </a:highlight>
              </a:rPr>
              <a:t>What </a:t>
            </a:r>
            <a:r>
              <a:rPr lang="en-GB" sz="2200" b="1">
                <a:solidFill>
                  <a:schemeClr val="tx2">
                    <a:lumMod val="60000"/>
                    <a:lumOff val="40000"/>
                  </a:schemeClr>
                </a:solidFill>
                <a:highlight>
                  <a:srgbClr val="BCFAA8"/>
                </a:highlight>
              </a:rPr>
              <a:t>contributions</a:t>
            </a:r>
            <a:r>
              <a:rPr lang="en-GB" sz="2200">
                <a:solidFill>
                  <a:schemeClr val="tx1">
                    <a:lumMod val="65000"/>
                    <a:lumOff val="35000"/>
                  </a:schemeClr>
                </a:solidFill>
                <a:highlight>
                  <a:srgbClr val="BCFAA8"/>
                </a:highlight>
              </a:rPr>
              <a:t> might they make?</a:t>
            </a:r>
          </a:p>
          <a:p>
            <a:pPr>
              <a:lnSpc>
                <a:spcPct val="150000"/>
              </a:lnSpc>
            </a:pPr>
            <a:r>
              <a:rPr lang="en-GB" b="1">
                <a:solidFill>
                  <a:schemeClr val="tx2">
                    <a:lumMod val="60000"/>
                    <a:lumOff val="40000"/>
                  </a:schemeClr>
                </a:solidFill>
                <a:highlight>
                  <a:srgbClr val="BCFAA8"/>
                </a:highlight>
              </a:rPr>
              <a:t>Pitches</a:t>
            </a:r>
            <a:r>
              <a:rPr lang="en-GB">
                <a:highlight>
                  <a:srgbClr val="BCFAA8"/>
                </a:highlight>
              </a:rPr>
              <a:t>: organisations, contributions</a:t>
            </a:r>
            <a:endParaRPr lang="en-GB">
              <a:solidFill>
                <a:schemeClr val="accent6">
                  <a:lumMod val="75000"/>
                </a:schemeClr>
              </a:solidFill>
              <a:highlight>
                <a:srgbClr val="BCFAA8"/>
              </a:highlight>
            </a:endParaRPr>
          </a:p>
          <a:p>
            <a:pPr>
              <a:lnSpc>
                <a:spcPct val="150000"/>
              </a:lnSpc>
            </a:pPr>
            <a:r>
              <a:rPr lang="en-GB" b="1">
                <a:solidFill>
                  <a:schemeClr val="tx2">
                    <a:lumMod val="60000"/>
                    <a:lumOff val="40000"/>
                  </a:schemeClr>
                </a:solidFill>
                <a:highlight>
                  <a:srgbClr val="BCFAA8"/>
                </a:highlight>
              </a:rPr>
              <a:t>Spotting synergy</a:t>
            </a:r>
            <a:r>
              <a:rPr lang="en-GB">
                <a:highlight>
                  <a:srgbClr val="BCFAA8"/>
                </a:highlight>
              </a:rPr>
              <a:t> between contributions</a:t>
            </a:r>
            <a:endParaRPr lang="en-GB">
              <a:solidFill>
                <a:schemeClr val="accent6">
                  <a:lumMod val="75000"/>
                </a:schemeClr>
              </a:solidFill>
              <a:highlight>
                <a:srgbClr val="BCFAA8"/>
              </a:highlight>
            </a:endParaRPr>
          </a:p>
          <a:p>
            <a:pPr>
              <a:lnSpc>
                <a:spcPct val="150000"/>
              </a:lnSpc>
            </a:pPr>
            <a:r>
              <a:rPr lang="en-GB" b="1">
                <a:solidFill>
                  <a:schemeClr val="tx2">
                    <a:lumMod val="60000"/>
                    <a:lumOff val="40000"/>
                  </a:schemeClr>
                </a:solidFill>
              </a:rPr>
              <a:t>Next steps</a:t>
            </a:r>
            <a:r>
              <a:rPr lang="en-GB"/>
              <a:t> in real applications</a:t>
            </a:r>
            <a:endParaRPr lang="en-GB">
              <a:solidFill>
                <a:schemeClr val="accent6">
                  <a:lumMod val="75000"/>
                </a:schemeClr>
              </a:solidFill>
            </a:endParaRPr>
          </a:p>
          <a:p>
            <a:pPr>
              <a:lnSpc>
                <a:spcPct val="150000"/>
              </a:lnSpc>
            </a:pPr>
            <a:r>
              <a:rPr lang="en-GB" b="1">
                <a:solidFill>
                  <a:schemeClr val="tx2">
                    <a:lumMod val="60000"/>
                    <a:lumOff val="40000"/>
                  </a:schemeClr>
                </a:solidFill>
              </a:rPr>
              <a:t>Conclusions</a:t>
            </a:r>
            <a:endParaRPr lang="en-GB">
              <a:solidFill>
                <a:schemeClr val="accent6">
                  <a:lumMod val="75000"/>
                </a:schemeClr>
              </a:solidFill>
            </a:endParaRPr>
          </a:p>
          <a:p>
            <a:pPr>
              <a:lnSpc>
                <a:spcPct val="150000"/>
              </a:lnSpc>
            </a:pPr>
            <a:endParaRPr lang="en-GB">
              <a:solidFill>
                <a:schemeClr val="accent6">
                  <a:lumMod val="75000"/>
                </a:schemeClr>
              </a:solidFill>
            </a:endParaRPr>
          </a:p>
        </p:txBody>
      </p:sp>
      <p:sp>
        <p:nvSpPr>
          <p:cNvPr id="4" name="Oval 3">
            <a:extLst>
              <a:ext uri="{FF2B5EF4-FFF2-40B4-BE49-F238E27FC236}">
                <a16:creationId xmlns:a16="http://schemas.microsoft.com/office/drawing/2014/main" id="{9B25BCFE-D75A-CF59-AB4E-FC0C64E6F768}"/>
              </a:ext>
            </a:extLst>
          </p:cNvPr>
          <p:cNvSpPr/>
          <p:nvPr/>
        </p:nvSpPr>
        <p:spPr>
          <a:xfrm>
            <a:off x="1179504" y="2804446"/>
            <a:ext cx="304317" cy="304317"/>
          </a:xfrm>
          <a:prstGeom prst="ellipse">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bg1">
                    <a:lumMod val="50000"/>
                  </a:schemeClr>
                </a:solidFill>
                <a:latin typeface="Humanist 777 Condensed Bold" pitchFamily="50" charset="0"/>
              </a:rPr>
              <a:t>4</a:t>
            </a:r>
            <a:endParaRPr lang="en-NL" sz="1200">
              <a:solidFill>
                <a:schemeClr val="bg1">
                  <a:lumMod val="50000"/>
                </a:schemeClr>
              </a:solidFill>
              <a:latin typeface="Humanist 777 Condensed Bold" pitchFamily="50" charset="0"/>
            </a:endParaRPr>
          </a:p>
        </p:txBody>
      </p:sp>
      <p:sp>
        <p:nvSpPr>
          <p:cNvPr id="5" name="Oval 4">
            <a:extLst>
              <a:ext uri="{FF2B5EF4-FFF2-40B4-BE49-F238E27FC236}">
                <a16:creationId xmlns:a16="http://schemas.microsoft.com/office/drawing/2014/main" id="{D82C4F56-59DC-C9EF-870E-7EBFB8FCEED9}"/>
              </a:ext>
            </a:extLst>
          </p:cNvPr>
          <p:cNvSpPr/>
          <p:nvPr/>
        </p:nvSpPr>
        <p:spPr>
          <a:xfrm>
            <a:off x="1179503" y="3276841"/>
            <a:ext cx="304317" cy="304317"/>
          </a:xfrm>
          <a:prstGeom prst="ellipse">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bg1">
                    <a:lumMod val="50000"/>
                  </a:schemeClr>
                </a:solidFill>
                <a:latin typeface="Humanist 777 Condensed Bold" pitchFamily="50" charset="0"/>
              </a:rPr>
              <a:t>5</a:t>
            </a:r>
            <a:endParaRPr lang="en-NL" sz="1200">
              <a:solidFill>
                <a:schemeClr val="bg1">
                  <a:lumMod val="50000"/>
                </a:schemeClr>
              </a:solidFill>
              <a:latin typeface="Humanist 777 Condensed Bold" pitchFamily="50" charset="0"/>
            </a:endParaRPr>
          </a:p>
        </p:txBody>
      </p:sp>
      <p:pic>
        <p:nvPicPr>
          <p:cNvPr id="6" name="Picture 5">
            <a:extLst>
              <a:ext uri="{FF2B5EF4-FFF2-40B4-BE49-F238E27FC236}">
                <a16:creationId xmlns:a16="http://schemas.microsoft.com/office/drawing/2014/main" id="{A71C88D8-83AE-6033-BF3F-5404DC5C4692}"/>
              </a:ext>
            </a:extLst>
          </p:cNvPr>
          <p:cNvPicPr>
            <a:picLocks noChangeAspect="1"/>
          </p:cNvPicPr>
          <p:nvPr/>
        </p:nvPicPr>
        <p:blipFill>
          <a:blip r:embed="rId2"/>
          <a:stretch>
            <a:fillRect/>
          </a:stretch>
        </p:blipFill>
        <p:spPr>
          <a:xfrm>
            <a:off x="7381702" y="3084315"/>
            <a:ext cx="4488873" cy="3150659"/>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696592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BC884-A147-586A-B8E9-DD75FFA86845}"/>
              </a:ext>
            </a:extLst>
          </p:cNvPr>
          <p:cNvSpPr>
            <a:spLocks noGrp="1"/>
          </p:cNvSpPr>
          <p:nvPr>
            <p:ph type="title"/>
          </p:nvPr>
        </p:nvSpPr>
        <p:spPr>
          <a:xfrm>
            <a:off x="609598" y="328030"/>
            <a:ext cx="11166801" cy="763600"/>
          </a:xfrm>
        </p:spPr>
        <p:txBody>
          <a:bodyPr/>
          <a:lstStyle/>
          <a:p>
            <a:r>
              <a:rPr lang="en-GB" sz="3200"/>
              <a:t>Task-democratic council / </a:t>
            </a:r>
            <a:r>
              <a:rPr lang="en-GB" sz="3200" b="1"/>
              <a:t>Transition design session</a:t>
            </a:r>
            <a:endParaRPr lang="nl-NL" dirty="0">
              <a:solidFill>
                <a:schemeClr val="accent1">
                  <a:lumMod val="40000"/>
                  <a:lumOff val="60000"/>
                </a:schemeClr>
              </a:solidFill>
            </a:endParaRPr>
          </a:p>
        </p:txBody>
      </p:sp>
      <p:sp>
        <p:nvSpPr>
          <p:cNvPr id="3" name="Text Placeholder 2">
            <a:extLst>
              <a:ext uri="{FF2B5EF4-FFF2-40B4-BE49-F238E27FC236}">
                <a16:creationId xmlns:a16="http://schemas.microsoft.com/office/drawing/2014/main" id="{C49C1BBE-8D18-214A-7210-B305D5B5EE17}"/>
              </a:ext>
            </a:extLst>
          </p:cNvPr>
          <p:cNvSpPr>
            <a:spLocks noGrp="1"/>
          </p:cNvSpPr>
          <p:nvPr>
            <p:ph type="body" idx="1"/>
          </p:nvPr>
        </p:nvSpPr>
        <p:spPr>
          <a:xfrm>
            <a:off x="609598" y="1258156"/>
            <a:ext cx="11166801" cy="4555200"/>
          </a:xfrm>
        </p:spPr>
        <p:txBody>
          <a:bodyPr>
            <a:normAutofit fontScale="62500" lnSpcReduction="20000"/>
          </a:bodyPr>
          <a:lstStyle/>
          <a:p>
            <a:pPr>
              <a:lnSpc>
                <a:spcPct val="120000"/>
              </a:lnSpc>
            </a:pPr>
            <a:r>
              <a:rPr lang="en-GB" b="1">
                <a:solidFill>
                  <a:schemeClr val="tx2">
                    <a:lumMod val="60000"/>
                    <a:lumOff val="40000"/>
                  </a:schemeClr>
                </a:solidFill>
              </a:rPr>
              <a:t>Introduction</a:t>
            </a:r>
            <a:r>
              <a:rPr lang="en-GB"/>
              <a:t>: topic, Hauser, canvas, values</a:t>
            </a:r>
            <a:endParaRPr lang="en-GB">
              <a:solidFill>
                <a:schemeClr val="tx2">
                  <a:lumMod val="20000"/>
                  <a:lumOff val="80000"/>
                </a:schemeClr>
              </a:solidFill>
            </a:endParaRPr>
          </a:p>
          <a:p>
            <a:pPr>
              <a:lnSpc>
                <a:spcPct val="120000"/>
              </a:lnSpc>
            </a:pPr>
            <a:r>
              <a:rPr lang="en-GB" b="1">
                <a:solidFill>
                  <a:schemeClr val="tx2">
                    <a:lumMod val="60000"/>
                    <a:lumOff val="40000"/>
                  </a:schemeClr>
                </a:solidFill>
              </a:rPr>
              <a:t>Task groups</a:t>
            </a:r>
            <a:r>
              <a:rPr lang="en-GB"/>
              <a:t>: brainstorm organisations and contributions </a:t>
            </a:r>
          </a:p>
          <a:p>
            <a:pPr>
              <a:lnSpc>
                <a:spcPct val="120000"/>
              </a:lnSpc>
            </a:pPr>
            <a:r>
              <a:rPr lang="en-GB" b="1">
                <a:solidFill>
                  <a:schemeClr val="tx2">
                    <a:lumMod val="60000"/>
                    <a:lumOff val="40000"/>
                  </a:schemeClr>
                </a:solidFill>
              </a:rPr>
              <a:t>Pitches</a:t>
            </a:r>
            <a:r>
              <a:rPr lang="en-GB"/>
              <a:t>: organisations, contributions</a:t>
            </a:r>
            <a:endParaRPr lang="en-GB">
              <a:solidFill>
                <a:schemeClr val="accent6">
                  <a:lumMod val="75000"/>
                </a:schemeClr>
              </a:solidFill>
            </a:endParaRPr>
          </a:p>
          <a:p>
            <a:pPr>
              <a:lnSpc>
                <a:spcPct val="120000"/>
              </a:lnSpc>
            </a:pPr>
            <a:r>
              <a:rPr lang="en-GB" b="1">
                <a:solidFill>
                  <a:schemeClr val="tx2">
                    <a:lumMod val="60000"/>
                    <a:lumOff val="40000"/>
                  </a:schemeClr>
                </a:solidFill>
              </a:rPr>
              <a:t>Spotting synergy</a:t>
            </a:r>
            <a:r>
              <a:rPr lang="en-GB"/>
              <a:t> between contributions</a:t>
            </a:r>
            <a:endParaRPr lang="en-GB">
              <a:solidFill>
                <a:schemeClr val="accent6">
                  <a:lumMod val="75000"/>
                </a:schemeClr>
              </a:solidFill>
            </a:endParaRPr>
          </a:p>
          <a:p>
            <a:pPr>
              <a:lnSpc>
                <a:spcPct val="150000"/>
              </a:lnSpc>
            </a:pPr>
            <a:r>
              <a:rPr lang="en-GB" b="1">
                <a:solidFill>
                  <a:schemeClr val="tx2">
                    <a:lumMod val="60000"/>
                    <a:lumOff val="40000"/>
                  </a:schemeClr>
                </a:solidFill>
                <a:highlight>
                  <a:srgbClr val="BCFAA8"/>
                </a:highlight>
              </a:rPr>
              <a:t>Next steps</a:t>
            </a:r>
            <a:r>
              <a:rPr lang="en-GB">
                <a:highlight>
                  <a:srgbClr val="BCFAA8"/>
                </a:highlight>
              </a:rPr>
              <a:t> in real applications</a:t>
            </a:r>
          </a:p>
          <a:p>
            <a:pPr marL="1111250" lvl="1" indent="-514350">
              <a:lnSpc>
                <a:spcPct val="150000"/>
              </a:lnSpc>
              <a:buSzPct val="100000"/>
              <a:buFont typeface="+mj-lt"/>
              <a:buAutoNum type="arabicPeriod"/>
            </a:pPr>
            <a:r>
              <a:rPr lang="en-GB" b="1">
                <a:solidFill>
                  <a:schemeClr val="tx2">
                    <a:lumMod val="60000"/>
                    <a:lumOff val="40000"/>
                  </a:schemeClr>
                </a:solidFill>
                <a:highlight>
                  <a:srgbClr val="BCFAA8"/>
                </a:highlight>
              </a:rPr>
              <a:t>Negotiate</a:t>
            </a:r>
            <a:r>
              <a:rPr lang="en-GB">
                <a:solidFill>
                  <a:schemeClr val="tx1">
                    <a:lumMod val="65000"/>
                    <a:lumOff val="35000"/>
                  </a:schemeClr>
                </a:solidFill>
                <a:highlight>
                  <a:srgbClr val="BCFAA8"/>
                </a:highlight>
              </a:rPr>
              <a:t> compensation for disadvantaged task groups by all other task groups</a:t>
            </a:r>
          </a:p>
          <a:p>
            <a:pPr marL="1111250" lvl="1" indent="-514350">
              <a:lnSpc>
                <a:spcPct val="150000"/>
              </a:lnSpc>
              <a:buSzPct val="100000"/>
              <a:buFont typeface="+mj-lt"/>
              <a:buAutoNum type="arabicPeriod"/>
            </a:pPr>
            <a:r>
              <a:rPr lang="en-GB">
                <a:solidFill>
                  <a:schemeClr val="tx1">
                    <a:lumMod val="65000"/>
                    <a:lumOff val="35000"/>
                  </a:schemeClr>
                </a:solidFill>
                <a:highlight>
                  <a:srgbClr val="BCFAA8"/>
                </a:highlight>
              </a:rPr>
              <a:t>Develop the canvas into a </a:t>
            </a:r>
            <a:r>
              <a:rPr lang="en-GB" b="1">
                <a:solidFill>
                  <a:schemeClr val="tx2">
                    <a:lumMod val="60000"/>
                    <a:lumOff val="40000"/>
                  </a:schemeClr>
                </a:solidFill>
                <a:highlight>
                  <a:srgbClr val="BCFAA8"/>
                </a:highlight>
              </a:rPr>
              <a:t>draft transition agreement</a:t>
            </a:r>
          </a:p>
          <a:p>
            <a:pPr marL="1111250" lvl="1" indent="-514350">
              <a:lnSpc>
                <a:spcPct val="150000"/>
              </a:lnSpc>
              <a:buSzPct val="100000"/>
              <a:buFont typeface="+mj-lt"/>
              <a:buAutoNum type="arabicPeriod"/>
            </a:pPr>
            <a:r>
              <a:rPr lang="en-GB">
                <a:solidFill>
                  <a:schemeClr val="tx1">
                    <a:lumMod val="65000"/>
                    <a:lumOff val="35000"/>
                  </a:schemeClr>
                </a:solidFill>
                <a:highlight>
                  <a:srgbClr val="BCFAA8"/>
                </a:highlight>
              </a:rPr>
              <a:t>Ask all organisations on the canvas for </a:t>
            </a:r>
            <a:r>
              <a:rPr lang="en-GB" b="1">
                <a:solidFill>
                  <a:schemeClr val="tx2">
                    <a:lumMod val="60000"/>
                    <a:lumOff val="40000"/>
                  </a:schemeClr>
                </a:solidFill>
                <a:highlight>
                  <a:srgbClr val="BCFAA8"/>
                </a:highlight>
              </a:rPr>
              <a:t>conditional intentions</a:t>
            </a:r>
          </a:p>
          <a:p>
            <a:pPr marL="1054100" lvl="2" indent="0">
              <a:lnSpc>
                <a:spcPct val="150000"/>
              </a:lnSpc>
              <a:buSzPct val="100000"/>
              <a:buNone/>
            </a:pPr>
            <a:r>
              <a:rPr lang="en-GB">
                <a:solidFill>
                  <a:schemeClr val="tx1">
                    <a:lumMod val="65000"/>
                    <a:lumOff val="35000"/>
                  </a:schemeClr>
                </a:solidFill>
                <a:highlight>
                  <a:srgbClr val="BCFAA8"/>
                </a:highlight>
              </a:rPr>
              <a:t> 	</a:t>
            </a:r>
            <a:r>
              <a:rPr lang="en-GB" sz="3200" i="1">
                <a:solidFill>
                  <a:schemeClr val="tx1">
                    <a:lumMod val="65000"/>
                    <a:lumOff val="35000"/>
                  </a:schemeClr>
                </a:solidFill>
                <a:highlight>
                  <a:srgbClr val="BCFAA8"/>
                </a:highlight>
              </a:rPr>
              <a:t>Would they contribute in case everyone else does</a:t>
            </a:r>
            <a:r>
              <a:rPr lang="en-GB" sz="3200">
                <a:solidFill>
                  <a:schemeClr val="tx1">
                    <a:lumMod val="65000"/>
                    <a:lumOff val="35000"/>
                  </a:schemeClr>
                </a:solidFill>
                <a:highlight>
                  <a:srgbClr val="BCFAA8"/>
                </a:highlight>
              </a:rPr>
              <a:t>? </a:t>
            </a:r>
            <a:endParaRPr lang="en-GB">
              <a:solidFill>
                <a:schemeClr val="tx1">
                  <a:lumMod val="65000"/>
                  <a:lumOff val="35000"/>
                </a:schemeClr>
              </a:solidFill>
              <a:highlight>
                <a:srgbClr val="BCFAA8"/>
              </a:highlight>
            </a:endParaRPr>
          </a:p>
          <a:p>
            <a:pPr marL="1111250" lvl="1" indent="-514350">
              <a:lnSpc>
                <a:spcPct val="150000"/>
              </a:lnSpc>
              <a:buSzPct val="100000"/>
              <a:buFont typeface="+mj-lt"/>
              <a:buAutoNum type="arabicPeriod"/>
            </a:pPr>
            <a:r>
              <a:rPr lang="en-GB" b="1">
                <a:solidFill>
                  <a:schemeClr val="tx2">
                    <a:lumMod val="60000"/>
                    <a:lumOff val="40000"/>
                  </a:schemeClr>
                </a:solidFill>
                <a:highlight>
                  <a:srgbClr val="BCFAA8"/>
                </a:highlight>
              </a:rPr>
              <a:t>Iterate</a:t>
            </a:r>
            <a:r>
              <a:rPr lang="en-GB">
                <a:solidFill>
                  <a:schemeClr val="tx1">
                    <a:lumMod val="65000"/>
                    <a:lumOff val="35000"/>
                  </a:schemeClr>
                </a:solidFill>
                <a:highlight>
                  <a:srgbClr val="BCFAA8"/>
                </a:highlight>
              </a:rPr>
              <a:t> and revise if needed, until sufficient buy in</a:t>
            </a:r>
          </a:p>
          <a:p>
            <a:pPr marL="1111250" lvl="1" indent="-514350">
              <a:lnSpc>
                <a:spcPct val="150000"/>
              </a:lnSpc>
              <a:buSzPct val="100000"/>
              <a:buFont typeface="+mj-lt"/>
              <a:buAutoNum type="arabicPeriod"/>
            </a:pPr>
            <a:r>
              <a:rPr lang="en-GB">
                <a:solidFill>
                  <a:schemeClr val="tx1">
                    <a:lumMod val="65000"/>
                    <a:lumOff val="35000"/>
                  </a:schemeClr>
                </a:solidFill>
                <a:highlight>
                  <a:srgbClr val="BCFAA8"/>
                </a:highlight>
              </a:rPr>
              <a:t>Get everyone to sign the agreement in a </a:t>
            </a:r>
            <a:r>
              <a:rPr lang="en-GB" b="1">
                <a:solidFill>
                  <a:schemeClr val="tx2">
                    <a:lumMod val="60000"/>
                    <a:lumOff val="40000"/>
                  </a:schemeClr>
                </a:solidFill>
                <a:highlight>
                  <a:srgbClr val="BCFAA8"/>
                </a:highlight>
              </a:rPr>
              <a:t>transition kick off meeting</a:t>
            </a:r>
          </a:p>
          <a:p>
            <a:pPr marL="1111250" lvl="1" indent="-514350">
              <a:lnSpc>
                <a:spcPct val="150000"/>
              </a:lnSpc>
              <a:buSzPct val="100000"/>
              <a:buFont typeface="+mj-lt"/>
              <a:buAutoNum type="arabicPeriod"/>
            </a:pPr>
            <a:r>
              <a:rPr lang="en-GB" b="1">
                <a:solidFill>
                  <a:schemeClr val="tx2">
                    <a:lumMod val="60000"/>
                    <a:lumOff val="40000"/>
                  </a:schemeClr>
                </a:solidFill>
                <a:highlight>
                  <a:srgbClr val="BCFAA8"/>
                </a:highlight>
              </a:rPr>
              <a:t>Monitor impact </a:t>
            </a:r>
            <a:r>
              <a:rPr lang="en-GB">
                <a:solidFill>
                  <a:schemeClr val="tx1">
                    <a:lumMod val="65000"/>
                    <a:lumOff val="35000"/>
                  </a:schemeClr>
                </a:solidFill>
                <a:highlight>
                  <a:srgbClr val="BCFAA8"/>
                </a:highlight>
              </a:rPr>
              <a:t>and adjust as needed</a:t>
            </a:r>
            <a:endParaRPr lang="en-GB">
              <a:solidFill>
                <a:schemeClr val="accent6">
                  <a:lumMod val="75000"/>
                </a:schemeClr>
              </a:solidFill>
              <a:highlight>
                <a:srgbClr val="BCFAA8"/>
              </a:highlight>
            </a:endParaRPr>
          </a:p>
          <a:p>
            <a:pPr>
              <a:lnSpc>
                <a:spcPct val="150000"/>
              </a:lnSpc>
            </a:pPr>
            <a:r>
              <a:rPr lang="en-GB" b="1">
                <a:solidFill>
                  <a:schemeClr val="tx2">
                    <a:lumMod val="60000"/>
                    <a:lumOff val="40000"/>
                  </a:schemeClr>
                </a:solidFill>
              </a:rPr>
              <a:t>Conclusions</a:t>
            </a:r>
            <a:endParaRPr lang="en-GB">
              <a:solidFill>
                <a:schemeClr val="accent6">
                  <a:lumMod val="75000"/>
                </a:schemeClr>
              </a:solidFill>
            </a:endParaRPr>
          </a:p>
        </p:txBody>
      </p:sp>
      <p:pic>
        <p:nvPicPr>
          <p:cNvPr id="4" name="Picture 2">
            <a:extLst>
              <a:ext uri="{FF2B5EF4-FFF2-40B4-BE49-F238E27FC236}">
                <a16:creationId xmlns:a16="http://schemas.microsoft.com/office/drawing/2014/main" id="{10C1FBE1-C971-333A-8C9D-7BBE4EBDD4E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5364" b="4413"/>
          <a:stretch/>
        </p:blipFill>
        <p:spPr bwMode="auto">
          <a:xfrm>
            <a:off x="7855542" y="5224549"/>
            <a:ext cx="4336458" cy="1633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ctr">
                <a:solidFill>
                  <a:srgbClr val="000000"/>
                </a:solidFill>
                <a:miter lim="800000"/>
                <a:headEnd/>
                <a:tailEnd/>
              </a14:hiddenLine>
            </a:ext>
          </a:extLst>
        </p:spPr>
      </p:pic>
      <p:sp>
        <p:nvSpPr>
          <p:cNvPr id="6" name="TextBox 5">
            <a:extLst>
              <a:ext uri="{FF2B5EF4-FFF2-40B4-BE49-F238E27FC236}">
                <a16:creationId xmlns:a16="http://schemas.microsoft.com/office/drawing/2014/main" id="{46C8A883-638E-676B-19D1-97DC28616289}"/>
              </a:ext>
            </a:extLst>
          </p:cNvPr>
          <p:cNvSpPr txBox="1"/>
          <p:nvPr/>
        </p:nvSpPr>
        <p:spPr>
          <a:xfrm>
            <a:off x="9248160" y="1134668"/>
            <a:ext cx="2962325" cy="3754874"/>
          </a:xfrm>
          <a:prstGeom prst="rect">
            <a:avLst/>
          </a:prstGeom>
          <a:noFill/>
        </p:spPr>
        <p:txBody>
          <a:bodyPr wrap="square" rtlCol="0">
            <a:spAutoFit/>
          </a:bodyPr>
          <a:lstStyle/>
          <a:p>
            <a:r>
              <a:rPr lang="en-GB" sz="1400" b="1">
                <a:solidFill>
                  <a:schemeClr val="accent6">
                    <a:lumMod val="75000"/>
                  </a:schemeClr>
                </a:solidFill>
              </a:rPr>
              <a:t>Facilitator suggestion</a:t>
            </a:r>
            <a:r>
              <a:rPr lang="en-GB" sz="1400">
                <a:solidFill>
                  <a:schemeClr val="accent6">
                    <a:lumMod val="75000"/>
                  </a:schemeClr>
                </a:solidFill>
              </a:rPr>
              <a:t>: This picture shows the kick off of a transition project to close the loop of concrete in the municipality of Groningen, 2013. All key players of the value chain were here. The agreement consisted of relatively small contributions from all of them, fine-tuned for synergy. It reportedly reduced import of virgin gravel by 20%. Collaboration was slow at start but picked up speed when one entrepreneur commented “I won’t start on my own, but we wouldn’t object being forced together”. In other words: </a:t>
            </a:r>
            <a:r>
              <a:rPr lang="en-GB" sz="1400" b="1">
                <a:solidFill>
                  <a:schemeClr val="accent6">
                    <a:lumMod val="75000"/>
                  </a:schemeClr>
                </a:solidFill>
              </a:rPr>
              <a:t>I will, if everyone else does</a:t>
            </a:r>
            <a:r>
              <a:rPr lang="en-GB" sz="1400">
                <a:solidFill>
                  <a:schemeClr val="accent6">
                    <a:lumMod val="75000"/>
                  </a:schemeClr>
                </a:solidFill>
              </a:rPr>
              <a:t>. </a:t>
            </a:r>
          </a:p>
        </p:txBody>
      </p:sp>
      <p:sp>
        <p:nvSpPr>
          <p:cNvPr id="8" name="TextBox 7">
            <a:extLst>
              <a:ext uri="{FF2B5EF4-FFF2-40B4-BE49-F238E27FC236}">
                <a16:creationId xmlns:a16="http://schemas.microsoft.com/office/drawing/2014/main" id="{6B595897-9028-BD8D-9725-132EC0CBBB26}"/>
              </a:ext>
            </a:extLst>
          </p:cNvPr>
          <p:cNvSpPr txBox="1"/>
          <p:nvPr/>
        </p:nvSpPr>
        <p:spPr>
          <a:xfrm>
            <a:off x="193997" y="5599844"/>
            <a:ext cx="7586715" cy="954107"/>
          </a:xfrm>
          <a:prstGeom prst="rect">
            <a:avLst/>
          </a:prstGeom>
          <a:noFill/>
        </p:spPr>
        <p:txBody>
          <a:bodyPr wrap="square">
            <a:spAutoFit/>
          </a:bodyPr>
          <a:lstStyle/>
          <a:p>
            <a:r>
              <a:rPr lang="en-GB" sz="1400" b="1">
                <a:solidFill>
                  <a:schemeClr val="accent6">
                    <a:lumMod val="75000"/>
                  </a:schemeClr>
                </a:solidFill>
              </a:rPr>
              <a:t>Facilitator suggestion</a:t>
            </a:r>
            <a:r>
              <a:rPr lang="en-GB" sz="1400">
                <a:solidFill>
                  <a:schemeClr val="accent6">
                    <a:lumMod val="75000"/>
                  </a:schemeClr>
                </a:solidFill>
              </a:rPr>
              <a:t>: 1) Handling the polycrisis require radical measure, beyond the compromises liberal democracy can produce. In radical measures it is important to compensate disadvantaged task groups. What is easier: negotiating this compensation between the task groups themselves or between political parties (who may not even agree on the need for measures)?</a:t>
            </a:r>
            <a:endParaRPr lang="nl-NL" sz="1400"/>
          </a:p>
        </p:txBody>
      </p:sp>
    </p:spTree>
    <p:extLst>
      <p:ext uri="{BB962C8B-B14F-4D97-AF65-F5344CB8AC3E}">
        <p14:creationId xmlns:p14="http://schemas.microsoft.com/office/powerpoint/2010/main" val="3019761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BC884-A147-586A-B8E9-DD75FFA86845}"/>
              </a:ext>
            </a:extLst>
          </p:cNvPr>
          <p:cNvSpPr>
            <a:spLocks noGrp="1"/>
          </p:cNvSpPr>
          <p:nvPr>
            <p:ph type="title"/>
          </p:nvPr>
        </p:nvSpPr>
        <p:spPr>
          <a:xfrm>
            <a:off x="609598" y="328030"/>
            <a:ext cx="11166801" cy="763600"/>
          </a:xfrm>
        </p:spPr>
        <p:txBody>
          <a:bodyPr/>
          <a:lstStyle/>
          <a:p>
            <a:r>
              <a:rPr lang="en-GB" sz="3200"/>
              <a:t>Task-democratic council / </a:t>
            </a:r>
            <a:r>
              <a:rPr lang="en-GB" sz="3200" b="1"/>
              <a:t>Transition design session</a:t>
            </a:r>
            <a:endParaRPr lang="nl-NL" dirty="0">
              <a:solidFill>
                <a:schemeClr val="accent1">
                  <a:lumMod val="40000"/>
                  <a:lumOff val="60000"/>
                </a:schemeClr>
              </a:solidFill>
            </a:endParaRPr>
          </a:p>
        </p:txBody>
      </p:sp>
      <p:sp>
        <p:nvSpPr>
          <p:cNvPr id="3" name="Text Placeholder 2">
            <a:extLst>
              <a:ext uri="{FF2B5EF4-FFF2-40B4-BE49-F238E27FC236}">
                <a16:creationId xmlns:a16="http://schemas.microsoft.com/office/drawing/2014/main" id="{C49C1BBE-8D18-214A-7210-B305D5B5EE17}"/>
              </a:ext>
            </a:extLst>
          </p:cNvPr>
          <p:cNvSpPr>
            <a:spLocks noGrp="1"/>
          </p:cNvSpPr>
          <p:nvPr>
            <p:ph type="body" idx="1"/>
          </p:nvPr>
        </p:nvSpPr>
        <p:spPr>
          <a:xfrm>
            <a:off x="609598" y="1091630"/>
            <a:ext cx="11166801" cy="5529457"/>
          </a:xfrm>
        </p:spPr>
        <p:txBody>
          <a:bodyPr>
            <a:noAutofit/>
          </a:bodyPr>
          <a:lstStyle/>
          <a:p>
            <a:pPr>
              <a:lnSpc>
                <a:spcPct val="100000"/>
              </a:lnSpc>
            </a:pPr>
            <a:r>
              <a:rPr lang="en-GB" sz="2000" b="1">
                <a:solidFill>
                  <a:schemeClr val="tx2">
                    <a:lumMod val="60000"/>
                    <a:lumOff val="40000"/>
                  </a:schemeClr>
                </a:solidFill>
              </a:rPr>
              <a:t>Introduction</a:t>
            </a:r>
            <a:r>
              <a:rPr lang="en-GB" sz="2000"/>
              <a:t>: topic, Hauser, canvas, values</a:t>
            </a:r>
            <a:endParaRPr lang="en-GB" sz="2000">
              <a:solidFill>
                <a:schemeClr val="tx2">
                  <a:lumMod val="20000"/>
                  <a:lumOff val="80000"/>
                </a:schemeClr>
              </a:solidFill>
            </a:endParaRPr>
          </a:p>
          <a:p>
            <a:pPr>
              <a:lnSpc>
                <a:spcPct val="100000"/>
              </a:lnSpc>
            </a:pPr>
            <a:r>
              <a:rPr lang="en-GB" sz="2000" b="1">
                <a:solidFill>
                  <a:schemeClr val="tx2">
                    <a:lumMod val="60000"/>
                    <a:lumOff val="40000"/>
                  </a:schemeClr>
                </a:solidFill>
              </a:rPr>
              <a:t>Task groups</a:t>
            </a:r>
            <a:r>
              <a:rPr lang="en-GB" sz="2000"/>
              <a:t>: brainstorm organisations and contributions </a:t>
            </a:r>
          </a:p>
          <a:p>
            <a:pPr>
              <a:lnSpc>
                <a:spcPct val="100000"/>
              </a:lnSpc>
            </a:pPr>
            <a:r>
              <a:rPr lang="en-GB" sz="2000" b="1">
                <a:solidFill>
                  <a:schemeClr val="tx2">
                    <a:lumMod val="60000"/>
                    <a:lumOff val="40000"/>
                  </a:schemeClr>
                </a:solidFill>
              </a:rPr>
              <a:t>Pitches</a:t>
            </a:r>
            <a:r>
              <a:rPr lang="en-GB" sz="2000"/>
              <a:t>: organisations, contributions</a:t>
            </a:r>
            <a:endParaRPr lang="en-GB" sz="2000">
              <a:solidFill>
                <a:schemeClr val="accent6">
                  <a:lumMod val="75000"/>
                </a:schemeClr>
              </a:solidFill>
            </a:endParaRPr>
          </a:p>
          <a:p>
            <a:pPr>
              <a:lnSpc>
                <a:spcPct val="100000"/>
              </a:lnSpc>
            </a:pPr>
            <a:r>
              <a:rPr lang="en-GB" sz="2000" b="1">
                <a:solidFill>
                  <a:schemeClr val="tx2">
                    <a:lumMod val="60000"/>
                    <a:lumOff val="40000"/>
                  </a:schemeClr>
                </a:solidFill>
              </a:rPr>
              <a:t>Spotting synergy</a:t>
            </a:r>
            <a:r>
              <a:rPr lang="en-GB" sz="2000"/>
              <a:t> between contributions</a:t>
            </a:r>
            <a:endParaRPr lang="en-GB" sz="2000">
              <a:solidFill>
                <a:schemeClr val="accent6">
                  <a:lumMod val="75000"/>
                </a:schemeClr>
              </a:solidFill>
            </a:endParaRPr>
          </a:p>
          <a:p>
            <a:pPr>
              <a:lnSpc>
                <a:spcPct val="100000"/>
              </a:lnSpc>
            </a:pPr>
            <a:r>
              <a:rPr lang="en-GB" sz="2000" b="1">
                <a:solidFill>
                  <a:schemeClr val="tx2">
                    <a:lumMod val="60000"/>
                    <a:lumOff val="40000"/>
                  </a:schemeClr>
                </a:solidFill>
              </a:rPr>
              <a:t>Next steps</a:t>
            </a:r>
            <a:r>
              <a:rPr lang="en-GB" sz="2000"/>
              <a:t> in real applications</a:t>
            </a:r>
          </a:p>
          <a:p>
            <a:pPr>
              <a:lnSpc>
                <a:spcPct val="150000"/>
              </a:lnSpc>
            </a:pPr>
            <a:r>
              <a:rPr lang="en-GB" sz="2000" b="1">
                <a:solidFill>
                  <a:schemeClr val="tx2">
                    <a:lumMod val="60000"/>
                    <a:lumOff val="40000"/>
                  </a:schemeClr>
                </a:solidFill>
                <a:highlight>
                  <a:srgbClr val="BCFAA8"/>
                </a:highlight>
              </a:rPr>
              <a:t>Conclusions</a:t>
            </a:r>
          </a:p>
          <a:p>
            <a:pPr marL="1111250" lvl="1" indent="-514350">
              <a:lnSpc>
                <a:spcPct val="100000"/>
              </a:lnSpc>
              <a:buSzPct val="100000"/>
              <a:buFont typeface="+mj-lt"/>
              <a:buAutoNum type="alphaLcPeriod"/>
            </a:pPr>
            <a:r>
              <a:rPr lang="en-GB" sz="2000">
                <a:solidFill>
                  <a:schemeClr val="tx1">
                    <a:lumMod val="65000"/>
                    <a:lumOff val="35000"/>
                  </a:schemeClr>
                </a:solidFill>
                <a:highlight>
                  <a:srgbClr val="BCFAA8"/>
                </a:highlight>
              </a:rPr>
              <a:t>We’ve seen: </a:t>
            </a:r>
            <a:r>
              <a:rPr lang="en-GB" sz="2000" b="1">
                <a:solidFill>
                  <a:schemeClr val="tx2">
                    <a:lumMod val="60000"/>
                    <a:lumOff val="40000"/>
                  </a:schemeClr>
                </a:solidFill>
                <a:highlight>
                  <a:srgbClr val="BCFAA8"/>
                </a:highlight>
              </a:rPr>
              <a:t>task-democratic transition project design</a:t>
            </a:r>
          </a:p>
          <a:p>
            <a:pPr lvl="2">
              <a:lnSpc>
                <a:spcPct val="100000"/>
              </a:lnSpc>
            </a:pPr>
            <a:r>
              <a:rPr lang="en-GB" sz="1800">
                <a:solidFill>
                  <a:schemeClr val="tx1">
                    <a:lumMod val="65000"/>
                    <a:lumOff val="35000"/>
                  </a:schemeClr>
                </a:solidFill>
                <a:highlight>
                  <a:srgbClr val="BCFAA8"/>
                </a:highlight>
              </a:rPr>
              <a:t>By five independent and interdependent and thus </a:t>
            </a:r>
            <a:r>
              <a:rPr lang="en-GB" sz="1800" b="1">
                <a:solidFill>
                  <a:schemeClr val="tx2">
                    <a:lumMod val="60000"/>
                    <a:lumOff val="40000"/>
                  </a:schemeClr>
                </a:solidFill>
                <a:highlight>
                  <a:srgbClr val="BCFAA8"/>
                </a:highlight>
              </a:rPr>
              <a:t>equal task groups</a:t>
            </a:r>
            <a:r>
              <a:rPr lang="en-GB" sz="1800">
                <a:solidFill>
                  <a:schemeClr val="tx1">
                    <a:lumMod val="65000"/>
                    <a:lumOff val="35000"/>
                  </a:schemeClr>
                </a:solidFill>
                <a:highlight>
                  <a:srgbClr val="BCFAA8"/>
                </a:highlight>
              </a:rPr>
              <a:t>,</a:t>
            </a:r>
            <a:r>
              <a:rPr lang="en-GB" sz="1800" b="1">
                <a:solidFill>
                  <a:schemeClr val="tx1">
                    <a:lumMod val="65000"/>
                    <a:lumOff val="35000"/>
                  </a:schemeClr>
                </a:solidFill>
                <a:highlight>
                  <a:srgbClr val="BCFAA8"/>
                </a:highlight>
              </a:rPr>
              <a:t> </a:t>
            </a:r>
          </a:p>
          <a:p>
            <a:pPr lvl="2">
              <a:lnSpc>
                <a:spcPct val="100000"/>
              </a:lnSpc>
            </a:pPr>
            <a:r>
              <a:rPr lang="en-GB" sz="1800">
                <a:solidFill>
                  <a:schemeClr val="tx1">
                    <a:lumMod val="65000"/>
                    <a:lumOff val="35000"/>
                  </a:schemeClr>
                </a:solidFill>
                <a:highlight>
                  <a:srgbClr val="BCFAA8"/>
                </a:highlight>
              </a:rPr>
              <a:t>who brainstorm to find </a:t>
            </a:r>
            <a:r>
              <a:rPr lang="en-GB" sz="1800" b="1">
                <a:solidFill>
                  <a:schemeClr val="tx2">
                    <a:lumMod val="60000"/>
                    <a:lumOff val="40000"/>
                  </a:schemeClr>
                </a:solidFill>
                <a:highlight>
                  <a:srgbClr val="BCFAA8"/>
                </a:highlight>
              </a:rPr>
              <a:t>synergy</a:t>
            </a:r>
            <a:r>
              <a:rPr lang="en-GB" sz="1800">
                <a:solidFill>
                  <a:schemeClr val="tx1">
                    <a:lumMod val="65000"/>
                    <a:lumOff val="35000"/>
                  </a:schemeClr>
                </a:solidFill>
                <a:highlight>
                  <a:srgbClr val="BCFAA8"/>
                </a:highlight>
              </a:rPr>
              <a:t> between transition contributions,</a:t>
            </a:r>
          </a:p>
          <a:p>
            <a:pPr lvl="2">
              <a:lnSpc>
                <a:spcPct val="100000"/>
              </a:lnSpc>
            </a:pPr>
            <a:r>
              <a:rPr lang="en-GB" sz="1800">
                <a:solidFill>
                  <a:schemeClr val="tx1">
                    <a:lumMod val="65000"/>
                    <a:lumOff val="35000"/>
                  </a:schemeClr>
                </a:solidFill>
                <a:highlight>
                  <a:srgbClr val="BCFAA8"/>
                </a:highlight>
              </a:rPr>
              <a:t>do iterative consulting to </a:t>
            </a:r>
            <a:r>
              <a:rPr lang="en-GB" sz="1800" b="1">
                <a:solidFill>
                  <a:schemeClr val="tx2">
                    <a:lumMod val="60000"/>
                    <a:lumOff val="40000"/>
                  </a:schemeClr>
                </a:solidFill>
                <a:highlight>
                  <a:srgbClr val="BCFAA8"/>
                </a:highlight>
              </a:rPr>
              <a:t>fine tune </a:t>
            </a:r>
            <a:r>
              <a:rPr lang="en-GB" sz="1800">
                <a:solidFill>
                  <a:schemeClr val="tx1">
                    <a:lumMod val="65000"/>
                    <a:lumOff val="35000"/>
                  </a:schemeClr>
                </a:solidFill>
                <a:highlight>
                  <a:srgbClr val="BCFAA8"/>
                </a:highlight>
              </a:rPr>
              <a:t>a society wide campaign design,</a:t>
            </a:r>
          </a:p>
          <a:p>
            <a:pPr lvl="2">
              <a:lnSpc>
                <a:spcPct val="100000"/>
              </a:lnSpc>
            </a:pPr>
            <a:r>
              <a:rPr lang="en-GB" sz="1800">
                <a:solidFill>
                  <a:schemeClr val="tx1">
                    <a:lumMod val="65000"/>
                    <a:lumOff val="35000"/>
                  </a:schemeClr>
                </a:solidFill>
                <a:highlight>
                  <a:srgbClr val="BCFAA8"/>
                </a:highlight>
              </a:rPr>
              <a:t>organise a high profile </a:t>
            </a:r>
            <a:r>
              <a:rPr lang="en-GB" sz="1800" b="1">
                <a:solidFill>
                  <a:schemeClr val="tx2">
                    <a:lumMod val="60000"/>
                    <a:lumOff val="40000"/>
                  </a:schemeClr>
                </a:solidFill>
                <a:highlight>
                  <a:srgbClr val="BCFAA8"/>
                </a:highlight>
              </a:rPr>
              <a:t>public kick off</a:t>
            </a:r>
            <a:r>
              <a:rPr lang="en-GB" sz="1800">
                <a:solidFill>
                  <a:schemeClr val="tx1">
                    <a:lumMod val="65000"/>
                    <a:lumOff val="35000"/>
                  </a:schemeClr>
                </a:solidFill>
                <a:highlight>
                  <a:srgbClr val="BCFAA8"/>
                </a:highlight>
              </a:rPr>
              <a:t>,</a:t>
            </a:r>
            <a:endParaRPr lang="en-GB" sz="1800" b="1">
              <a:solidFill>
                <a:schemeClr val="tx2">
                  <a:lumMod val="60000"/>
                  <a:lumOff val="40000"/>
                </a:schemeClr>
              </a:solidFill>
              <a:highlight>
                <a:srgbClr val="BCFAA8"/>
              </a:highlight>
            </a:endParaRPr>
          </a:p>
          <a:p>
            <a:pPr lvl="2">
              <a:lnSpc>
                <a:spcPct val="100000"/>
              </a:lnSpc>
            </a:pPr>
            <a:r>
              <a:rPr lang="en-GB" sz="1800">
                <a:solidFill>
                  <a:schemeClr val="tx1">
                    <a:lumMod val="65000"/>
                    <a:lumOff val="35000"/>
                  </a:schemeClr>
                </a:solidFill>
                <a:highlight>
                  <a:srgbClr val="BCFAA8"/>
                </a:highlight>
              </a:rPr>
              <a:t>and</a:t>
            </a:r>
            <a:r>
              <a:rPr lang="en-GB" sz="1800">
                <a:solidFill>
                  <a:schemeClr val="tx1">
                    <a:lumMod val="50000"/>
                    <a:lumOff val="50000"/>
                  </a:schemeClr>
                </a:solidFill>
                <a:highlight>
                  <a:srgbClr val="BCFAA8"/>
                </a:highlight>
              </a:rPr>
              <a:t> </a:t>
            </a:r>
            <a:r>
              <a:rPr lang="en-GB" sz="1800" b="1">
                <a:solidFill>
                  <a:schemeClr val="tx2">
                    <a:lumMod val="60000"/>
                    <a:lumOff val="40000"/>
                  </a:schemeClr>
                </a:solidFill>
                <a:highlight>
                  <a:srgbClr val="BCFAA8"/>
                </a:highlight>
              </a:rPr>
              <a:t>monitor</a:t>
            </a:r>
            <a:r>
              <a:rPr lang="en-GB" sz="1800">
                <a:solidFill>
                  <a:schemeClr val="tx1">
                    <a:lumMod val="50000"/>
                    <a:lumOff val="50000"/>
                  </a:schemeClr>
                </a:solidFill>
                <a:highlight>
                  <a:srgbClr val="BCFAA8"/>
                </a:highlight>
              </a:rPr>
              <a:t> </a:t>
            </a:r>
            <a:r>
              <a:rPr lang="en-GB" sz="1800">
                <a:solidFill>
                  <a:schemeClr val="tx1">
                    <a:lumMod val="65000"/>
                    <a:lumOff val="35000"/>
                  </a:schemeClr>
                </a:solidFill>
                <a:highlight>
                  <a:srgbClr val="BCFAA8"/>
                </a:highlight>
              </a:rPr>
              <a:t>progress</a:t>
            </a:r>
            <a:r>
              <a:rPr lang="en-GB" sz="1800">
                <a:solidFill>
                  <a:schemeClr val="tx1">
                    <a:lumMod val="50000"/>
                    <a:lumOff val="50000"/>
                  </a:schemeClr>
                </a:solidFill>
                <a:highlight>
                  <a:srgbClr val="BCFAA8"/>
                </a:highlight>
              </a:rPr>
              <a:t>.</a:t>
            </a:r>
            <a:endParaRPr lang="en-GB" sz="1800" b="1">
              <a:solidFill>
                <a:schemeClr val="tx2">
                  <a:lumMod val="60000"/>
                  <a:lumOff val="40000"/>
                </a:schemeClr>
              </a:solidFill>
              <a:highlight>
                <a:srgbClr val="BCFAA8"/>
              </a:highlight>
            </a:endParaRPr>
          </a:p>
          <a:p>
            <a:pPr marL="1511300" lvl="2" indent="-457200">
              <a:lnSpc>
                <a:spcPct val="100000"/>
              </a:lnSpc>
              <a:buFont typeface="+mj-lt"/>
              <a:buAutoNum type="alphaLcPeriod"/>
            </a:pPr>
            <a:endParaRPr lang="en-GB" sz="1800">
              <a:highlight>
                <a:srgbClr val="BCFAA8"/>
              </a:highlight>
            </a:endParaRPr>
          </a:p>
          <a:p>
            <a:pPr marL="1111250" lvl="1" indent="-514350">
              <a:lnSpc>
                <a:spcPct val="100000"/>
              </a:lnSpc>
              <a:buSzPct val="100000"/>
              <a:buFont typeface="+mj-lt"/>
              <a:buAutoNum type="alphaLcPeriod"/>
            </a:pPr>
            <a:r>
              <a:rPr lang="en-GB" sz="2000" b="1">
                <a:solidFill>
                  <a:schemeClr val="tx1">
                    <a:lumMod val="65000"/>
                    <a:lumOff val="35000"/>
                  </a:schemeClr>
                </a:solidFill>
                <a:highlight>
                  <a:srgbClr val="BCFAA8"/>
                </a:highlight>
              </a:rPr>
              <a:t>Could it work?</a:t>
            </a:r>
          </a:p>
          <a:p>
            <a:pPr marL="1568450" lvl="2" indent="-514350">
              <a:lnSpc>
                <a:spcPct val="100000"/>
              </a:lnSpc>
              <a:buSzPct val="100000"/>
              <a:buFont typeface="+mj-lt"/>
              <a:buAutoNum type="alphaLcPeriod"/>
            </a:pPr>
            <a:r>
              <a:rPr lang="en-GB" sz="1800">
                <a:solidFill>
                  <a:schemeClr val="tx1">
                    <a:lumMod val="65000"/>
                    <a:lumOff val="35000"/>
                  </a:schemeClr>
                </a:solidFill>
                <a:highlight>
                  <a:srgbClr val="BCFAA8"/>
                </a:highlight>
              </a:rPr>
              <a:t>Make negotiating </a:t>
            </a:r>
            <a:r>
              <a:rPr lang="en-GB" sz="1800" b="1">
                <a:solidFill>
                  <a:schemeClr val="tx2">
                    <a:lumMod val="60000"/>
                    <a:lumOff val="40000"/>
                  </a:schemeClr>
                </a:solidFill>
                <a:highlight>
                  <a:srgbClr val="BCFAA8"/>
                </a:highlight>
              </a:rPr>
              <a:t>radical measures </a:t>
            </a:r>
            <a:r>
              <a:rPr lang="en-GB" sz="1800">
                <a:solidFill>
                  <a:schemeClr val="tx1">
                    <a:lumMod val="50000"/>
                    <a:lumOff val="50000"/>
                  </a:schemeClr>
                </a:solidFill>
                <a:highlight>
                  <a:srgbClr val="BCFAA8"/>
                </a:highlight>
              </a:rPr>
              <a:t>+</a:t>
            </a:r>
            <a:r>
              <a:rPr lang="en-GB" sz="1800" b="1">
                <a:solidFill>
                  <a:schemeClr val="tx2">
                    <a:lumMod val="60000"/>
                    <a:lumOff val="40000"/>
                  </a:schemeClr>
                </a:solidFill>
                <a:highlight>
                  <a:srgbClr val="BCFAA8"/>
                </a:highlight>
              </a:rPr>
              <a:t> society wide cost distribution </a:t>
            </a:r>
            <a:r>
              <a:rPr lang="en-GB" sz="1800">
                <a:solidFill>
                  <a:schemeClr val="tx1">
                    <a:lumMod val="65000"/>
                    <a:lumOff val="35000"/>
                  </a:schemeClr>
                </a:solidFill>
                <a:highlight>
                  <a:srgbClr val="BCFAA8"/>
                </a:highlight>
              </a:rPr>
              <a:t>easier?</a:t>
            </a:r>
          </a:p>
          <a:p>
            <a:pPr marL="1568450" lvl="2" indent="-514350">
              <a:lnSpc>
                <a:spcPct val="100000"/>
              </a:lnSpc>
              <a:buSzPct val="100000"/>
              <a:buFont typeface="+mj-lt"/>
              <a:buAutoNum type="alphaLcPeriod"/>
            </a:pPr>
            <a:r>
              <a:rPr lang="en-GB" sz="1800" b="1">
                <a:solidFill>
                  <a:schemeClr val="tx2">
                    <a:lumMod val="60000"/>
                    <a:lumOff val="40000"/>
                  </a:schemeClr>
                </a:solidFill>
                <a:highlight>
                  <a:srgbClr val="BCFAA8"/>
                </a:highlight>
              </a:rPr>
              <a:t>Proliferate</a:t>
            </a:r>
            <a:r>
              <a:rPr lang="en-GB" sz="1800">
                <a:solidFill>
                  <a:schemeClr val="tx1">
                    <a:lumMod val="65000"/>
                    <a:lumOff val="35000"/>
                  </a:schemeClr>
                </a:solidFill>
                <a:highlight>
                  <a:srgbClr val="BCFAA8"/>
                </a:highlight>
              </a:rPr>
              <a:t> horizontally and </a:t>
            </a:r>
            <a:r>
              <a:rPr lang="en-GB" sz="1800" b="1">
                <a:solidFill>
                  <a:schemeClr val="tx2">
                    <a:lumMod val="60000"/>
                    <a:lumOff val="40000"/>
                  </a:schemeClr>
                </a:solidFill>
                <a:highlight>
                  <a:srgbClr val="BCFAA8"/>
                </a:highlight>
              </a:rPr>
              <a:t>scale up</a:t>
            </a:r>
            <a:r>
              <a:rPr lang="en-GB" sz="1800">
                <a:solidFill>
                  <a:schemeClr val="tx1">
                    <a:lumMod val="65000"/>
                    <a:lumOff val="35000"/>
                  </a:schemeClr>
                </a:solidFill>
                <a:highlight>
                  <a:srgbClr val="BCFAA8"/>
                </a:highlight>
              </a:rPr>
              <a:t>, to any level?</a:t>
            </a:r>
          </a:p>
          <a:p>
            <a:pPr marL="1568450" lvl="2" indent="-514350">
              <a:lnSpc>
                <a:spcPct val="100000"/>
              </a:lnSpc>
              <a:buSzPct val="100000"/>
              <a:buFont typeface="+mj-lt"/>
              <a:buAutoNum type="alphaLcPeriod"/>
            </a:pPr>
            <a:r>
              <a:rPr lang="en-GB" sz="1800" b="1">
                <a:solidFill>
                  <a:schemeClr val="tx2">
                    <a:lumMod val="60000"/>
                    <a:lumOff val="40000"/>
                  </a:schemeClr>
                </a:solidFill>
                <a:highlight>
                  <a:srgbClr val="BCFAA8"/>
                </a:highlight>
              </a:rPr>
              <a:t>Accelerate sustainability transitions</a:t>
            </a:r>
            <a:r>
              <a:rPr lang="en-GB" sz="1800">
                <a:solidFill>
                  <a:schemeClr val="tx1">
                    <a:lumMod val="65000"/>
                    <a:lumOff val="35000"/>
                  </a:schemeClr>
                </a:solidFill>
                <a:highlight>
                  <a:srgbClr val="BCFAA8"/>
                </a:highlight>
              </a:rPr>
              <a:t>?</a:t>
            </a:r>
          </a:p>
          <a:p>
            <a:pPr marL="1111250" lvl="1" indent="-514350">
              <a:lnSpc>
                <a:spcPct val="100000"/>
              </a:lnSpc>
              <a:buSzPct val="100000"/>
              <a:buFont typeface="+mj-lt"/>
              <a:buAutoNum type="alphaLcPeriod"/>
            </a:pPr>
            <a:endParaRPr lang="en-GB" sz="2000">
              <a:solidFill>
                <a:schemeClr val="tx1">
                  <a:lumMod val="65000"/>
                  <a:lumOff val="35000"/>
                </a:schemeClr>
              </a:solidFill>
            </a:endParaRPr>
          </a:p>
          <a:p>
            <a:pPr marL="1111250" lvl="1" indent="-514350">
              <a:lnSpc>
                <a:spcPct val="100000"/>
              </a:lnSpc>
              <a:buSzPct val="100000"/>
              <a:buFont typeface="+mj-lt"/>
              <a:buAutoNum type="alphaLcPeriod"/>
            </a:pPr>
            <a:endParaRPr lang="en-GB" sz="2000">
              <a:solidFill>
                <a:schemeClr val="tx1">
                  <a:lumMod val="65000"/>
                  <a:lumOff val="35000"/>
                </a:schemeClr>
              </a:solidFill>
            </a:endParaRPr>
          </a:p>
          <a:p>
            <a:pPr>
              <a:lnSpc>
                <a:spcPct val="150000"/>
              </a:lnSpc>
            </a:pPr>
            <a:endParaRPr lang="en-GB" sz="2000">
              <a:solidFill>
                <a:schemeClr val="accent6">
                  <a:lumMod val="75000"/>
                </a:schemeClr>
              </a:solidFill>
            </a:endParaRPr>
          </a:p>
        </p:txBody>
      </p:sp>
      <p:sp>
        <p:nvSpPr>
          <p:cNvPr id="5" name="TextBox 4">
            <a:extLst>
              <a:ext uri="{FF2B5EF4-FFF2-40B4-BE49-F238E27FC236}">
                <a16:creationId xmlns:a16="http://schemas.microsoft.com/office/drawing/2014/main" id="{48F74AB3-2F82-FB11-429A-D565AF5DCFA7}"/>
              </a:ext>
            </a:extLst>
          </p:cNvPr>
          <p:cNvSpPr txBox="1"/>
          <p:nvPr/>
        </p:nvSpPr>
        <p:spPr>
          <a:xfrm>
            <a:off x="9198032" y="1091630"/>
            <a:ext cx="2917767" cy="5016758"/>
          </a:xfrm>
          <a:prstGeom prst="rect">
            <a:avLst/>
          </a:prstGeom>
          <a:noFill/>
        </p:spPr>
        <p:txBody>
          <a:bodyPr wrap="square" rtlCol="0">
            <a:spAutoFit/>
          </a:bodyPr>
          <a:lstStyle/>
          <a:p>
            <a:r>
              <a:rPr lang="en-GB" sz="2000" b="1">
                <a:solidFill>
                  <a:schemeClr val="accent6">
                    <a:lumMod val="75000"/>
                  </a:schemeClr>
                </a:solidFill>
              </a:rPr>
              <a:t>Facilitator suggestion</a:t>
            </a:r>
            <a:r>
              <a:rPr lang="en-GB" sz="2000">
                <a:solidFill>
                  <a:schemeClr val="accent6">
                    <a:lumMod val="75000"/>
                  </a:schemeClr>
                </a:solidFill>
              </a:rPr>
              <a:t>: </a:t>
            </a:r>
            <a:r>
              <a:rPr lang="en-GB" sz="2000" b="1">
                <a:solidFill>
                  <a:schemeClr val="accent6">
                    <a:lumMod val="75000"/>
                  </a:schemeClr>
                </a:solidFill>
              </a:rPr>
              <a:t>a</a:t>
            </a:r>
            <a:r>
              <a:rPr lang="en-GB" sz="2000">
                <a:solidFill>
                  <a:schemeClr val="accent6">
                    <a:lumMod val="75000"/>
                  </a:schemeClr>
                </a:solidFill>
              </a:rPr>
              <a:t>) to summarise. </a:t>
            </a:r>
            <a:r>
              <a:rPr lang="en-GB" sz="2000" b="1">
                <a:solidFill>
                  <a:schemeClr val="accent6">
                    <a:lumMod val="75000"/>
                  </a:schemeClr>
                </a:solidFill>
              </a:rPr>
              <a:t>b</a:t>
            </a:r>
            <a:r>
              <a:rPr lang="en-GB" sz="2000">
                <a:solidFill>
                  <a:schemeClr val="accent6">
                    <a:lumMod val="75000"/>
                  </a:schemeClr>
                </a:solidFill>
              </a:rPr>
              <a:t>) If not: the urgency is still there. Options: e.g. redo the brainstorm, more time, resources, experts, more pressure from the transition concil, other team. </a:t>
            </a:r>
            <a:r>
              <a:rPr lang="en-GB" sz="2000" b="1">
                <a:solidFill>
                  <a:schemeClr val="accent6">
                    <a:lumMod val="75000"/>
                  </a:schemeClr>
                </a:solidFill>
              </a:rPr>
              <a:t>c</a:t>
            </a:r>
            <a:r>
              <a:rPr lang="en-GB" sz="2000">
                <a:solidFill>
                  <a:schemeClr val="accent6">
                    <a:lumMod val="75000"/>
                  </a:schemeClr>
                </a:solidFill>
              </a:rPr>
              <a:t>) Are radical measures + compensations enough to achieve (local, regional) impact? </a:t>
            </a:r>
            <a:r>
              <a:rPr lang="en-GB" sz="2000" b="1">
                <a:solidFill>
                  <a:schemeClr val="accent6">
                    <a:lumMod val="75000"/>
                  </a:schemeClr>
                </a:solidFill>
              </a:rPr>
              <a:t>d</a:t>
            </a:r>
            <a:r>
              <a:rPr lang="en-GB" sz="2000">
                <a:solidFill>
                  <a:schemeClr val="accent6">
                    <a:lumMod val="75000"/>
                  </a:schemeClr>
                </a:solidFill>
              </a:rPr>
              <a:t>) Challenge: can we think of a territory or value chain where this approach cannot work?</a:t>
            </a:r>
          </a:p>
        </p:txBody>
      </p:sp>
    </p:spTree>
    <p:extLst>
      <p:ext uri="{BB962C8B-B14F-4D97-AF65-F5344CB8AC3E}">
        <p14:creationId xmlns:p14="http://schemas.microsoft.com/office/powerpoint/2010/main" val="430727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3" end="1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59FF2A42-F5E5-6556-F27A-BA1934442434}"/>
              </a:ext>
            </a:extLst>
          </p:cNvPr>
          <p:cNvSpPr>
            <a:spLocks noChangeArrowheads="1"/>
          </p:cNvSpPr>
          <p:nvPr/>
        </p:nvSpPr>
        <p:spPr bwMode="auto">
          <a:xfrm>
            <a:off x="0" y="0"/>
            <a:ext cx="12192000" cy="6858000"/>
          </a:xfrm>
          <a:prstGeom prst="rect">
            <a:avLst/>
          </a:prstGeom>
          <a:solidFill>
            <a:srgbClr val="EE8E00"/>
          </a:solidFill>
          <a:ln w="9525">
            <a:solidFill>
              <a:schemeClr val="tx1"/>
            </a:solidFill>
            <a:miter lim="800000"/>
            <a:headEnd/>
            <a:tailEnd/>
          </a:ln>
        </p:spPr>
        <p:txBody>
          <a:bodyPr wrap="none" anchor="ctr"/>
          <a:lstStyle/>
          <a:p>
            <a:endParaRPr lang="en-GB"/>
          </a:p>
        </p:txBody>
      </p:sp>
      <p:sp>
        <p:nvSpPr>
          <p:cNvPr id="3" name="Text Placeholder 2">
            <a:extLst>
              <a:ext uri="{FF2B5EF4-FFF2-40B4-BE49-F238E27FC236}">
                <a16:creationId xmlns:a16="http://schemas.microsoft.com/office/drawing/2014/main" id="{111CC4FD-71D2-FB37-5470-B218AD55663A}"/>
              </a:ext>
            </a:extLst>
          </p:cNvPr>
          <p:cNvSpPr>
            <a:spLocks noGrp="1"/>
          </p:cNvSpPr>
          <p:nvPr>
            <p:ph type="body" idx="1"/>
          </p:nvPr>
        </p:nvSpPr>
        <p:spPr>
          <a:xfrm>
            <a:off x="609598" y="2182091"/>
            <a:ext cx="11166801" cy="3909742"/>
          </a:xfrm>
        </p:spPr>
        <p:txBody>
          <a:bodyPr>
            <a:normAutofit/>
          </a:bodyPr>
          <a:lstStyle/>
          <a:p>
            <a:pPr marL="114300" indent="0" algn="ctr">
              <a:buNone/>
            </a:pPr>
            <a:r>
              <a:rPr lang="en-GB" sz="7200" b="1">
                <a:solidFill>
                  <a:schemeClr val="bg1"/>
                </a:solidFill>
              </a:rPr>
              <a:t>Plenary wrap-up</a:t>
            </a:r>
          </a:p>
        </p:txBody>
      </p:sp>
    </p:spTree>
    <p:extLst>
      <p:ext uri="{BB962C8B-B14F-4D97-AF65-F5344CB8AC3E}">
        <p14:creationId xmlns:p14="http://schemas.microsoft.com/office/powerpoint/2010/main" val="34772341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891709-F30E-3A17-9FFD-78D59327375F}"/>
              </a:ext>
            </a:extLst>
          </p:cNvPr>
          <p:cNvSpPr>
            <a:spLocks noGrp="1"/>
          </p:cNvSpPr>
          <p:nvPr>
            <p:ph idx="1"/>
          </p:nvPr>
        </p:nvSpPr>
        <p:spPr>
          <a:xfrm>
            <a:off x="609600" y="1586503"/>
            <a:ext cx="10972800" cy="4556603"/>
          </a:xfrm>
        </p:spPr>
        <p:txBody>
          <a:bodyPr>
            <a:normAutofit fontScale="55000" lnSpcReduction="20000"/>
          </a:bodyPr>
          <a:lstStyle/>
          <a:p>
            <a:pPr marL="0" indent="0">
              <a:lnSpc>
                <a:spcPts val="2400"/>
              </a:lnSpc>
              <a:spcBef>
                <a:spcPts val="0"/>
              </a:spcBef>
              <a:buNone/>
            </a:pPr>
            <a:r>
              <a:rPr lang="en-GB" sz="4400" b="1"/>
              <a:t>Task democracy </a:t>
            </a:r>
            <a:r>
              <a:rPr lang="en-GB" sz="4400"/>
              <a:t>is</a:t>
            </a:r>
          </a:p>
          <a:p>
            <a:pPr marL="0" indent="0">
              <a:lnSpc>
                <a:spcPts val="2400"/>
              </a:lnSpc>
              <a:spcBef>
                <a:spcPts val="0"/>
              </a:spcBef>
              <a:buNone/>
            </a:pPr>
            <a:endParaRPr lang="en-GB" sz="4400"/>
          </a:p>
          <a:p>
            <a:pPr>
              <a:lnSpc>
                <a:spcPts val="2400"/>
              </a:lnSpc>
              <a:spcBef>
                <a:spcPts val="0"/>
              </a:spcBef>
            </a:pPr>
            <a:r>
              <a:rPr lang="en-GB" sz="4400" b="1">
                <a:solidFill>
                  <a:schemeClr val="tx2">
                    <a:lumMod val="60000"/>
                    <a:lumOff val="40000"/>
                  </a:schemeClr>
                </a:solidFill>
              </a:rPr>
              <a:t>parliamentary round table collaboration by</a:t>
            </a:r>
            <a:r>
              <a:rPr lang="en-GB" sz="4400"/>
              <a:t> </a:t>
            </a:r>
            <a:r>
              <a:rPr lang="en-GB" sz="4400">
                <a:solidFill>
                  <a:schemeClr val="tx1">
                    <a:lumMod val="65000"/>
                    <a:lumOff val="35000"/>
                  </a:schemeClr>
                </a:solidFill>
              </a:rPr>
              <a:t>five independent and interdependent, and therefore </a:t>
            </a:r>
            <a:r>
              <a:rPr lang="en-GB" sz="4400" b="1">
                <a:solidFill>
                  <a:schemeClr val="tx2">
                    <a:lumMod val="60000"/>
                    <a:lumOff val="40000"/>
                  </a:schemeClr>
                </a:solidFill>
              </a:rPr>
              <a:t>equal task groups</a:t>
            </a:r>
            <a:r>
              <a:rPr lang="en-GB" sz="4400"/>
              <a:t> representing </a:t>
            </a:r>
            <a:r>
              <a:rPr lang="en-GB" sz="4400">
                <a:solidFill>
                  <a:schemeClr val="tx1">
                    <a:lumMod val="65000"/>
                    <a:lumOff val="35000"/>
                  </a:schemeClr>
                </a:solidFill>
              </a:rPr>
              <a:t>all of society, </a:t>
            </a:r>
          </a:p>
          <a:p>
            <a:pPr>
              <a:lnSpc>
                <a:spcPts val="2400"/>
              </a:lnSpc>
              <a:spcBef>
                <a:spcPts val="0"/>
              </a:spcBef>
            </a:pPr>
            <a:endParaRPr lang="en-GB" sz="4400">
              <a:solidFill>
                <a:schemeClr val="tx1">
                  <a:lumMod val="65000"/>
                  <a:lumOff val="35000"/>
                </a:schemeClr>
              </a:solidFill>
            </a:endParaRPr>
          </a:p>
          <a:p>
            <a:pPr>
              <a:lnSpc>
                <a:spcPts val="2400"/>
              </a:lnSpc>
              <a:spcBef>
                <a:spcPts val="0"/>
              </a:spcBef>
            </a:pPr>
            <a:r>
              <a:rPr lang="en-GB" sz="4400"/>
              <a:t>that </a:t>
            </a:r>
            <a:r>
              <a:rPr lang="en-GB" sz="4400" b="1">
                <a:solidFill>
                  <a:schemeClr val="tx2">
                    <a:lumMod val="60000"/>
                    <a:lumOff val="40000"/>
                  </a:schemeClr>
                </a:solidFill>
              </a:rPr>
              <a:t>coordinate</a:t>
            </a:r>
            <a:r>
              <a:rPr lang="en-GB" sz="4400"/>
              <a:t> </a:t>
            </a:r>
            <a:r>
              <a:rPr lang="en-GB" sz="4400">
                <a:solidFill>
                  <a:schemeClr val="tx1">
                    <a:lumMod val="65000"/>
                    <a:lumOff val="35000"/>
                  </a:schemeClr>
                </a:solidFill>
              </a:rPr>
              <a:t>voluntary sustainability transition efforts </a:t>
            </a:r>
            <a:r>
              <a:rPr lang="en-GB" sz="4400"/>
              <a:t>from all of society,</a:t>
            </a:r>
          </a:p>
          <a:p>
            <a:pPr>
              <a:lnSpc>
                <a:spcPts val="2400"/>
              </a:lnSpc>
              <a:spcBef>
                <a:spcPts val="0"/>
              </a:spcBef>
            </a:pPr>
            <a:endParaRPr lang="en-GB" sz="4400"/>
          </a:p>
          <a:p>
            <a:pPr>
              <a:lnSpc>
                <a:spcPts val="2400"/>
              </a:lnSpc>
              <a:spcBef>
                <a:spcPts val="0"/>
              </a:spcBef>
            </a:pPr>
            <a:r>
              <a:rPr lang="en-GB" sz="4400"/>
              <a:t>by </a:t>
            </a:r>
            <a:r>
              <a:rPr lang="en-GB" sz="4400" b="1">
                <a:solidFill>
                  <a:schemeClr val="tx2">
                    <a:lumMod val="60000"/>
                    <a:lumOff val="40000"/>
                  </a:schemeClr>
                </a:solidFill>
              </a:rPr>
              <a:t>prioritising </a:t>
            </a:r>
            <a:r>
              <a:rPr lang="en-GB" sz="4400">
                <a:solidFill>
                  <a:schemeClr val="tx1">
                    <a:lumMod val="65000"/>
                    <a:lumOff val="35000"/>
                  </a:schemeClr>
                </a:solidFill>
              </a:rPr>
              <a:t>transition issues</a:t>
            </a:r>
            <a:r>
              <a:rPr lang="en-GB" sz="4400"/>
              <a:t>, by initiating and facilitating </a:t>
            </a:r>
            <a:r>
              <a:rPr lang="en-GB" sz="4400" b="1">
                <a:solidFill>
                  <a:schemeClr val="tx2">
                    <a:lumMod val="60000"/>
                    <a:lumOff val="40000"/>
                  </a:schemeClr>
                </a:solidFill>
              </a:rPr>
              <a:t>transition projects</a:t>
            </a:r>
            <a:r>
              <a:rPr lang="en-GB" sz="4400"/>
              <a:t>, and by transition </a:t>
            </a:r>
            <a:r>
              <a:rPr lang="en-GB" sz="4400" b="1">
                <a:solidFill>
                  <a:schemeClr val="tx2">
                    <a:lumMod val="60000"/>
                    <a:lumOff val="40000"/>
                  </a:schemeClr>
                </a:solidFill>
              </a:rPr>
              <a:t>monitoring</a:t>
            </a:r>
            <a:r>
              <a:rPr lang="en-GB" sz="4400"/>
              <a:t>,</a:t>
            </a:r>
          </a:p>
          <a:p>
            <a:pPr>
              <a:lnSpc>
                <a:spcPts val="2400"/>
              </a:lnSpc>
              <a:spcBef>
                <a:spcPts val="0"/>
              </a:spcBef>
            </a:pPr>
            <a:endParaRPr lang="en-GB" sz="4400"/>
          </a:p>
          <a:p>
            <a:pPr>
              <a:lnSpc>
                <a:spcPts val="2400"/>
              </a:lnSpc>
              <a:spcBef>
                <a:spcPts val="0"/>
              </a:spcBef>
            </a:pPr>
            <a:r>
              <a:rPr lang="en-GB" sz="4400"/>
              <a:t>in a generic pattern that is </a:t>
            </a:r>
            <a:r>
              <a:rPr lang="en-GB" sz="4400" b="1">
                <a:solidFill>
                  <a:schemeClr val="tx2">
                    <a:lumMod val="60000"/>
                    <a:lumOff val="40000"/>
                  </a:schemeClr>
                </a:solidFill>
              </a:rPr>
              <a:t>compatible</a:t>
            </a:r>
            <a:r>
              <a:rPr lang="en-GB" sz="4400"/>
              <a:t> with current regimes and may </a:t>
            </a:r>
            <a:r>
              <a:rPr lang="en-GB" sz="4400" b="1">
                <a:solidFill>
                  <a:schemeClr val="tx2">
                    <a:lumMod val="60000"/>
                    <a:lumOff val="40000"/>
                  </a:schemeClr>
                </a:solidFill>
              </a:rPr>
              <a:t>proliferate</a:t>
            </a:r>
            <a:r>
              <a:rPr lang="en-GB" sz="4400"/>
              <a:t> and scale up from local to global, </a:t>
            </a:r>
          </a:p>
          <a:p>
            <a:pPr marL="0" indent="0">
              <a:lnSpc>
                <a:spcPts val="2400"/>
              </a:lnSpc>
              <a:spcBef>
                <a:spcPts val="0"/>
              </a:spcBef>
              <a:buNone/>
            </a:pPr>
            <a:endParaRPr lang="en-GB" sz="4400" b="1">
              <a:solidFill>
                <a:schemeClr val="tx2">
                  <a:lumMod val="60000"/>
                  <a:lumOff val="40000"/>
                </a:schemeClr>
              </a:solidFill>
            </a:endParaRPr>
          </a:p>
          <a:p>
            <a:pPr>
              <a:lnSpc>
                <a:spcPts val="2400"/>
              </a:lnSpc>
              <a:spcBef>
                <a:spcPts val="0"/>
              </a:spcBef>
            </a:pPr>
            <a:r>
              <a:rPr lang="en-GB" sz="4400">
                <a:solidFill>
                  <a:schemeClr val="tx1">
                    <a:lumMod val="65000"/>
                    <a:lumOff val="35000"/>
                  </a:schemeClr>
                </a:solidFill>
              </a:rPr>
              <a:t>for the purpose of </a:t>
            </a:r>
            <a:r>
              <a:rPr lang="en-GB" sz="4400" b="1">
                <a:solidFill>
                  <a:schemeClr val="tx2">
                    <a:lumMod val="60000"/>
                    <a:lumOff val="40000"/>
                  </a:schemeClr>
                </a:solidFill>
              </a:rPr>
              <a:t>mitigating slow but existential crises</a:t>
            </a:r>
            <a:r>
              <a:rPr lang="en-GB" sz="4400"/>
              <a:t>.</a:t>
            </a:r>
            <a:endParaRPr lang="en-GB" sz="4400" b="1">
              <a:solidFill>
                <a:schemeClr val="tx2">
                  <a:lumMod val="60000"/>
                  <a:lumOff val="40000"/>
                </a:schemeClr>
              </a:solidFill>
            </a:endParaRPr>
          </a:p>
          <a:p>
            <a:endParaRPr lang="en-GB" sz="2800" b="1">
              <a:solidFill>
                <a:schemeClr val="tx2">
                  <a:lumMod val="60000"/>
                  <a:lumOff val="40000"/>
                </a:schemeClr>
              </a:solidFill>
            </a:endParaRPr>
          </a:p>
          <a:p>
            <a:endParaRPr lang="en-GB" sz="2800" b="1">
              <a:solidFill>
                <a:schemeClr val="tx2">
                  <a:lumMod val="60000"/>
                  <a:lumOff val="40000"/>
                </a:schemeClr>
              </a:solidFill>
            </a:endParaRPr>
          </a:p>
          <a:p>
            <a:endParaRPr lang="nl-NL" sz="2800"/>
          </a:p>
        </p:txBody>
      </p:sp>
      <p:grpSp>
        <p:nvGrpSpPr>
          <p:cNvPr id="4" name="Groep 24">
            <a:extLst>
              <a:ext uri="{FF2B5EF4-FFF2-40B4-BE49-F238E27FC236}">
                <a16:creationId xmlns:a16="http://schemas.microsoft.com/office/drawing/2014/main" id="{88B514AA-8DA1-4D23-675A-E2C53A4B3C3E}"/>
              </a:ext>
            </a:extLst>
          </p:cNvPr>
          <p:cNvGrpSpPr/>
          <p:nvPr/>
        </p:nvGrpSpPr>
        <p:grpSpPr>
          <a:xfrm>
            <a:off x="4331894" y="429191"/>
            <a:ext cx="458102" cy="475994"/>
            <a:chOff x="3382487" y="1969916"/>
            <a:chExt cx="2114550" cy="2125945"/>
          </a:xfrm>
        </p:grpSpPr>
        <p:sp>
          <p:nvSpPr>
            <p:cNvPr id="5" name="AutoShape 11">
              <a:extLst>
                <a:ext uri="{FF2B5EF4-FFF2-40B4-BE49-F238E27FC236}">
                  <a16:creationId xmlns:a16="http://schemas.microsoft.com/office/drawing/2014/main" id="{9EBED8DF-BEDB-1197-518C-B87620CF181D}"/>
                </a:ext>
              </a:extLst>
            </p:cNvPr>
            <p:cNvSpPr>
              <a:spLocks noChangeArrowheads="1"/>
            </p:cNvSpPr>
            <p:nvPr/>
          </p:nvSpPr>
          <p:spPr bwMode="auto">
            <a:xfrm rot="10800000">
              <a:off x="3382916" y="1969916"/>
              <a:ext cx="2108200" cy="210905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47 w 21600"/>
                <a:gd name="T13" fmla="*/ 0 h 21600"/>
                <a:gd name="T14" fmla="*/ 18253 w 21600"/>
                <a:gd name="T15" fmla="*/ 6830 h 21600"/>
              </a:gdLst>
              <a:ahLst/>
              <a:cxnLst>
                <a:cxn ang="T8">
                  <a:pos x="T0" y="T1"/>
                </a:cxn>
                <a:cxn ang="T9">
                  <a:pos x="T2" y="T3"/>
                </a:cxn>
                <a:cxn ang="T10">
                  <a:pos x="T4" y="T5"/>
                </a:cxn>
                <a:cxn ang="T11">
                  <a:pos x="T6" y="T7"/>
                </a:cxn>
              </a:cxnLst>
              <a:rect l="T12" t="T13" r="T14" b="T15"/>
              <a:pathLst>
                <a:path w="21600" h="21600">
                  <a:moveTo>
                    <a:pt x="7864" y="6165"/>
                  </a:moveTo>
                  <a:cubicBezTo>
                    <a:pt x="8742" y="5609"/>
                    <a:pt x="9760" y="5314"/>
                    <a:pt x="10800" y="5314"/>
                  </a:cubicBezTo>
                  <a:cubicBezTo>
                    <a:pt x="11839" y="5314"/>
                    <a:pt x="12857" y="5609"/>
                    <a:pt x="13735" y="6165"/>
                  </a:cubicBezTo>
                  <a:lnTo>
                    <a:pt x="16579" y="1676"/>
                  </a:lnTo>
                  <a:cubicBezTo>
                    <a:pt x="14850" y="581"/>
                    <a:pt x="12846" y="0"/>
                    <a:pt x="10799" y="0"/>
                  </a:cubicBezTo>
                  <a:cubicBezTo>
                    <a:pt x="8753" y="0"/>
                    <a:pt x="6749" y="581"/>
                    <a:pt x="5020" y="1676"/>
                  </a:cubicBezTo>
                  <a:lnTo>
                    <a:pt x="7864" y="6165"/>
                  </a:lnTo>
                  <a:close/>
                </a:path>
              </a:pathLst>
            </a:custGeom>
            <a:solidFill>
              <a:schemeClr val="bg1">
                <a:lumMod val="75000"/>
              </a:schemeClr>
            </a:solidFill>
            <a:ln w="9525">
              <a:noFill/>
              <a:miter lim="800000"/>
              <a:headEnd/>
              <a:tailEnd/>
            </a:ln>
          </p:spPr>
          <p:txBody>
            <a:bodyPr wrap="none" anchor="ctr"/>
            <a:lstStyle/>
            <a:p>
              <a:endParaRPr lang="en-GB" sz="1100"/>
            </a:p>
          </p:txBody>
        </p:sp>
        <p:sp>
          <p:nvSpPr>
            <p:cNvPr id="6" name="AutoShape 9">
              <a:extLst>
                <a:ext uri="{FF2B5EF4-FFF2-40B4-BE49-F238E27FC236}">
                  <a16:creationId xmlns:a16="http://schemas.microsoft.com/office/drawing/2014/main" id="{24D2E0F2-F04E-76B4-7B26-6B33F5B3D9C7}"/>
                </a:ext>
              </a:extLst>
            </p:cNvPr>
            <p:cNvSpPr>
              <a:spLocks noChangeArrowheads="1"/>
            </p:cNvSpPr>
            <p:nvPr/>
          </p:nvSpPr>
          <p:spPr bwMode="auto">
            <a:xfrm>
              <a:off x="3387980" y="1987661"/>
              <a:ext cx="2109057" cy="21082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47 w 21600"/>
                <a:gd name="T13" fmla="*/ 0 h 21600"/>
                <a:gd name="T14" fmla="*/ 18253 w 21600"/>
                <a:gd name="T15" fmla="*/ 6830 h 21600"/>
              </a:gdLst>
              <a:ahLst/>
              <a:cxnLst>
                <a:cxn ang="T8">
                  <a:pos x="T0" y="T1"/>
                </a:cxn>
                <a:cxn ang="T9">
                  <a:pos x="T2" y="T3"/>
                </a:cxn>
                <a:cxn ang="T10">
                  <a:pos x="T4" y="T5"/>
                </a:cxn>
                <a:cxn ang="T11">
                  <a:pos x="T6" y="T7"/>
                </a:cxn>
              </a:cxnLst>
              <a:rect l="T12" t="T13" r="T14" b="T15"/>
              <a:pathLst>
                <a:path w="21600" h="21600">
                  <a:moveTo>
                    <a:pt x="7864" y="6165"/>
                  </a:moveTo>
                  <a:cubicBezTo>
                    <a:pt x="8742" y="5609"/>
                    <a:pt x="9760" y="5314"/>
                    <a:pt x="10800" y="5314"/>
                  </a:cubicBezTo>
                  <a:cubicBezTo>
                    <a:pt x="11839" y="5314"/>
                    <a:pt x="12857" y="5609"/>
                    <a:pt x="13735" y="6165"/>
                  </a:cubicBezTo>
                  <a:lnTo>
                    <a:pt x="16579" y="1676"/>
                  </a:lnTo>
                  <a:cubicBezTo>
                    <a:pt x="14850" y="581"/>
                    <a:pt x="12846" y="0"/>
                    <a:pt x="10799" y="0"/>
                  </a:cubicBezTo>
                  <a:cubicBezTo>
                    <a:pt x="8753" y="0"/>
                    <a:pt x="6749" y="581"/>
                    <a:pt x="5020" y="1676"/>
                  </a:cubicBezTo>
                  <a:lnTo>
                    <a:pt x="7864" y="6165"/>
                  </a:lnTo>
                  <a:close/>
                </a:path>
              </a:pathLst>
            </a:custGeom>
            <a:solidFill>
              <a:srgbClr val="FF9900"/>
            </a:solidFill>
            <a:ln w="9525">
              <a:noFill/>
              <a:miter lim="800000"/>
              <a:headEnd/>
              <a:tailEnd/>
            </a:ln>
          </p:spPr>
          <p:txBody>
            <a:bodyPr wrap="none" anchor="ctr"/>
            <a:lstStyle/>
            <a:p>
              <a:endParaRPr lang="en-GB" sz="1100"/>
            </a:p>
          </p:txBody>
        </p:sp>
        <p:sp>
          <p:nvSpPr>
            <p:cNvPr id="7" name="AutoShape 10">
              <a:extLst>
                <a:ext uri="{FF2B5EF4-FFF2-40B4-BE49-F238E27FC236}">
                  <a16:creationId xmlns:a16="http://schemas.microsoft.com/office/drawing/2014/main" id="{B4F0C1B3-69E9-ADFD-076B-78D5AF0AF412}"/>
                </a:ext>
              </a:extLst>
            </p:cNvPr>
            <p:cNvSpPr>
              <a:spLocks noChangeArrowheads="1"/>
            </p:cNvSpPr>
            <p:nvPr/>
          </p:nvSpPr>
          <p:spPr bwMode="auto">
            <a:xfrm rot="17742717">
              <a:off x="3382916" y="1987232"/>
              <a:ext cx="2108200" cy="210905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47 w 21600"/>
                <a:gd name="T13" fmla="*/ 0 h 21600"/>
                <a:gd name="T14" fmla="*/ 18253 w 21600"/>
                <a:gd name="T15" fmla="*/ 6830 h 21600"/>
              </a:gdLst>
              <a:ahLst/>
              <a:cxnLst>
                <a:cxn ang="T8">
                  <a:pos x="T0" y="T1"/>
                </a:cxn>
                <a:cxn ang="T9">
                  <a:pos x="T2" y="T3"/>
                </a:cxn>
                <a:cxn ang="T10">
                  <a:pos x="T4" y="T5"/>
                </a:cxn>
                <a:cxn ang="T11">
                  <a:pos x="T6" y="T7"/>
                </a:cxn>
              </a:cxnLst>
              <a:rect l="T12" t="T13" r="T14" b="T15"/>
              <a:pathLst>
                <a:path w="21600" h="21600">
                  <a:moveTo>
                    <a:pt x="7864" y="6165"/>
                  </a:moveTo>
                  <a:cubicBezTo>
                    <a:pt x="8742" y="5609"/>
                    <a:pt x="9760" y="5314"/>
                    <a:pt x="10800" y="5314"/>
                  </a:cubicBezTo>
                  <a:cubicBezTo>
                    <a:pt x="11839" y="5314"/>
                    <a:pt x="12857" y="5609"/>
                    <a:pt x="13735" y="6165"/>
                  </a:cubicBezTo>
                  <a:lnTo>
                    <a:pt x="16579" y="1676"/>
                  </a:lnTo>
                  <a:cubicBezTo>
                    <a:pt x="14850" y="581"/>
                    <a:pt x="12846" y="0"/>
                    <a:pt x="10799" y="0"/>
                  </a:cubicBezTo>
                  <a:cubicBezTo>
                    <a:pt x="8753" y="0"/>
                    <a:pt x="6749" y="581"/>
                    <a:pt x="5020" y="1676"/>
                  </a:cubicBezTo>
                  <a:lnTo>
                    <a:pt x="7864" y="6165"/>
                  </a:lnTo>
                  <a:close/>
                </a:path>
              </a:pathLst>
            </a:custGeom>
            <a:solidFill>
              <a:srgbClr val="009900"/>
            </a:solidFill>
            <a:ln w="9525">
              <a:noFill/>
              <a:miter lim="800000"/>
              <a:headEnd/>
              <a:tailEnd/>
            </a:ln>
          </p:spPr>
          <p:txBody>
            <a:bodyPr wrap="none" anchor="ctr"/>
            <a:lstStyle/>
            <a:p>
              <a:endParaRPr lang="en-GB" sz="1100"/>
            </a:p>
          </p:txBody>
        </p:sp>
        <p:sp>
          <p:nvSpPr>
            <p:cNvPr id="8" name="AutoShape 11">
              <a:extLst>
                <a:ext uri="{FF2B5EF4-FFF2-40B4-BE49-F238E27FC236}">
                  <a16:creationId xmlns:a16="http://schemas.microsoft.com/office/drawing/2014/main" id="{CC301FB0-EBBD-769C-1602-C3D3FF0ECACB}"/>
                </a:ext>
              </a:extLst>
            </p:cNvPr>
            <p:cNvSpPr>
              <a:spLocks noChangeArrowheads="1"/>
            </p:cNvSpPr>
            <p:nvPr/>
          </p:nvSpPr>
          <p:spPr bwMode="auto">
            <a:xfrm rot="13902996">
              <a:off x="3382916" y="1987232"/>
              <a:ext cx="2108200" cy="210905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47 w 21600"/>
                <a:gd name="T13" fmla="*/ 0 h 21600"/>
                <a:gd name="T14" fmla="*/ 18253 w 21600"/>
                <a:gd name="T15" fmla="*/ 6830 h 21600"/>
              </a:gdLst>
              <a:ahLst/>
              <a:cxnLst>
                <a:cxn ang="T8">
                  <a:pos x="T0" y="T1"/>
                </a:cxn>
                <a:cxn ang="T9">
                  <a:pos x="T2" y="T3"/>
                </a:cxn>
                <a:cxn ang="T10">
                  <a:pos x="T4" y="T5"/>
                </a:cxn>
                <a:cxn ang="T11">
                  <a:pos x="T6" y="T7"/>
                </a:cxn>
              </a:cxnLst>
              <a:rect l="T12" t="T13" r="T14" b="T15"/>
              <a:pathLst>
                <a:path w="21600" h="21600">
                  <a:moveTo>
                    <a:pt x="7864" y="6165"/>
                  </a:moveTo>
                  <a:cubicBezTo>
                    <a:pt x="8742" y="5609"/>
                    <a:pt x="9760" y="5314"/>
                    <a:pt x="10800" y="5314"/>
                  </a:cubicBezTo>
                  <a:cubicBezTo>
                    <a:pt x="11839" y="5314"/>
                    <a:pt x="12857" y="5609"/>
                    <a:pt x="13735" y="6165"/>
                  </a:cubicBezTo>
                  <a:lnTo>
                    <a:pt x="16579" y="1676"/>
                  </a:lnTo>
                  <a:cubicBezTo>
                    <a:pt x="14850" y="581"/>
                    <a:pt x="12846" y="0"/>
                    <a:pt x="10799" y="0"/>
                  </a:cubicBezTo>
                  <a:cubicBezTo>
                    <a:pt x="8753" y="0"/>
                    <a:pt x="6749" y="581"/>
                    <a:pt x="5020" y="1676"/>
                  </a:cubicBezTo>
                  <a:lnTo>
                    <a:pt x="7864" y="6165"/>
                  </a:lnTo>
                  <a:close/>
                </a:path>
              </a:pathLst>
            </a:custGeom>
            <a:solidFill>
              <a:srgbClr val="336699"/>
            </a:solidFill>
            <a:ln w="9525">
              <a:noFill/>
              <a:miter lim="800000"/>
              <a:headEnd/>
              <a:tailEnd/>
            </a:ln>
          </p:spPr>
          <p:txBody>
            <a:bodyPr wrap="none" anchor="ctr"/>
            <a:lstStyle/>
            <a:p>
              <a:endParaRPr lang="en-GB" sz="1100"/>
            </a:p>
          </p:txBody>
        </p:sp>
        <p:sp>
          <p:nvSpPr>
            <p:cNvPr id="9" name="AutoShape 12">
              <a:extLst>
                <a:ext uri="{FF2B5EF4-FFF2-40B4-BE49-F238E27FC236}">
                  <a16:creationId xmlns:a16="http://schemas.microsoft.com/office/drawing/2014/main" id="{0DB17605-28B3-C673-7F29-F16EF7C84868}"/>
                </a:ext>
              </a:extLst>
            </p:cNvPr>
            <p:cNvSpPr>
              <a:spLocks noChangeArrowheads="1"/>
            </p:cNvSpPr>
            <p:nvPr/>
          </p:nvSpPr>
          <p:spPr bwMode="auto">
            <a:xfrm rot="3879987">
              <a:off x="3382916" y="1969627"/>
              <a:ext cx="2108200" cy="210905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47 w 21600"/>
                <a:gd name="T13" fmla="*/ 0 h 21600"/>
                <a:gd name="T14" fmla="*/ 18253 w 21600"/>
                <a:gd name="T15" fmla="*/ 6830 h 21600"/>
              </a:gdLst>
              <a:ahLst/>
              <a:cxnLst>
                <a:cxn ang="T8">
                  <a:pos x="T0" y="T1"/>
                </a:cxn>
                <a:cxn ang="T9">
                  <a:pos x="T2" y="T3"/>
                </a:cxn>
                <a:cxn ang="T10">
                  <a:pos x="T4" y="T5"/>
                </a:cxn>
                <a:cxn ang="T11">
                  <a:pos x="T6" y="T7"/>
                </a:cxn>
              </a:cxnLst>
              <a:rect l="T12" t="T13" r="T14" b="T15"/>
              <a:pathLst>
                <a:path w="21600" h="21600">
                  <a:moveTo>
                    <a:pt x="7864" y="6165"/>
                  </a:moveTo>
                  <a:cubicBezTo>
                    <a:pt x="8742" y="5609"/>
                    <a:pt x="9760" y="5314"/>
                    <a:pt x="10800" y="5314"/>
                  </a:cubicBezTo>
                  <a:cubicBezTo>
                    <a:pt x="11839" y="5314"/>
                    <a:pt x="12857" y="5609"/>
                    <a:pt x="13735" y="6165"/>
                  </a:cubicBezTo>
                  <a:lnTo>
                    <a:pt x="16579" y="1676"/>
                  </a:lnTo>
                  <a:cubicBezTo>
                    <a:pt x="14850" y="581"/>
                    <a:pt x="12846" y="0"/>
                    <a:pt x="10799" y="0"/>
                  </a:cubicBezTo>
                  <a:cubicBezTo>
                    <a:pt x="8753" y="0"/>
                    <a:pt x="6749" y="581"/>
                    <a:pt x="5020" y="1676"/>
                  </a:cubicBezTo>
                  <a:lnTo>
                    <a:pt x="7864" y="6165"/>
                  </a:lnTo>
                  <a:close/>
                </a:path>
              </a:pathLst>
            </a:custGeom>
            <a:solidFill>
              <a:srgbClr val="CC00FF"/>
            </a:solidFill>
            <a:ln w="9525">
              <a:noFill/>
              <a:miter lim="800000"/>
              <a:headEnd/>
              <a:tailEnd/>
            </a:ln>
          </p:spPr>
          <p:txBody>
            <a:bodyPr wrap="none" anchor="ctr"/>
            <a:lstStyle/>
            <a:p>
              <a:endParaRPr lang="en-GB" sz="1100"/>
            </a:p>
          </p:txBody>
        </p:sp>
        <p:sp>
          <p:nvSpPr>
            <p:cNvPr id="10" name="AutoShape 13">
              <a:extLst>
                <a:ext uri="{FF2B5EF4-FFF2-40B4-BE49-F238E27FC236}">
                  <a16:creationId xmlns:a16="http://schemas.microsoft.com/office/drawing/2014/main" id="{57455B07-BBA6-4794-43A9-CC0BE49DDDA1}"/>
                </a:ext>
              </a:extLst>
            </p:cNvPr>
            <p:cNvSpPr>
              <a:spLocks noChangeArrowheads="1"/>
            </p:cNvSpPr>
            <p:nvPr/>
          </p:nvSpPr>
          <p:spPr bwMode="auto">
            <a:xfrm rot="7767697">
              <a:off x="3382916" y="1987232"/>
              <a:ext cx="2108200" cy="210905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47 w 21600"/>
                <a:gd name="T13" fmla="*/ 0 h 21600"/>
                <a:gd name="T14" fmla="*/ 18253 w 21600"/>
                <a:gd name="T15" fmla="*/ 6830 h 21600"/>
              </a:gdLst>
              <a:ahLst/>
              <a:cxnLst>
                <a:cxn ang="T8">
                  <a:pos x="T0" y="T1"/>
                </a:cxn>
                <a:cxn ang="T9">
                  <a:pos x="T2" y="T3"/>
                </a:cxn>
                <a:cxn ang="T10">
                  <a:pos x="T4" y="T5"/>
                </a:cxn>
                <a:cxn ang="T11">
                  <a:pos x="T6" y="T7"/>
                </a:cxn>
              </a:cxnLst>
              <a:rect l="T12" t="T13" r="T14" b="T15"/>
              <a:pathLst>
                <a:path w="21600" h="21600">
                  <a:moveTo>
                    <a:pt x="7864" y="6165"/>
                  </a:moveTo>
                  <a:cubicBezTo>
                    <a:pt x="8742" y="5609"/>
                    <a:pt x="9760" y="5314"/>
                    <a:pt x="10800" y="5314"/>
                  </a:cubicBezTo>
                  <a:cubicBezTo>
                    <a:pt x="11839" y="5314"/>
                    <a:pt x="12857" y="5609"/>
                    <a:pt x="13735" y="6165"/>
                  </a:cubicBezTo>
                  <a:lnTo>
                    <a:pt x="16579" y="1676"/>
                  </a:lnTo>
                  <a:cubicBezTo>
                    <a:pt x="14850" y="581"/>
                    <a:pt x="12846" y="0"/>
                    <a:pt x="10799" y="0"/>
                  </a:cubicBezTo>
                  <a:cubicBezTo>
                    <a:pt x="8753" y="0"/>
                    <a:pt x="6749" y="581"/>
                    <a:pt x="5020" y="1676"/>
                  </a:cubicBezTo>
                  <a:lnTo>
                    <a:pt x="7864" y="6165"/>
                  </a:lnTo>
                  <a:close/>
                </a:path>
              </a:pathLst>
            </a:custGeom>
            <a:solidFill>
              <a:srgbClr val="990033"/>
            </a:solidFill>
            <a:ln w="9525">
              <a:noFill/>
              <a:miter lim="800000"/>
              <a:headEnd/>
              <a:tailEnd/>
            </a:ln>
          </p:spPr>
          <p:txBody>
            <a:bodyPr wrap="none" anchor="ctr"/>
            <a:lstStyle/>
            <a:p>
              <a:endParaRPr lang="en-GB" sz="1100"/>
            </a:p>
          </p:txBody>
        </p:sp>
      </p:grpSp>
      <p:sp>
        <p:nvSpPr>
          <p:cNvPr id="14" name="Title 1">
            <a:extLst>
              <a:ext uri="{FF2B5EF4-FFF2-40B4-BE49-F238E27FC236}">
                <a16:creationId xmlns:a16="http://schemas.microsoft.com/office/drawing/2014/main" id="{4513309A-5639-6D87-0FEC-D595AB5B3E9A}"/>
              </a:ext>
            </a:extLst>
          </p:cNvPr>
          <p:cNvSpPr>
            <a:spLocks noGrp="1"/>
          </p:cNvSpPr>
          <p:nvPr>
            <p:ph type="title"/>
          </p:nvPr>
        </p:nvSpPr>
        <p:spPr>
          <a:xfrm>
            <a:off x="609598" y="285388"/>
            <a:ext cx="11166801" cy="763600"/>
          </a:xfrm>
        </p:spPr>
        <p:txBody>
          <a:bodyPr/>
          <a:lstStyle/>
          <a:p>
            <a:r>
              <a:rPr lang="en-GB">
                <a:solidFill>
                  <a:srgbClr val="376092"/>
                </a:solidFill>
              </a:rPr>
              <a:t>Wrap up – </a:t>
            </a:r>
            <a:r>
              <a:rPr lang="en-GB" b="1">
                <a:solidFill>
                  <a:srgbClr val="376092"/>
                </a:solidFill>
              </a:rPr>
              <a:t>Definition	</a:t>
            </a:r>
            <a:endParaRPr lang="nl-NL" dirty="0">
              <a:solidFill>
                <a:schemeClr val="accent6">
                  <a:lumMod val="75000"/>
                </a:schemeClr>
              </a:solidFill>
            </a:endParaRPr>
          </a:p>
        </p:txBody>
      </p:sp>
    </p:spTree>
    <p:extLst>
      <p:ext uri="{BB962C8B-B14F-4D97-AF65-F5344CB8AC3E}">
        <p14:creationId xmlns:p14="http://schemas.microsoft.com/office/powerpoint/2010/main" val="1526076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BC884-A147-586A-B8E9-DD75FFA86845}"/>
              </a:ext>
            </a:extLst>
          </p:cNvPr>
          <p:cNvSpPr>
            <a:spLocks noGrp="1"/>
          </p:cNvSpPr>
          <p:nvPr>
            <p:ph type="title"/>
          </p:nvPr>
        </p:nvSpPr>
        <p:spPr>
          <a:xfrm>
            <a:off x="609598" y="328030"/>
            <a:ext cx="11166801" cy="763600"/>
          </a:xfrm>
        </p:spPr>
        <p:txBody>
          <a:bodyPr/>
          <a:lstStyle/>
          <a:p>
            <a:r>
              <a:rPr lang="en-GB">
                <a:solidFill>
                  <a:srgbClr val="376092"/>
                </a:solidFill>
              </a:rPr>
              <a:t>Wrap up – </a:t>
            </a:r>
            <a:r>
              <a:rPr lang="en-GB" b="1">
                <a:solidFill>
                  <a:srgbClr val="376092"/>
                </a:solidFill>
              </a:rPr>
              <a:t>Costs and pitfalls</a:t>
            </a:r>
            <a:r>
              <a:rPr lang="en-GB">
                <a:solidFill>
                  <a:srgbClr val="376092"/>
                </a:solidFill>
              </a:rPr>
              <a:t> of the task democracy model</a:t>
            </a:r>
            <a:r>
              <a:rPr lang="en-GB" b="1">
                <a:solidFill>
                  <a:srgbClr val="376092"/>
                </a:solidFill>
              </a:rPr>
              <a:t> </a:t>
            </a:r>
            <a:endParaRPr lang="nl-NL" dirty="0">
              <a:solidFill>
                <a:schemeClr val="accent6">
                  <a:lumMod val="75000"/>
                </a:schemeClr>
              </a:solidFill>
            </a:endParaRPr>
          </a:p>
        </p:txBody>
      </p:sp>
      <p:sp>
        <p:nvSpPr>
          <p:cNvPr id="3" name="Text Placeholder 2">
            <a:extLst>
              <a:ext uri="{FF2B5EF4-FFF2-40B4-BE49-F238E27FC236}">
                <a16:creationId xmlns:a16="http://schemas.microsoft.com/office/drawing/2014/main" id="{C49C1BBE-8D18-214A-7210-B305D5B5EE17}"/>
              </a:ext>
            </a:extLst>
          </p:cNvPr>
          <p:cNvSpPr>
            <a:spLocks noGrp="1"/>
          </p:cNvSpPr>
          <p:nvPr>
            <p:ph type="body" idx="1"/>
          </p:nvPr>
        </p:nvSpPr>
        <p:spPr>
          <a:xfrm>
            <a:off x="609598" y="1536633"/>
            <a:ext cx="11166801" cy="4555200"/>
          </a:xfrm>
        </p:spPr>
        <p:txBody>
          <a:bodyPr>
            <a:normAutofit/>
          </a:bodyPr>
          <a:lstStyle/>
          <a:p>
            <a:pPr>
              <a:lnSpc>
                <a:spcPct val="150000"/>
              </a:lnSpc>
            </a:pPr>
            <a:r>
              <a:rPr lang="en-GB">
                <a:solidFill>
                  <a:schemeClr val="accent4">
                    <a:lumMod val="75000"/>
                  </a:schemeClr>
                </a:solidFill>
              </a:rPr>
              <a:t>Hypothetical and unproven?</a:t>
            </a:r>
            <a:r>
              <a:rPr lang="en-GB"/>
              <a:t> Yes, so </a:t>
            </a:r>
            <a:r>
              <a:rPr lang="en-GB" b="1">
                <a:solidFill>
                  <a:schemeClr val="tx2">
                    <a:lumMod val="60000"/>
                    <a:lumOff val="40000"/>
                  </a:schemeClr>
                </a:solidFill>
              </a:rPr>
              <a:t>research</a:t>
            </a:r>
            <a:endParaRPr lang="en-GB"/>
          </a:p>
          <a:p>
            <a:pPr>
              <a:lnSpc>
                <a:spcPct val="150000"/>
              </a:lnSpc>
            </a:pPr>
            <a:r>
              <a:rPr lang="en-GB">
                <a:solidFill>
                  <a:schemeClr val="accent4">
                    <a:lumMod val="75000"/>
                  </a:schemeClr>
                </a:solidFill>
              </a:rPr>
              <a:t>Newness anxiety? </a:t>
            </a:r>
            <a:r>
              <a:rPr lang="en-GB"/>
              <a:t>Yes, so </a:t>
            </a:r>
            <a:r>
              <a:rPr lang="en-GB" b="1">
                <a:solidFill>
                  <a:schemeClr val="tx2">
                    <a:lumMod val="60000"/>
                    <a:lumOff val="40000"/>
                  </a:schemeClr>
                </a:solidFill>
              </a:rPr>
              <a:t>gamify</a:t>
            </a:r>
            <a:r>
              <a:rPr lang="en-GB"/>
              <a:t>, </a:t>
            </a:r>
            <a:r>
              <a:rPr lang="en-GB" b="1">
                <a:solidFill>
                  <a:schemeClr val="tx2">
                    <a:lumMod val="60000"/>
                    <a:lumOff val="40000"/>
                  </a:schemeClr>
                </a:solidFill>
              </a:rPr>
              <a:t>simulate</a:t>
            </a:r>
            <a:endParaRPr lang="en-GB"/>
          </a:p>
          <a:p>
            <a:pPr>
              <a:lnSpc>
                <a:spcPct val="150000"/>
              </a:lnSpc>
            </a:pPr>
            <a:r>
              <a:rPr lang="en-GB">
                <a:solidFill>
                  <a:schemeClr val="accent4">
                    <a:lumMod val="75000"/>
                  </a:schemeClr>
                </a:solidFill>
              </a:rPr>
              <a:t>Additional government layer? </a:t>
            </a:r>
            <a:r>
              <a:rPr lang="en-GB"/>
              <a:t>No, it </a:t>
            </a:r>
            <a:r>
              <a:rPr lang="en-GB" b="1">
                <a:solidFill>
                  <a:schemeClr val="tx2">
                    <a:lumMod val="60000"/>
                    <a:lumOff val="40000"/>
                  </a:schemeClr>
                </a:solidFill>
              </a:rPr>
              <a:t>fixes current patchwork</a:t>
            </a:r>
            <a:endParaRPr lang="en-GB"/>
          </a:p>
          <a:p>
            <a:pPr>
              <a:lnSpc>
                <a:spcPct val="150000"/>
              </a:lnSpc>
            </a:pPr>
            <a:r>
              <a:rPr lang="en-GB">
                <a:solidFill>
                  <a:schemeClr val="accent4">
                    <a:lumMod val="75000"/>
                  </a:schemeClr>
                </a:solidFill>
              </a:rPr>
              <a:t>Representation is complex? </a:t>
            </a:r>
            <a:r>
              <a:rPr lang="en-GB"/>
              <a:t>Yes, so </a:t>
            </a:r>
            <a:r>
              <a:rPr lang="en-GB" b="1">
                <a:solidFill>
                  <a:schemeClr val="tx2">
                    <a:lumMod val="60000"/>
                    <a:lumOff val="40000"/>
                  </a:schemeClr>
                </a:solidFill>
              </a:rPr>
              <a:t>set rules</a:t>
            </a:r>
            <a:endParaRPr lang="en-GB"/>
          </a:p>
          <a:p>
            <a:pPr>
              <a:lnSpc>
                <a:spcPct val="150000"/>
              </a:lnSpc>
            </a:pPr>
            <a:r>
              <a:rPr lang="en-GB">
                <a:solidFill>
                  <a:schemeClr val="accent4">
                    <a:lumMod val="75000"/>
                  </a:schemeClr>
                </a:solidFill>
              </a:rPr>
              <a:t>Interest groups resist? </a:t>
            </a:r>
            <a:r>
              <a:rPr lang="en-GB"/>
              <a:t>Yes, so </a:t>
            </a:r>
            <a:r>
              <a:rPr lang="en-GB" b="1">
                <a:solidFill>
                  <a:schemeClr val="tx2">
                    <a:lumMod val="60000"/>
                    <a:lumOff val="40000"/>
                  </a:schemeClr>
                </a:solidFill>
              </a:rPr>
              <a:t>name them task groups</a:t>
            </a:r>
            <a:endParaRPr lang="en-GB"/>
          </a:p>
          <a:p>
            <a:pPr>
              <a:lnSpc>
                <a:spcPct val="150000"/>
              </a:lnSpc>
            </a:pPr>
            <a:r>
              <a:rPr lang="en-GB">
                <a:solidFill>
                  <a:schemeClr val="accent4">
                    <a:lumMod val="75000"/>
                  </a:schemeClr>
                </a:solidFill>
              </a:rPr>
              <a:t>MP’s resist? </a:t>
            </a:r>
            <a:r>
              <a:rPr lang="en-GB"/>
              <a:t>Possibly, so </a:t>
            </a:r>
            <a:r>
              <a:rPr lang="en-GB" b="1">
                <a:solidFill>
                  <a:schemeClr val="tx2">
                    <a:lumMod val="60000"/>
                    <a:lumOff val="40000"/>
                  </a:schemeClr>
                </a:solidFill>
              </a:rPr>
              <a:t>involve in experiments</a:t>
            </a:r>
            <a:endParaRPr lang="en-GB"/>
          </a:p>
        </p:txBody>
      </p:sp>
      <p:grpSp>
        <p:nvGrpSpPr>
          <p:cNvPr id="4" name="Groep 24">
            <a:extLst>
              <a:ext uri="{FF2B5EF4-FFF2-40B4-BE49-F238E27FC236}">
                <a16:creationId xmlns:a16="http://schemas.microsoft.com/office/drawing/2014/main" id="{2AEF0542-0B2F-9393-6586-836A56E590BE}"/>
              </a:ext>
            </a:extLst>
          </p:cNvPr>
          <p:cNvGrpSpPr/>
          <p:nvPr/>
        </p:nvGrpSpPr>
        <p:grpSpPr>
          <a:xfrm>
            <a:off x="10301040" y="433589"/>
            <a:ext cx="458102" cy="475994"/>
            <a:chOff x="3382487" y="1969916"/>
            <a:chExt cx="2114550" cy="2125945"/>
          </a:xfrm>
        </p:grpSpPr>
        <p:sp>
          <p:nvSpPr>
            <p:cNvPr id="5" name="AutoShape 11">
              <a:extLst>
                <a:ext uri="{FF2B5EF4-FFF2-40B4-BE49-F238E27FC236}">
                  <a16:creationId xmlns:a16="http://schemas.microsoft.com/office/drawing/2014/main" id="{C9A49DAB-E1D7-0B9C-2155-0DB38A7E179C}"/>
                </a:ext>
              </a:extLst>
            </p:cNvPr>
            <p:cNvSpPr>
              <a:spLocks noChangeArrowheads="1"/>
            </p:cNvSpPr>
            <p:nvPr/>
          </p:nvSpPr>
          <p:spPr bwMode="auto">
            <a:xfrm rot="10800000">
              <a:off x="3382916" y="1969916"/>
              <a:ext cx="2108200" cy="210905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47 w 21600"/>
                <a:gd name="T13" fmla="*/ 0 h 21600"/>
                <a:gd name="T14" fmla="*/ 18253 w 21600"/>
                <a:gd name="T15" fmla="*/ 6830 h 21600"/>
              </a:gdLst>
              <a:ahLst/>
              <a:cxnLst>
                <a:cxn ang="T8">
                  <a:pos x="T0" y="T1"/>
                </a:cxn>
                <a:cxn ang="T9">
                  <a:pos x="T2" y="T3"/>
                </a:cxn>
                <a:cxn ang="T10">
                  <a:pos x="T4" y="T5"/>
                </a:cxn>
                <a:cxn ang="T11">
                  <a:pos x="T6" y="T7"/>
                </a:cxn>
              </a:cxnLst>
              <a:rect l="T12" t="T13" r="T14" b="T15"/>
              <a:pathLst>
                <a:path w="21600" h="21600">
                  <a:moveTo>
                    <a:pt x="7864" y="6165"/>
                  </a:moveTo>
                  <a:cubicBezTo>
                    <a:pt x="8742" y="5609"/>
                    <a:pt x="9760" y="5314"/>
                    <a:pt x="10800" y="5314"/>
                  </a:cubicBezTo>
                  <a:cubicBezTo>
                    <a:pt x="11839" y="5314"/>
                    <a:pt x="12857" y="5609"/>
                    <a:pt x="13735" y="6165"/>
                  </a:cubicBezTo>
                  <a:lnTo>
                    <a:pt x="16579" y="1676"/>
                  </a:lnTo>
                  <a:cubicBezTo>
                    <a:pt x="14850" y="581"/>
                    <a:pt x="12846" y="0"/>
                    <a:pt x="10799" y="0"/>
                  </a:cubicBezTo>
                  <a:cubicBezTo>
                    <a:pt x="8753" y="0"/>
                    <a:pt x="6749" y="581"/>
                    <a:pt x="5020" y="1676"/>
                  </a:cubicBezTo>
                  <a:lnTo>
                    <a:pt x="7864" y="6165"/>
                  </a:lnTo>
                  <a:close/>
                </a:path>
              </a:pathLst>
            </a:custGeom>
            <a:solidFill>
              <a:schemeClr val="bg1">
                <a:lumMod val="75000"/>
              </a:schemeClr>
            </a:solidFill>
            <a:ln w="9525">
              <a:noFill/>
              <a:miter lim="800000"/>
              <a:headEnd/>
              <a:tailEnd/>
            </a:ln>
          </p:spPr>
          <p:txBody>
            <a:bodyPr wrap="none" anchor="ctr"/>
            <a:lstStyle/>
            <a:p>
              <a:endParaRPr lang="en-GB" sz="1100"/>
            </a:p>
          </p:txBody>
        </p:sp>
        <p:sp>
          <p:nvSpPr>
            <p:cNvPr id="6" name="AutoShape 9">
              <a:extLst>
                <a:ext uri="{FF2B5EF4-FFF2-40B4-BE49-F238E27FC236}">
                  <a16:creationId xmlns:a16="http://schemas.microsoft.com/office/drawing/2014/main" id="{A8095781-E62B-E174-07E7-8747FD029784}"/>
                </a:ext>
              </a:extLst>
            </p:cNvPr>
            <p:cNvSpPr>
              <a:spLocks noChangeArrowheads="1"/>
            </p:cNvSpPr>
            <p:nvPr/>
          </p:nvSpPr>
          <p:spPr bwMode="auto">
            <a:xfrm>
              <a:off x="3387980" y="1987661"/>
              <a:ext cx="2109057" cy="21082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47 w 21600"/>
                <a:gd name="T13" fmla="*/ 0 h 21600"/>
                <a:gd name="T14" fmla="*/ 18253 w 21600"/>
                <a:gd name="T15" fmla="*/ 6830 h 21600"/>
              </a:gdLst>
              <a:ahLst/>
              <a:cxnLst>
                <a:cxn ang="T8">
                  <a:pos x="T0" y="T1"/>
                </a:cxn>
                <a:cxn ang="T9">
                  <a:pos x="T2" y="T3"/>
                </a:cxn>
                <a:cxn ang="T10">
                  <a:pos x="T4" y="T5"/>
                </a:cxn>
                <a:cxn ang="T11">
                  <a:pos x="T6" y="T7"/>
                </a:cxn>
              </a:cxnLst>
              <a:rect l="T12" t="T13" r="T14" b="T15"/>
              <a:pathLst>
                <a:path w="21600" h="21600">
                  <a:moveTo>
                    <a:pt x="7864" y="6165"/>
                  </a:moveTo>
                  <a:cubicBezTo>
                    <a:pt x="8742" y="5609"/>
                    <a:pt x="9760" y="5314"/>
                    <a:pt x="10800" y="5314"/>
                  </a:cubicBezTo>
                  <a:cubicBezTo>
                    <a:pt x="11839" y="5314"/>
                    <a:pt x="12857" y="5609"/>
                    <a:pt x="13735" y="6165"/>
                  </a:cubicBezTo>
                  <a:lnTo>
                    <a:pt x="16579" y="1676"/>
                  </a:lnTo>
                  <a:cubicBezTo>
                    <a:pt x="14850" y="581"/>
                    <a:pt x="12846" y="0"/>
                    <a:pt x="10799" y="0"/>
                  </a:cubicBezTo>
                  <a:cubicBezTo>
                    <a:pt x="8753" y="0"/>
                    <a:pt x="6749" y="581"/>
                    <a:pt x="5020" y="1676"/>
                  </a:cubicBezTo>
                  <a:lnTo>
                    <a:pt x="7864" y="6165"/>
                  </a:lnTo>
                  <a:close/>
                </a:path>
              </a:pathLst>
            </a:custGeom>
            <a:solidFill>
              <a:srgbClr val="FF9900"/>
            </a:solidFill>
            <a:ln w="9525">
              <a:noFill/>
              <a:miter lim="800000"/>
              <a:headEnd/>
              <a:tailEnd/>
            </a:ln>
          </p:spPr>
          <p:txBody>
            <a:bodyPr wrap="none" anchor="ctr"/>
            <a:lstStyle/>
            <a:p>
              <a:endParaRPr lang="en-GB" sz="1100"/>
            </a:p>
          </p:txBody>
        </p:sp>
        <p:sp>
          <p:nvSpPr>
            <p:cNvPr id="7" name="AutoShape 10">
              <a:extLst>
                <a:ext uri="{FF2B5EF4-FFF2-40B4-BE49-F238E27FC236}">
                  <a16:creationId xmlns:a16="http://schemas.microsoft.com/office/drawing/2014/main" id="{F6934B1E-2484-D5DB-C9C7-89DF0F5A17F3}"/>
                </a:ext>
              </a:extLst>
            </p:cNvPr>
            <p:cNvSpPr>
              <a:spLocks noChangeArrowheads="1"/>
            </p:cNvSpPr>
            <p:nvPr/>
          </p:nvSpPr>
          <p:spPr bwMode="auto">
            <a:xfrm rot="17742717">
              <a:off x="3382916" y="1987232"/>
              <a:ext cx="2108200" cy="210905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47 w 21600"/>
                <a:gd name="T13" fmla="*/ 0 h 21600"/>
                <a:gd name="T14" fmla="*/ 18253 w 21600"/>
                <a:gd name="T15" fmla="*/ 6830 h 21600"/>
              </a:gdLst>
              <a:ahLst/>
              <a:cxnLst>
                <a:cxn ang="T8">
                  <a:pos x="T0" y="T1"/>
                </a:cxn>
                <a:cxn ang="T9">
                  <a:pos x="T2" y="T3"/>
                </a:cxn>
                <a:cxn ang="T10">
                  <a:pos x="T4" y="T5"/>
                </a:cxn>
                <a:cxn ang="T11">
                  <a:pos x="T6" y="T7"/>
                </a:cxn>
              </a:cxnLst>
              <a:rect l="T12" t="T13" r="T14" b="T15"/>
              <a:pathLst>
                <a:path w="21600" h="21600">
                  <a:moveTo>
                    <a:pt x="7864" y="6165"/>
                  </a:moveTo>
                  <a:cubicBezTo>
                    <a:pt x="8742" y="5609"/>
                    <a:pt x="9760" y="5314"/>
                    <a:pt x="10800" y="5314"/>
                  </a:cubicBezTo>
                  <a:cubicBezTo>
                    <a:pt x="11839" y="5314"/>
                    <a:pt x="12857" y="5609"/>
                    <a:pt x="13735" y="6165"/>
                  </a:cubicBezTo>
                  <a:lnTo>
                    <a:pt x="16579" y="1676"/>
                  </a:lnTo>
                  <a:cubicBezTo>
                    <a:pt x="14850" y="581"/>
                    <a:pt x="12846" y="0"/>
                    <a:pt x="10799" y="0"/>
                  </a:cubicBezTo>
                  <a:cubicBezTo>
                    <a:pt x="8753" y="0"/>
                    <a:pt x="6749" y="581"/>
                    <a:pt x="5020" y="1676"/>
                  </a:cubicBezTo>
                  <a:lnTo>
                    <a:pt x="7864" y="6165"/>
                  </a:lnTo>
                  <a:close/>
                </a:path>
              </a:pathLst>
            </a:custGeom>
            <a:solidFill>
              <a:srgbClr val="009900"/>
            </a:solidFill>
            <a:ln w="9525">
              <a:noFill/>
              <a:miter lim="800000"/>
              <a:headEnd/>
              <a:tailEnd/>
            </a:ln>
          </p:spPr>
          <p:txBody>
            <a:bodyPr wrap="none" anchor="ctr"/>
            <a:lstStyle/>
            <a:p>
              <a:endParaRPr lang="en-GB" sz="1100"/>
            </a:p>
          </p:txBody>
        </p:sp>
        <p:sp>
          <p:nvSpPr>
            <p:cNvPr id="8" name="AutoShape 11">
              <a:extLst>
                <a:ext uri="{FF2B5EF4-FFF2-40B4-BE49-F238E27FC236}">
                  <a16:creationId xmlns:a16="http://schemas.microsoft.com/office/drawing/2014/main" id="{E4577756-043C-6A0E-6ADC-AA5C6F3AE9FA}"/>
                </a:ext>
              </a:extLst>
            </p:cNvPr>
            <p:cNvSpPr>
              <a:spLocks noChangeArrowheads="1"/>
            </p:cNvSpPr>
            <p:nvPr/>
          </p:nvSpPr>
          <p:spPr bwMode="auto">
            <a:xfrm rot="13902996">
              <a:off x="3382916" y="1987232"/>
              <a:ext cx="2108200" cy="210905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47 w 21600"/>
                <a:gd name="T13" fmla="*/ 0 h 21600"/>
                <a:gd name="T14" fmla="*/ 18253 w 21600"/>
                <a:gd name="T15" fmla="*/ 6830 h 21600"/>
              </a:gdLst>
              <a:ahLst/>
              <a:cxnLst>
                <a:cxn ang="T8">
                  <a:pos x="T0" y="T1"/>
                </a:cxn>
                <a:cxn ang="T9">
                  <a:pos x="T2" y="T3"/>
                </a:cxn>
                <a:cxn ang="T10">
                  <a:pos x="T4" y="T5"/>
                </a:cxn>
                <a:cxn ang="T11">
                  <a:pos x="T6" y="T7"/>
                </a:cxn>
              </a:cxnLst>
              <a:rect l="T12" t="T13" r="T14" b="T15"/>
              <a:pathLst>
                <a:path w="21600" h="21600">
                  <a:moveTo>
                    <a:pt x="7864" y="6165"/>
                  </a:moveTo>
                  <a:cubicBezTo>
                    <a:pt x="8742" y="5609"/>
                    <a:pt x="9760" y="5314"/>
                    <a:pt x="10800" y="5314"/>
                  </a:cubicBezTo>
                  <a:cubicBezTo>
                    <a:pt x="11839" y="5314"/>
                    <a:pt x="12857" y="5609"/>
                    <a:pt x="13735" y="6165"/>
                  </a:cubicBezTo>
                  <a:lnTo>
                    <a:pt x="16579" y="1676"/>
                  </a:lnTo>
                  <a:cubicBezTo>
                    <a:pt x="14850" y="581"/>
                    <a:pt x="12846" y="0"/>
                    <a:pt x="10799" y="0"/>
                  </a:cubicBezTo>
                  <a:cubicBezTo>
                    <a:pt x="8753" y="0"/>
                    <a:pt x="6749" y="581"/>
                    <a:pt x="5020" y="1676"/>
                  </a:cubicBezTo>
                  <a:lnTo>
                    <a:pt x="7864" y="6165"/>
                  </a:lnTo>
                  <a:close/>
                </a:path>
              </a:pathLst>
            </a:custGeom>
            <a:solidFill>
              <a:srgbClr val="336699"/>
            </a:solidFill>
            <a:ln w="9525">
              <a:noFill/>
              <a:miter lim="800000"/>
              <a:headEnd/>
              <a:tailEnd/>
            </a:ln>
          </p:spPr>
          <p:txBody>
            <a:bodyPr wrap="none" anchor="ctr"/>
            <a:lstStyle/>
            <a:p>
              <a:endParaRPr lang="en-GB" sz="1100"/>
            </a:p>
          </p:txBody>
        </p:sp>
        <p:sp>
          <p:nvSpPr>
            <p:cNvPr id="9" name="AutoShape 12">
              <a:extLst>
                <a:ext uri="{FF2B5EF4-FFF2-40B4-BE49-F238E27FC236}">
                  <a16:creationId xmlns:a16="http://schemas.microsoft.com/office/drawing/2014/main" id="{D28975E7-AD7B-F109-2B66-BEE3280F1AE4}"/>
                </a:ext>
              </a:extLst>
            </p:cNvPr>
            <p:cNvSpPr>
              <a:spLocks noChangeArrowheads="1"/>
            </p:cNvSpPr>
            <p:nvPr/>
          </p:nvSpPr>
          <p:spPr bwMode="auto">
            <a:xfrm rot="3879987">
              <a:off x="3382916" y="1969627"/>
              <a:ext cx="2108200" cy="210905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47 w 21600"/>
                <a:gd name="T13" fmla="*/ 0 h 21600"/>
                <a:gd name="T14" fmla="*/ 18253 w 21600"/>
                <a:gd name="T15" fmla="*/ 6830 h 21600"/>
              </a:gdLst>
              <a:ahLst/>
              <a:cxnLst>
                <a:cxn ang="T8">
                  <a:pos x="T0" y="T1"/>
                </a:cxn>
                <a:cxn ang="T9">
                  <a:pos x="T2" y="T3"/>
                </a:cxn>
                <a:cxn ang="T10">
                  <a:pos x="T4" y="T5"/>
                </a:cxn>
                <a:cxn ang="T11">
                  <a:pos x="T6" y="T7"/>
                </a:cxn>
              </a:cxnLst>
              <a:rect l="T12" t="T13" r="T14" b="T15"/>
              <a:pathLst>
                <a:path w="21600" h="21600">
                  <a:moveTo>
                    <a:pt x="7864" y="6165"/>
                  </a:moveTo>
                  <a:cubicBezTo>
                    <a:pt x="8742" y="5609"/>
                    <a:pt x="9760" y="5314"/>
                    <a:pt x="10800" y="5314"/>
                  </a:cubicBezTo>
                  <a:cubicBezTo>
                    <a:pt x="11839" y="5314"/>
                    <a:pt x="12857" y="5609"/>
                    <a:pt x="13735" y="6165"/>
                  </a:cubicBezTo>
                  <a:lnTo>
                    <a:pt x="16579" y="1676"/>
                  </a:lnTo>
                  <a:cubicBezTo>
                    <a:pt x="14850" y="581"/>
                    <a:pt x="12846" y="0"/>
                    <a:pt x="10799" y="0"/>
                  </a:cubicBezTo>
                  <a:cubicBezTo>
                    <a:pt x="8753" y="0"/>
                    <a:pt x="6749" y="581"/>
                    <a:pt x="5020" y="1676"/>
                  </a:cubicBezTo>
                  <a:lnTo>
                    <a:pt x="7864" y="6165"/>
                  </a:lnTo>
                  <a:close/>
                </a:path>
              </a:pathLst>
            </a:custGeom>
            <a:solidFill>
              <a:srgbClr val="CC00FF"/>
            </a:solidFill>
            <a:ln w="9525">
              <a:noFill/>
              <a:miter lim="800000"/>
              <a:headEnd/>
              <a:tailEnd/>
            </a:ln>
          </p:spPr>
          <p:txBody>
            <a:bodyPr wrap="none" anchor="ctr"/>
            <a:lstStyle/>
            <a:p>
              <a:endParaRPr lang="en-GB" sz="1100"/>
            </a:p>
          </p:txBody>
        </p:sp>
        <p:sp>
          <p:nvSpPr>
            <p:cNvPr id="10" name="AutoShape 13">
              <a:extLst>
                <a:ext uri="{FF2B5EF4-FFF2-40B4-BE49-F238E27FC236}">
                  <a16:creationId xmlns:a16="http://schemas.microsoft.com/office/drawing/2014/main" id="{35517866-B5FC-8D5D-DBEF-47CA42198DA4}"/>
                </a:ext>
              </a:extLst>
            </p:cNvPr>
            <p:cNvSpPr>
              <a:spLocks noChangeArrowheads="1"/>
            </p:cNvSpPr>
            <p:nvPr/>
          </p:nvSpPr>
          <p:spPr bwMode="auto">
            <a:xfrm rot="7767697">
              <a:off x="3382916" y="1987232"/>
              <a:ext cx="2108200" cy="210905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47 w 21600"/>
                <a:gd name="T13" fmla="*/ 0 h 21600"/>
                <a:gd name="T14" fmla="*/ 18253 w 21600"/>
                <a:gd name="T15" fmla="*/ 6830 h 21600"/>
              </a:gdLst>
              <a:ahLst/>
              <a:cxnLst>
                <a:cxn ang="T8">
                  <a:pos x="T0" y="T1"/>
                </a:cxn>
                <a:cxn ang="T9">
                  <a:pos x="T2" y="T3"/>
                </a:cxn>
                <a:cxn ang="T10">
                  <a:pos x="T4" y="T5"/>
                </a:cxn>
                <a:cxn ang="T11">
                  <a:pos x="T6" y="T7"/>
                </a:cxn>
              </a:cxnLst>
              <a:rect l="T12" t="T13" r="T14" b="T15"/>
              <a:pathLst>
                <a:path w="21600" h="21600">
                  <a:moveTo>
                    <a:pt x="7864" y="6165"/>
                  </a:moveTo>
                  <a:cubicBezTo>
                    <a:pt x="8742" y="5609"/>
                    <a:pt x="9760" y="5314"/>
                    <a:pt x="10800" y="5314"/>
                  </a:cubicBezTo>
                  <a:cubicBezTo>
                    <a:pt x="11839" y="5314"/>
                    <a:pt x="12857" y="5609"/>
                    <a:pt x="13735" y="6165"/>
                  </a:cubicBezTo>
                  <a:lnTo>
                    <a:pt x="16579" y="1676"/>
                  </a:lnTo>
                  <a:cubicBezTo>
                    <a:pt x="14850" y="581"/>
                    <a:pt x="12846" y="0"/>
                    <a:pt x="10799" y="0"/>
                  </a:cubicBezTo>
                  <a:cubicBezTo>
                    <a:pt x="8753" y="0"/>
                    <a:pt x="6749" y="581"/>
                    <a:pt x="5020" y="1676"/>
                  </a:cubicBezTo>
                  <a:lnTo>
                    <a:pt x="7864" y="6165"/>
                  </a:lnTo>
                  <a:close/>
                </a:path>
              </a:pathLst>
            </a:custGeom>
            <a:solidFill>
              <a:srgbClr val="990033"/>
            </a:solidFill>
            <a:ln w="9525">
              <a:noFill/>
              <a:miter lim="800000"/>
              <a:headEnd/>
              <a:tailEnd/>
            </a:ln>
          </p:spPr>
          <p:txBody>
            <a:bodyPr wrap="none" anchor="ctr"/>
            <a:lstStyle/>
            <a:p>
              <a:endParaRPr lang="en-GB" sz="1100"/>
            </a:p>
          </p:txBody>
        </p:sp>
      </p:grpSp>
    </p:spTree>
    <p:extLst>
      <p:ext uri="{BB962C8B-B14F-4D97-AF65-F5344CB8AC3E}">
        <p14:creationId xmlns:p14="http://schemas.microsoft.com/office/powerpoint/2010/main" val="2360325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DA390396-678C-F075-11FF-9B1DAB0EA1D0}"/>
              </a:ext>
            </a:extLst>
          </p:cNvPr>
          <p:cNvGraphicFramePr>
            <a:graphicFrameLocks noGrp="1"/>
          </p:cNvGraphicFramePr>
          <p:nvPr/>
        </p:nvGraphicFramePr>
        <p:xfrm>
          <a:off x="331854" y="1225659"/>
          <a:ext cx="11530979" cy="5234685"/>
        </p:xfrm>
        <a:graphic>
          <a:graphicData uri="http://schemas.openxmlformats.org/drawingml/2006/table">
            <a:tbl>
              <a:tblPr firstRow="1" firstCol="1" bandRow="1"/>
              <a:tblGrid>
                <a:gridCol w="1743492">
                  <a:extLst>
                    <a:ext uri="{9D8B030D-6E8A-4147-A177-3AD203B41FA5}">
                      <a16:colId xmlns:a16="http://schemas.microsoft.com/office/drawing/2014/main" val="2535769644"/>
                    </a:ext>
                  </a:extLst>
                </a:gridCol>
                <a:gridCol w="4848025">
                  <a:extLst>
                    <a:ext uri="{9D8B030D-6E8A-4147-A177-3AD203B41FA5}">
                      <a16:colId xmlns:a16="http://schemas.microsoft.com/office/drawing/2014/main" val="57439912"/>
                    </a:ext>
                  </a:extLst>
                </a:gridCol>
                <a:gridCol w="4939462">
                  <a:extLst>
                    <a:ext uri="{9D8B030D-6E8A-4147-A177-3AD203B41FA5}">
                      <a16:colId xmlns:a16="http://schemas.microsoft.com/office/drawing/2014/main" val="2520291840"/>
                    </a:ext>
                  </a:extLst>
                </a:gridCol>
              </a:tblGrid>
              <a:tr h="410847">
                <a:tc>
                  <a:txBody>
                    <a:bodyPr/>
                    <a:lstStyle/>
                    <a:p>
                      <a:endParaRPr lang="nl-NL" sz="20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l-NL" sz="20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l-NL" sz="20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48256782"/>
                  </a:ext>
                </a:extLst>
              </a:tr>
              <a:tr h="2143927">
                <a:tc>
                  <a:txBody>
                    <a:bodyPr/>
                    <a:lstStyle/>
                    <a:p>
                      <a:endParaRPr lang="nl-NL" sz="20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CCC66">
                        <a:alpha val="30196"/>
                      </a:srgbClr>
                    </a:solidFill>
                  </a:tcPr>
                </a:tc>
                <a:tc>
                  <a:txBody>
                    <a:bodyPr/>
                    <a:lstStyle/>
                    <a:p>
                      <a:endParaRPr lang="nl-NL" sz="20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CCC66">
                        <a:alpha val="30196"/>
                      </a:srgbClr>
                    </a:solidFill>
                  </a:tcPr>
                </a:tc>
                <a:tc>
                  <a:txBody>
                    <a:bodyPr/>
                    <a:lstStyle/>
                    <a:p>
                      <a:endParaRPr lang="nl-NL" sz="20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CCC66">
                        <a:alpha val="30196"/>
                      </a:srgbClr>
                    </a:solidFill>
                  </a:tcPr>
                </a:tc>
                <a:extLst>
                  <a:ext uri="{0D108BD9-81ED-4DB2-BD59-A6C34878D82A}">
                    <a16:rowId xmlns:a16="http://schemas.microsoft.com/office/drawing/2014/main" val="2375257260"/>
                  </a:ext>
                </a:extLst>
              </a:tr>
              <a:tr h="2679911">
                <a:tc>
                  <a:txBody>
                    <a:bodyPr/>
                    <a:lstStyle/>
                    <a:p>
                      <a:endParaRPr lang="nl-NL" sz="20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E534F">
                        <a:alpha val="30196"/>
                      </a:srgbClr>
                    </a:solidFill>
                  </a:tcPr>
                </a:tc>
                <a:tc>
                  <a:txBody>
                    <a:bodyPr/>
                    <a:lstStyle/>
                    <a:p>
                      <a:endParaRPr lang="nl-NL" sz="20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E534F">
                        <a:alpha val="30196"/>
                      </a:srgbClr>
                    </a:solidFill>
                  </a:tcPr>
                </a:tc>
                <a:tc>
                  <a:txBody>
                    <a:bodyPr/>
                    <a:lstStyle/>
                    <a:p>
                      <a:endParaRPr lang="nl-NL" sz="20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E534F">
                        <a:alpha val="30196"/>
                      </a:srgbClr>
                    </a:solidFill>
                  </a:tcPr>
                </a:tc>
                <a:extLst>
                  <a:ext uri="{0D108BD9-81ED-4DB2-BD59-A6C34878D82A}">
                    <a16:rowId xmlns:a16="http://schemas.microsoft.com/office/drawing/2014/main" val="537998825"/>
                  </a:ext>
                </a:extLst>
              </a:tr>
            </a:tbl>
          </a:graphicData>
        </a:graphic>
      </p:graphicFrame>
      <p:graphicFrame>
        <p:nvGraphicFramePr>
          <p:cNvPr id="4" name="Table 3">
            <a:extLst>
              <a:ext uri="{FF2B5EF4-FFF2-40B4-BE49-F238E27FC236}">
                <a16:creationId xmlns:a16="http://schemas.microsoft.com/office/drawing/2014/main" id="{1B9E5C3A-C4EE-B03C-73A1-CEB40679DC25}"/>
              </a:ext>
            </a:extLst>
          </p:cNvPr>
          <p:cNvGraphicFramePr>
            <a:graphicFrameLocks noGrp="1"/>
          </p:cNvGraphicFramePr>
          <p:nvPr>
            <p:extLst>
              <p:ext uri="{D42A27DB-BD31-4B8C-83A1-F6EECF244321}">
                <p14:modId xmlns:p14="http://schemas.microsoft.com/office/powerpoint/2010/main" val="815969045"/>
              </p:ext>
            </p:extLst>
          </p:nvPr>
        </p:nvGraphicFramePr>
        <p:xfrm>
          <a:off x="499995" y="1197301"/>
          <a:ext cx="11362838" cy="5263042"/>
        </p:xfrm>
        <a:graphic>
          <a:graphicData uri="http://schemas.openxmlformats.org/drawingml/2006/table">
            <a:tbl>
              <a:tblPr firstRow="1" firstCol="1" bandRow="1"/>
              <a:tblGrid>
                <a:gridCol w="1549522">
                  <a:extLst>
                    <a:ext uri="{9D8B030D-6E8A-4147-A177-3AD203B41FA5}">
                      <a16:colId xmlns:a16="http://schemas.microsoft.com/office/drawing/2014/main" val="2535769644"/>
                    </a:ext>
                  </a:extLst>
                </a:gridCol>
                <a:gridCol w="4783709">
                  <a:extLst>
                    <a:ext uri="{9D8B030D-6E8A-4147-A177-3AD203B41FA5}">
                      <a16:colId xmlns:a16="http://schemas.microsoft.com/office/drawing/2014/main" val="57439912"/>
                    </a:ext>
                  </a:extLst>
                </a:gridCol>
                <a:gridCol w="5029607">
                  <a:extLst>
                    <a:ext uri="{9D8B030D-6E8A-4147-A177-3AD203B41FA5}">
                      <a16:colId xmlns:a16="http://schemas.microsoft.com/office/drawing/2014/main" val="2520291840"/>
                    </a:ext>
                  </a:extLst>
                </a:gridCol>
              </a:tblGrid>
              <a:tr h="428734">
                <a:tc>
                  <a:txBody>
                    <a:bodyPr/>
                    <a:lstStyle/>
                    <a:p>
                      <a:r>
                        <a:rPr lang="nl-NL" sz="2000" b="1">
                          <a:effectLst/>
                          <a:latin typeface="Calibri" panose="020F0502020204030204" pitchFamily="34" charset="0"/>
                          <a:ea typeface="Times New Roman" panose="02020603050405020304" pitchFamily="18" charset="0"/>
                          <a:cs typeface="Calibri" panose="020F0502020204030204" pitchFamily="34" charset="0"/>
                        </a:rPr>
                        <a:t>Crisis type</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2000" b="1">
                          <a:solidFill>
                            <a:schemeClr val="accent3">
                              <a:lumMod val="50000"/>
                            </a:schemeClr>
                          </a:solidFill>
                          <a:effectLst/>
                          <a:latin typeface="Calibri" panose="020F0502020204030204" pitchFamily="34" charset="0"/>
                          <a:ea typeface="Times New Roman" panose="02020603050405020304" pitchFamily="18" charset="0"/>
                          <a:cs typeface="Calibri" panose="020F0502020204030204" pitchFamily="34" charset="0"/>
                        </a:rPr>
                        <a:t>Manageable</a:t>
                      </a:r>
                      <a:r>
                        <a:rPr lang="nl-NL" sz="2000">
                          <a:solidFill>
                            <a:schemeClr val="accent3">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it won’t kill us</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CCC66">
                        <a:alpha val="30196"/>
                      </a:srgbClr>
                    </a:solidFill>
                  </a:tcPr>
                </a:tc>
                <a:tc>
                  <a:txBody>
                    <a:bodyPr/>
                    <a:lstStyle/>
                    <a:p>
                      <a:r>
                        <a:rPr lang="nl-NL" sz="2000" b="1">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Existential</a:t>
                      </a:r>
                      <a:r>
                        <a:rPr lang="nl-NL" sz="200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 our civilisation is at stake!</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E534F">
                        <a:alpha val="30196"/>
                      </a:srgbClr>
                    </a:solidFill>
                  </a:tcPr>
                </a:tc>
                <a:extLst>
                  <a:ext uri="{0D108BD9-81ED-4DB2-BD59-A6C34878D82A}">
                    <a16:rowId xmlns:a16="http://schemas.microsoft.com/office/drawing/2014/main" val="2548256782"/>
                  </a:ext>
                </a:extLst>
              </a:tr>
              <a:tr h="2148580">
                <a:tc>
                  <a:txBody>
                    <a:bodyPr/>
                    <a:lstStyle/>
                    <a:p>
                      <a:r>
                        <a:rPr lang="nl-NL" sz="2000" b="1">
                          <a:solidFill>
                            <a:schemeClr val="accent3">
                              <a:lumMod val="50000"/>
                            </a:schemeClr>
                          </a:solidFill>
                          <a:effectLst/>
                          <a:latin typeface="Calibri" panose="020F0502020204030204" pitchFamily="34" charset="0"/>
                          <a:ea typeface="Times New Roman" panose="02020603050405020304" pitchFamily="18" charset="0"/>
                          <a:cs typeface="Calibri" panose="020F0502020204030204" pitchFamily="34" charset="0"/>
                        </a:rPr>
                        <a:t>Slow</a:t>
                      </a:r>
                      <a:r>
                        <a:rPr lang="nl-NL" sz="2000">
                          <a:solidFill>
                            <a:schemeClr val="accent3">
                              <a:lumMod val="50000"/>
                            </a:schemeClr>
                          </a:solidFill>
                          <a:effectLst/>
                          <a:latin typeface="Calibri" panose="020F0502020204030204" pitchFamily="34" charset="0"/>
                          <a:ea typeface="Times New Roman" panose="02020603050405020304" pitchFamily="18" charset="0"/>
                          <a:cs typeface="Calibri" panose="020F0502020204030204" pitchFamily="34" charset="0"/>
                        </a:rPr>
                        <a:t>:</a:t>
                      </a:r>
                    </a:p>
                    <a:p>
                      <a:r>
                        <a:rPr lang="nl-NL" sz="2000">
                          <a:solidFill>
                            <a:schemeClr val="accent3">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there is time</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l-NL" sz="2000" u="sng">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CCC66">
                        <a:alpha val="30196"/>
                      </a:srgbClr>
                    </a:solidFill>
                  </a:tcPr>
                </a:tc>
                <a:tc>
                  <a:txBody>
                    <a:bodyPr/>
                    <a:lstStyle/>
                    <a:p>
                      <a:endParaRPr lang="nl-NL" sz="20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E534F">
                        <a:alpha val="30196"/>
                      </a:srgbClr>
                    </a:solidFill>
                  </a:tcPr>
                </a:tc>
                <a:extLst>
                  <a:ext uri="{0D108BD9-81ED-4DB2-BD59-A6C34878D82A}">
                    <a16:rowId xmlns:a16="http://schemas.microsoft.com/office/drawing/2014/main" val="2375257260"/>
                  </a:ext>
                </a:extLst>
              </a:tr>
              <a:tr h="2685728">
                <a:tc>
                  <a:txBody>
                    <a:bodyPr/>
                    <a:lstStyle/>
                    <a:p>
                      <a:r>
                        <a:rPr lang="nl-NL" sz="2000" b="1">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Acute</a:t>
                      </a:r>
                      <a:r>
                        <a:rPr lang="nl-NL" sz="200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 </a:t>
                      </a:r>
                    </a:p>
                    <a:p>
                      <a:r>
                        <a:rPr lang="nl-NL" sz="200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act now!</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l-NL" sz="20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CCC66">
                        <a:alpha val="30196"/>
                      </a:srgbClr>
                    </a:solidFill>
                  </a:tcPr>
                </a:tc>
                <a:tc>
                  <a:txBody>
                    <a:bodyPr/>
                    <a:lstStyle/>
                    <a:p>
                      <a:endParaRPr lang="nl-NL" sz="20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E534F">
                        <a:alpha val="30196"/>
                      </a:srgbClr>
                    </a:solidFill>
                  </a:tcPr>
                </a:tc>
                <a:extLst>
                  <a:ext uri="{0D108BD9-81ED-4DB2-BD59-A6C34878D82A}">
                    <a16:rowId xmlns:a16="http://schemas.microsoft.com/office/drawing/2014/main" val="537998825"/>
                  </a:ext>
                </a:extLst>
              </a:tr>
            </a:tbl>
          </a:graphicData>
        </a:graphic>
      </p:graphicFrame>
      <p:sp>
        <p:nvSpPr>
          <p:cNvPr id="2" name="Title 1">
            <a:extLst>
              <a:ext uri="{FF2B5EF4-FFF2-40B4-BE49-F238E27FC236}">
                <a16:creationId xmlns:a16="http://schemas.microsoft.com/office/drawing/2014/main" id="{CC226F8E-A205-8542-3ACE-24ACD5E2D842}"/>
              </a:ext>
            </a:extLst>
          </p:cNvPr>
          <p:cNvSpPr>
            <a:spLocks noGrp="1"/>
          </p:cNvSpPr>
          <p:nvPr>
            <p:ph type="title"/>
          </p:nvPr>
        </p:nvSpPr>
        <p:spPr>
          <a:xfrm>
            <a:off x="499996" y="328613"/>
            <a:ext cx="11276080" cy="763587"/>
          </a:xfrm>
        </p:spPr>
        <p:txBody>
          <a:bodyPr/>
          <a:lstStyle/>
          <a:p>
            <a:r>
              <a:rPr lang="en-GB">
                <a:solidFill>
                  <a:srgbClr val="376092"/>
                </a:solidFill>
              </a:rPr>
              <a:t>Wrap up – </a:t>
            </a:r>
            <a:r>
              <a:rPr lang="en-GB" b="1">
                <a:solidFill>
                  <a:srgbClr val="376092"/>
                </a:solidFill>
              </a:rPr>
              <a:t>How to solve the polycrisis</a:t>
            </a:r>
            <a:r>
              <a:rPr lang="en-GB" b="1"/>
              <a:t> </a:t>
            </a:r>
            <a:r>
              <a:rPr lang="en-GB"/>
              <a:t>[RESOLVED?]</a:t>
            </a:r>
            <a:endParaRPr lang="nl-NL"/>
          </a:p>
        </p:txBody>
      </p:sp>
      <p:sp>
        <p:nvSpPr>
          <p:cNvPr id="12" name="TextBox 11">
            <a:extLst>
              <a:ext uri="{FF2B5EF4-FFF2-40B4-BE49-F238E27FC236}">
                <a16:creationId xmlns:a16="http://schemas.microsoft.com/office/drawing/2014/main" id="{57DA29C0-980A-E07C-7E9F-59A9BFA9B926}"/>
              </a:ext>
            </a:extLst>
          </p:cNvPr>
          <p:cNvSpPr txBox="1"/>
          <p:nvPr/>
        </p:nvSpPr>
        <p:spPr>
          <a:xfrm>
            <a:off x="2049964" y="1627519"/>
            <a:ext cx="3899569" cy="1815882"/>
          </a:xfrm>
          <a:prstGeom prst="rect">
            <a:avLst/>
          </a:prstGeom>
          <a:noFill/>
          <a:ln>
            <a:noFill/>
          </a:ln>
        </p:spPr>
        <p:txBody>
          <a:bodyPr wrap="square" rtlCol="0">
            <a:spAutoFit/>
          </a:bodyPr>
          <a:lstStyle/>
          <a:p>
            <a:pPr marL="285750" indent="-285750">
              <a:buFont typeface="Arial" panose="020B0604020202020204" pitchFamily="34" charset="0"/>
              <a:buChar char="•"/>
            </a:pPr>
            <a:r>
              <a:rPr lang="en-GB" sz="1600" b="1">
                <a:solidFill>
                  <a:schemeClr val="accent3">
                    <a:lumMod val="75000"/>
                  </a:schemeClr>
                </a:solidFill>
              </a:rPr>
              <a:t>Labor migration, asylum migration</a:t>
            </a:r>
          </a:p>
          <a:p>
            <a:pPr marL="285750" indent="-285750">
              <a:buFont typeface="Arial" panose="020B0604020202020204" pitchFamily="34" charset="0"/>
              <a:buChar char="•"/>
            </a:pPr>
            <a:r>
              <a:rPr lang="nl-NL" sz="1600" b="1">
                <a:solidFill>
                  <a:schemeClr val="accent3">
                    <a:lumMod val="75000"/>
                  </a:schemeClr>
                </a:solidFill>
              </a:rPr>
              <a:t>Natural resource shortages </a:t>
            </a:r>
            <a:r>
              <a:rPr lang="en-GB" sz="1600" b="1">
                <a:solidFill>
                  <a:schemeClr val="accent3">
                    <a:lumMod val="75000"/>
                  </a:schemeClr>
                </a:solidFill>
              </a:rPr>
              <a:t> </a:t>
            </a:r>
          </a:p>
          <a:p>
            <a:pPr marL="285750" indent="-285750">
              <a:buFont typeface="Arial" panose="020B0604020202020204" pitchFamily="34" charset="0"/>
              <a:buChar char="•"/>
            </a:pPr>
            <a:r>
              <a:rPr lang="en-GB" sz="1600" b="1">
                <a:solidFill>
                  <a:schemeClr val="accent3">
                    <a:lumMod val="75000"/>
                  </a:schemeClr>
                </a:solidFill>
              </a:rPr>
              <a:t>Nitrogen crisis </a:t>
            </a:r>
          </a:p>
          <a:p>
            <a:pPr marL="285750" indent="-285750">
              <a:buFont typeface="Arial" panose="020B0604020202020204" pitchFamily="34" charset="0"/>
              <a:buChar char="•"/>
            </a:pPr>
            <a:r>
              <a:rPr lang="en-GB" sz="1600" b="1">
                <a:solidFill>
                  <a:schemeClr val="accent3">
                    <a:lumMod val="75000"/>
                  </a:schemeClr>
                </a:solidFill>
              </a:rPr>
              <a:t>Grid congestion </a:t>
            </a:r>
          </a:p>
          <a:p>
            <a:pPr marL="285750" indent="-285750">
              <a:buFont typeface="Arial" panose="020B0604020202020204" pitchFamily="34" charset="0"/>
              <a:buChar char="•"/>
            </a:pPr>
            <a:r>
              <a:rPr lang="en-GB" sz="1600" b="1">
                <a:solidFill>
                  <a:schemeClr val="accent3">
                    <a:lumMod val="75000"/>
                  </a:schemeClr>
                </a:solidFill>
              </a:rPr>
              <a:t>Housing crisis </a:t>
            </a:r>
          </a:p>
          <a:p>
            <a:pPr marL="285750" indent="-285750">
              <a:buFont typeface="Arial" panose="020B0604020202020204" pitchFamily="34" charset="0"/>
              <a:buChar char="•"/>
            </a:pPr>
            <a:r>
              <a:rPr lang="en-GB" sz="1600" b="1">
                <a:solidFill>
                  <a:schemeClr val="accent3">
                    <a:lumMod val="75000"/>
                  </a:schemeClr>
                </a:solidFill>
              </a:rPr>
              <a:t>Poverty </a:t>
            </a:r>
          </a:p>
          <a:p>
            <a:pPr marL="285750" indent="-285750">
              <a:buFont typeface="Arial" panose="020B0604020202020204" pitchFamily="34" charset="0"/>
              <a:buChar char="•"/>
            </a:pPr>
            <a:r>
              <a:rPr lang="en-GB" sz="1600" b="1">
                <a:solidFill>
                  <a:schemeClr val="accent3">
                    <a:lumMod val="75000"/>
                  </a:schemeClr>
                </a:solidFill>
              </a:rPr>
              <a:t>Drug crime</a:t>
            </a:r>
            <a:endParaRPr lang="nl-NL" sz="1600" b="1">
              <a:solidFill>
                <a:schemeClr val="accent3">
                  <a:lumMod val="75000"/>
                </a:schemeClr>
              </a:solidFill>
              <a:effectLst/>
              <a:ea typeface="Times New Roman" panose="02020603050405020304" pitchFamily="18" charset="0"/>
              <a:cs typeface="Calibri" panose="020F0502020204030204" pitchFamily="34" charset="0"/>
            </a:endParaRPr>
          </a:p>
        </p:txBody>
      </p:sp>
      <p:sp>
        <p:nvSpPr>
          <p:cNvPr id="14" name="TextBox 13">
            <a:extLst>
              <a:ext uri="{FF2B5EF4-FFF2-40B4-BE49-F238E27FC236}">
                <a16:creationId xmlns:a16="http://schemas.microsoft.com/office/drawing/2014/main" id="{CC72958E-FCF5-231A-9D78-7F296D7FEC80}"/>
              </a:ext>
            </a:extLst>
          </p:cNvPr>
          <p:cNvSpPr txBox="1"/>
          <p:nvPr/>
        </p:nvSpPr>
        <p:spPr>
          <a:xfrm>
            <a:off x="2049964" y="3803248"/>
            <a:ext cx="4055120" cy="1569660"/>
          </a:xfrm>
          <a:prstGeom prst="rect">
            <a:avLst/>
          </a:prstGeom>
          <a:noFill/>
          <a:ln>
            <a:noFill/>
          </a:ln>
        </p:spPr>
        <p:txBody>
          <a:bodyPr wrap="square" rtlCol="0">
            <a:spAutoFit/>
          </a:bodyPr>
          <a:lstStyle/>
          <a:p>
            <a:pPr marL="285750" indent="-285750">
              <a:buFont typeface="Arial" panose="020B0604020202020204" pitchFamily="34" charset="0"/>
              <a:buChar char="•"/>
            </a:pPr>
            <a:r>
              <a:rPr lang="en-GB" sz="1600" b="1">
                <a:solidFill>
                  <a:schemeClr val="accent6">
                    <a:lumMod val="50000"/>
                  </a:schemeClr>
                </a:solidFill>
                <a:effectLst/>
                <a:ea typeface="Times New Roman" panose="02020603050405020304" pitchFamily="18" charset="0"/>
                <a:cs typeface="Calibri" panose="020F0502020204030204" pitchFamily="34" charset="0"/>
              </a:rPr>
              <a:t>Water shortages</a:t>
            </a:r>
            <a:endParaRPr lang="en-GB" sz="1600" b="1">
              <a:solidFill>
                <a:schemeClr val="accent6">
                  <a:lumMod val="50000"/>
                </a:schemeClr>
              </a:solidFill>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r>
              <a:rPr lang="en-GB" sz="1600" b="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Local floodings</a:t>
            </a:r>
          </a:p>
          <a:p>
            <a:pPr marL="285750" indent="-285750">
              <a:buFont typeface="Arial" panose="020B0604020202020204" pitchFamily="34" charset="0"/>
              <a:buChar char="•"/>
            </a:pPr>
            <a:r>
              <a:rPr lang="en-GB" sz="1600" b="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Pandemics</a:t>
            </a:r>
          </a:p>
          <a:p>
            <a:pPr marL="285750" indent="-285750">
              <a:buFont typeface="Arial" panose="020B0604020202020204" pitchFamily="34" charset="0"/>
              <a:buChar char="•"/>
            </a:pPr>
            <a:r>
              <a:rPr lang="en-GB" sz="1600" b="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Wildfires</a:t>
            </a:r>
          </a:p>
          <a:p>
            <a:pPr marL="285750" indent="-285750">
              <a:buFont typeface="Arial" panose="020B0604020202020204" pitchFamily="34" charset="0"/>
              <a:buChar char="•"/>
            </a:pPr>
            <a:r>
              <a:rPr lang="en-GB" sz="1600" b="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Hurricanes</a:t>
            </a:r>
          </a:p>
          <a:p>
            <a:pPr marL="285750" indent="-285750">
              <a:buFont typeface="Arial" panose="020B0604020202020204" pitchFamily="34" charset="0"/>
              <a:buChar char="•"/>
            </a:pPr>
            <a:r>
              <a:rPr lang="en-GB" sz="1600" b="1">
                <a:solidFill>
                  <a:schemeClr val="accent6">
                    <a:lumMod val="50000"/>
                  </a:schemeClr>
                </a:solidFill>
                <a:ea typeface="Times New Roman" panose="02020603050405020304" pitchFamily="18" charset="0"/>
                <a:cs typeface="Calibri" panose="020F0502020204030204" pitchFamily="34" charset="0"/>
              </a:rPr>
              <a:t>Terrorism</a:t>
            </a:r>
            <a:endParaRPr lang="nl-NL" sz="1600">
              <a:solidFill>
                <a:schemeClr val="accent6">
                  <a:lumMod val="50000"/>
                </a:schemeClr>
              </a:solidFill>
              <a:effectLst/>
              <a:ea typeface="Times New Roman" panose="02020603050405020304" pitchFamily="18" charset="0"/>
              <a:cs typeface="Calibri" panose="020F0502020204030204" pitchFamily="34" charset="0"/>
            </a:endParaRPr>
          </a:p>
        </p:txBody>
      </p:sp>
      <p:sp>
        <p:nvSpPr>
          <p:cNvPr id="15" name="TextBox 14">
            <a:extLst>
              <a:ext uri="{FF2B5EF4-FFF2-40B4-BE49-F238E27FC236}">
                <a16:creationId xmlns:a16="http://schemas.microsoft.com/office/drawing/2014/main" id="{15B34417-D33B-0B59-E04B-F39EDCEBB8CE}"/>
              </a:ext>
            </a:extLst>
          </p:cNvPr>
          <p:cNvSpPr txBox="1"/>
          <p:nvPr/>
        </p:nvSpPr>
        <p:spPr>
          <a:xfrm>
            <a:off x="6829791" y="3794009"/>
            <a:ext cx="4946609" cy="1077218"/>
          </a:xfrm>
          <a:prstGeom prst="rect">
            <a:avLst/>
          </a:prstGeom>
          <a:noFill/>
          <a:ln>
            <a:noFill/>
          </a:ln>
        </p:spPr>
        <p:txBody>
          <a:bodyPr wrap="square" rtlCol="0">
            <a:spAutoFit/>
          </a:bodyPr>
          <a:lstStyle/>
          <a:p>
            <a:pPr marL="285750" indent="-285750">
              <a:buFont typeface="Arial" panose="020B0604020202020204" pitchFamily="34" charset="0"/>
              <a:buChar char="•"/>
            </a:pPr>
            <a:r>
              <a:rPr lang="en-GB" sz="1600" b="1">
                <a:solidFill>
                  <a:schemeClr val="accent2">
                    <a:lumMod val="75000"/>
                  </a:schemeClr>
                </a:solidFill>
                <a:ea typeface="Times New Roman" panose="02020603050405020304" pitchFamily="18" charset="0"/>
                <a:cs typeface="Calibri" panose="020F0502020204030204" pitchFamily="34" charset="0"/>
              </a:rPr>
              <a:t>Dike breach</a:t>
            </a:r>
          </a:p>
          <a:p>
            <a:pPr marL="285750" indent="-285750">
              <a:buFont typeface="Arial" panose="020B0604020202020204" pitchFamily="34" charset="0"/>
              <a:buChar char="•"/>
            </a:pPr>
            <a:r>
              <a:rPr lang="en-GB" sz="1600" b="1">
                <a:solidFill>
                  <a:schemeClr val="accent2">
                    <a:lumMod val="75000"/>
                  </a:schemeClr>
                </a:solidFill>
                <a:ea typeface="Times New Roman" panose="02020603050405020304" pitchFamily="18" charset="0"/>
                <a:cs typeface="Calibri" panose="020F0502020204030204" pitchFamily="34" charset="0"/>
              </a:rPr>
              <a:t>Famine</a:t>
            </a:r>
          </a:p>
          <a:p>
            <a:pPr marL="285750" indent="-285750">
              <a:buFont typeface="Arial" panose="020B0604020202020204" pitchFamily="34" charset="0"/>
              <a:buChar char="•"/>
            </a:pPr>
            <a:r>
              <a:rPr lang="en-GB" sz="1600" b="1">
                <a:solidFill>
                  <a:schemeClr val="accent2">
                    <a:lumMod val="75000"/>
                  </a:schemeClr>
                </a:solidFill>
                <a:ea typeface="Times New Roman" panose="02020603050405020304" pitchFamily="18" charset="0"/>
                <a:cs typeface="Calibri" panose="020F0502020204030204" pitchFamily="34" charset="0"/>
              </a:rPr>
              <a:t>Foreign aggression</a:t>
            </a:r>
          </a:p>
          <a:p>
            <a:pPr marL="285750" indent="-285750">
              <a:buFont typeface="Arial" panose="020B0604020202020204" pitchFamily="34" charset="0"/>
              <a:buChar char="•"/>
            </a:pPr>
            <a:r>
              <a:rPr lang="en-GB" sz="1600" b="1">
                <a:solidFill>
                  <a:schemeClr val="accent2">
                    <a:lumMod val="75000"/>
                  </a:schemeClr>
                </a:solidFill>
                <a:ea typeface="Times New Roman" panose="02020603050405020304" pitchFamily="18" charset="0"/>
                <a:cs typeface="Calibri" panose="020F0502020204030204" pitchFamily="34" charset="0"/>
              </a:rPr>
              <a:t>Civil war</a:t>
            </a:r>
            <a:endParaRPr lang="nl-NL" sz="1600">
              <a:solidFill>
                <a:schemeClr val="accent2">
                  <a:lumMod val="75000"/>
                </a:schemeClr>
              </a:solidFill>
              <a:ea typeface="Times New Roman" panose="02020603050405020304" pitchFamily="18" charset="0"/>
              <a:cs typeface="Calibri" panose="020F0502020204030204" pitchFamily="34" charset="0"/>
            </a:endParaRPr>
          </a:p>
        </p:txBody>
      </p:sp>
      <p:sp>
        <p:nvSpPr>
          <p:cNvPr id="37" name="Right Triangle 36">
            <a:extLst>
              <a:ext uri="{FF2B5EF4-FFF2-40B4-BE49-F238E27FC236}">
                <a16:creationId xmlns:a16="http://schemas.microsoft.com/office/drawing/2014/main" id="{BB3F9929-3E35-33F7-0B2D-4D448D8A87BF}"/>
              </a:ext>
            </a:extLst>
          </p:cNvPr>
          <p:cNvSpPr/>
          <p:nvPr/>
        </p:nvSpPr>
        <p:spPr>
          <a:xfrm flipH="1">
            <a:off x="2049964" y="1666840"/>
            <a:ext cx="4794788" cy="2111614"/>
          </a:xfrm>
          <a:prstGeom prst="rtTriangle">
            <a:avLst/>
          </a:prstGeom>
          <a:solidFill>
            <a:srgbClr val="FFFFF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Right Triangle 37">
            <a:extLst>
              <a:ext uri="{FF2B5EF4-FFF2-40B4-BE49-F238E27FC236}">
                <a16:creationId xmlns:a16="http://schemas.microsoft.com/office/drawing/2014/main" id="{EA7D909D-6BEA-4E99-D171-43A5AFF2B71B}"/>
              </a:ext>
            </a:extLst>
          </p:cNvPr>
          <p:cNvSpPr/>
          <p:nvPr/>
        </p:nvSpPr>
        <p:spPr>
          <a:xfrm flipH="1">
            <a:off x="6842762" y="1656737"/>
            <a:ext cx="5017384" cy="2111614"/>
          </a:xfrm>
          <a:prstGeom prst="rtTriangle">
            <a:avLst/>
          </a:prstGeom>
          <a:solidFill>
            <a:srgbClr val="FFFFF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Right Triangle 38">
            <a:extLst>
              <a:ext uri="{FF2B5EF4-FFF2-40B4-BE49-F238E27FC236}">
                <a16:creationId xmlns:a16="http://schemas.microsoft.com/office/drawing/2014/main" id="{CA7211E4-97A3-F4B6-72F0-C9D7C79D5DF8}"/>
              </a:ext>
            </a:extLst>
          </p:cNvPr>
          <p:cNvSpPr/>
          <p:nvPr/>
        </p:nvSpPr>
        <p:spPr>
          <a:xfrm flipH="1">
            <a:off x="6827104" y="3768351"/>
            <a:ext cx="5017384" cy="2675881"/>
          </a:xfrm>
          <a:prstGeom prst="rtTriangle">
            <a:avLst/>
          </a:prstGeom>
          <a:solidFill>
            <a:srgbClr val="FFFFF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Right Triangle 39">
            <a:extLst>
              <a:ext uri="{FF2B5EF4-FFF2-40B4-BE49-F238E27FC236}">
                <a16:creationId xmlns:a16="http://schemas.microsoft.com/office/drawing/2014/main" id="{37AE82AE-A6EF-B218-F280-C23CCE0F4499}"/>
              </a:ext>
            </a:extLst>
          </p:cNvPr>
          <p:cNvSpPr/>
          <p:nvPr/>
        </p:nvSpPr>
        <p:spPr>
          <a:xfrm flipH="1">
            <a:off x="2047277" y="3775204"/>
            <a:ext cx="4782514" cy="2675881"/>
          </a:xfrm>
          <a:prstGeom prst="rtTriangle">
            <a:avLst/>
          </a:prstGeom>
          <a:solidFill>
            <a:srgbClr val="FFFFF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xtBox 2">
            <a:extLst>
              <a:ext uri="{FF2B5EF4-FFF2-40B4-BE49-F238E27FC236}">
                <a16:creationId xmlns:a16="http://schemas.microsoft.com/office/drawing/2014/main" id="{4020FD73-DDB9-5AD7-75E0-14CD095CF135}"/>
              </a:ext>
            </a:extLst>
          </p:cNvPr>
          <p:cNvSpPr txBox="1"/>
          <p:nvPr/>
        </p:nvSpPr>
        <p:spPr>
          <a:xfrm>
            <a:off x="3979412" y="2227260"/>
            <a:ext cx="2850379" cy="1477328"/>
          </a:xfrm>
          <a:prstGeom prst="rect">
            <a:avLst/>
          </a:prstGeom>
          <a:noFill/>
          <a:ln>
            <a:noFill/>
          </a:ln>
        </p:spPr>
        <p:txBody>
          <a:bodyPr wrap="square" rtlCol="0">
            <a:spAutoFit/>
          </a:bodyPr>
          <a:lstStyle/>
          <a:p>
            <a:r>
              <a:rPr lang="nl-NL" sz="1800" b="1">
                <a:effectLst/>
                <a:latin typeface="Calibri" panose="020F0502020204030204" pitchFamily="34" charset="0"/>
                <a:ea typeface="Times New Roman" panose="02020603050405020304" pitchFamily="18" charset="0"/>
                <a:cs typeface="Calibri" panose="020F0502020204030204" pitchFamily="34" charset="0"/>
              </a:rPr>
              <a:t>Liberal democratic decision making</a:t>
            </a:r>
            <a:r>
              <a:rPr lang="nl-NL" sz="180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a:t>
            </a:r>
            <a:r>
              <a:rPr lang="nl-NL" sz="1800">
                <a:effectLst/>
                <a:latin typeface="Calibri" panose="020F0502020204030204" pitchFamily="34" charset="0"/>
                <a:ea typeface="Times New Roman" panose="02020603050405020304" pitchFamily="18" charset="0"/>
                <a:cs typeface="Calibri" panose="020F0502020204030204" pitchFamily="34" charset="0"/>
              </a:rPr>
              <a:t> </a:t>
            </a:r>
            <a:r>
              <a:rPr lang="nl-NL" u="sng">
                <a:solidFill>
                  <a:schemeClr val="accent3">
                    <a:lumMod val="50000"/>
                  </a:schemeClr>
                </a:solidFill>
                <a:ea typeface="Times New Roman" panose="02020603050405020304" pitchFamily="18" charset="0"/>
                <a:cs typeface="Calibri" panose="020F0502020204030204" pitchFamily="34" charset="0"/>
              </a:rPr>
              <a:t>p</a:t>
            </a:r>
            <a:r>
              <a:rPr lang="nl-NL" sz="1800" u="sng">
                <a:solidFill>
                  <a:schemeClr val="accent3">
                    <a:lumMod val="50000"/>
                  </a:schemeClr>
                </a:solidFill>
                <a:effectLst/>
                <a:latin typeface="Calibri" panose="020F0502020204030204" pitchFamily="34" charset="0"/>
                <a:ea typeface="Times New Roman" panose="02020603050405020304" pitchFamily="18" charset="0"/>
                <a:cs typeface="Calibri" panose="020F0502020204030204" pitchFamily="34" charset="0"/>
              </a:rPr>
              <a:t>arliaments on all levels </a:t>
            </a:r>
            <a:r>
              <a:rPr lang="nl-NL" sz="1800">
                <a:solidFill>
                  <a:schemeClr val="accent3">
                    <a:lumMod val="50000"/>
                  </a:schemeClr>
                </a:solidFill>
                <a:effectLst/>
                <a:latin typeface="Calibri" panose="020F0502020204030204" pitchFamily="34" charset="0"/>
                <a:ea typeface="Times New Roman" panose="02020603050405020304" pitchFamily="18" charset="0"/>
                <a:cs typeface="Calibri" panose="020F0502020204030204" pitchFamily="34" charset="0"/>
              </a:rPr>
              <a:t>decide on policies, laws, budgets and public administration</a:t>
            </a:r>
            <a:endParaRPr lang="nl-NL" sz="1800" u="sng">
              <a:solidFill>
                <a:schemeClr val="accent3">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p:txBody>
      </p:sp>
      <p:grpSp>
        <p:nvGrpSpPr>
          <p:cNvPr id="5" name="Groep 4">
            <a:extLst>
              <a:ext uri="{FF2B5EF4-FFF2-40B4-BE49-F238E27FC236}">
                <a16:creationId xmlns:a16="http://schemas.microsoft.com/office/drawing/2014/main" id="{314A253F-CDFA-04C5-6D89-E72FEA75CCFF}"/>
              </a:ext>
            </a:extLst>
          </p:cNvPr>
          <p:cNvGrpSpPr>
            <a:grpSpLocks/>
          </p:cNvGrpSpPr>
          <p:nvPr/>
        </p:nvGrpSpPr>
        <p:grpSpPr bwMode="auto">
          <a:xfrm>
            <a:off x="6101447" y="1793388"/>
            <a:ext cx="621719" cy="621718"/>
            <a:chOff x="3608388" y="2465388"/>
            <a:chExt cx="1927225" cy="1927225"/>
          </a:xfrm>
        </p:grpSpPr>
        <p:grpSp>
          <p:nvGrpSpPr>
            <p:cNvPr id="7" name="Groep 25">
              <a:extLst>
                <a:ext uri="{FF2B5EF4-FFF2-40B4-BE49-F238E27FC236}">
                  <a16:creationId xmlns:a16="http://schemas.microsoft.com/office/drawing/2014/main" id="{1BE408DE-F79B-AD29-9FB7-BAB951E87254}"/>
                </a:ext>
              </a:extLst>
            </p:cNvPr>
            <p:cNvGrpSpPr>
              <a:grpSpLocks/>
            </p:cNvGrpSpPr>
            <p:nvPr/>
          </p:nvGrpSpPr>
          <p:grpSpPr bwMode="auto">
            <a:xfrm>
              <a:off x="3608388" y="2465388"/>
              <a:ext cx="1927225" cy="1927225"/>
              <a:chOff x="415520" y="1334309"/>
              <a:chExt cx="1927225" cy="1927225"/>
            </a:xfrm>
          </p:grpSpPr>
          <p:sp>
            <p:nvSpPr>
              <p:cNvPr id="25" name="AutoShape 62">
                <a:extLst>
                  <a:ext uri="{FF2B5EF4-FFF2-40B4-BE49-F238E27FC236}">
                    <a16:creationId xmlns:a16="http://schemas.microsoft.com/office/drawing/2014/main" id="{9EEB0306-C5D4-7C1D-6357-5BEF56E605B2}"/>
                  </a:ext>
                </a:extLst>
              </p:cNvPr>
              <p:cNvSpPr>
                <a:spLocks noChangeArrowheads="1"/>
              </p:cNvSpPr>
              <p:nvPr/>
            </p:nvSpPr>
            <p:spPr bwMode="auto">
              <a:xfrm rot="7114948">
                <a:off x="415519" y="1336161"/>
                <a:ext cx="1927225" cy="1923521"/>
              </a:xfrm>
              <a:prstGeom prst="blockArc">
                <a:avLst>
                  <a:gd name="adj1" fmla="val 10800000"/>
                  <a:gd name="adj2" fmla="val 12803914"/>
                  <a:gd name="adj3" fmla="val 11173"/>
                </a:avLst>
              </a:prstGeom>
              <a:solidFill>
                <a:srgbClr val="9966FF"/>
              </a:solidFill>
              <a:ln w="9525">
                <a:noFill/>
                <a:miter lim="800000"/>
                <a:headEnd/>
                <a:tailEnd/>
              </a:ln>
            </p:spPr>
            <p:txBody>
              <a:bodyPr wrap="none" anchor="ctr"/>
              <a:lstStyle/>
              <a:p>
                <a:pPr>
                  <a:defRPr/>
                </a:pPr>
                <a:endParaRPr lang="en-GB"/>
              </a:p>
            </p:txBody>
          </p:sp>
          <p:sp>
            <p:nvSpPr>
              <p:cNvPr id="26" name="AutoShape 62">
                <a:extLst>
                  <a:ext uri="{FF2B5EF4-FFF2-40B4-BE49-F238E27FC236}">
                    <a16:creationId xmlns:a16="http://schemas.microsoft.com/office/drawing/2014/main" id="{B27ECC36-6CBD-DDFC-2C89-9A0A95BE0E7E}"/>
                  </a:ext>
                </a:extLst>
              </p:cNvPr>
              <p:cNvSpPr>
                <a:spLocks noChangeArrowheads="1"/>
              </p:cNvSpPr>
              <p:nvPr/>
            </p:nvSpPr>
            <p:spPr bwMode="auto">
              <a:xfrm rot="1611153">
                <a:off x="415520" y="1336160"/>
                <a:ext cx="1927225" cy="1923524"/>
              </a:xfrm>
              <a:prstGeom prst="blockArc">
                <a:avLst>
                  <a:gd name="adj1" fmla="val 10800000"/>
                  <a:gd name="adj2" fmla="val 12688545"/>
                  <a:gd name="adj3" fmla="val 11099"/>
                </a:avLst>
              </a:prstGeom>
              <a:solidFill>
                <a:srgbClr val="00CC66"/>
              </a:solidFill>
              <a:ln w="9525">
                <a:noFill/>
                <a:miter lim="800000"/>
                <a:headEnd/>
                <a:tailEnd/>
              </a:ln>
            </p:spPr>
            <p:txBody>
              <a:bodyPr wrap="none" anchor="ctr"/>
              <a:lstStyle/>
              <a:p>
                <a:pPr>
                  <a:defRPr/>
                </a:pPr>
                <a:endParaRPr lang="en-GB"/>
              </a:p>
            </p:txBody>
          </p:sp>
          <p:sp>
            <p:nvSpPr>
              <p:cNvPr id="27" name="AutoShape 62">
                <a:extLst>
                  <a:ext uri="{FF2B5EF4-FFF2-40B4-BE49-F238E27FC236}">
                    <a16:creationId xmlns:a16="http://schemas.microsoft.com/office/drawing/2014/main" id="{4F8E9DFF-E41F-F231-40CA-3679C998FAC4}"/>
                  </a:ext>
                </a:extLst>
              </p:cNvPr>
              <p:cNvSpPr>
                <a:spLocks noChangeArrowheads="1"/>
              </p:cNvSpPr>
              <p:nvPr/>
            </p:nvSpPr>
            <p:spPr bwMode="auto">
              <a:xfrm rot="8914522">
                <a:off x="415520" y="1336160"/>
                <a:ext cx="1927225" cy="1923524"/>
              </a:xfrm>
              <a:prstGeom prst="blockArc">
                <a:avLst>
                  <a:gd name="adj1" fmla="val 10800000"/>
                  <a:gd name="adj2" fmla="val 12700070"/>
                  <a:gd name="adj3" fmla="val 11182"/>
                </a:avLst>
              </a:prstGeom>
              <a:solidFill>
                <a:srgbClr val="D60000"/>
              </a:solidFill>
              <a:ln w="9525">
                <a:noFill/>
                <a:miter lim="800000"/>
                <a:headEnd/>
                <a:tailEnd/>
              </a:ln>
            </p:spPr>
            <p:txBody>
              <a:bodyPr wrap="none" anchor="ctr"/>
              <a:lstStyle/>
              <a:p>
                <a:pPr>
                  <a:defRPr/>
                </a:pPr>
                <a:endParaRPr lang="en-GB"/>
              </a:p>
            </p:txBody>
          </p:sp>
          <p:sp>
            <p:nvSpPr>
              <p:cNvPr id="28" name="AutoShape 62">
                <a:extLst>
                  <a:ext uri="{FF2B5EF4-FFF2-40B4-BE49-F238E27FC236}">
                    <a16:creationId xmlns:a16="http://schemas.microsoft.com/office/drawing/2014/main" id="{AD9198C3-EF76-8220-F8A0-AD56A5E1562D}"/>
                  </a:ext>
                </a:extLst>
              </p:cNvPr>
              <p:cNvSpPr>
                <a:spLocks noChangeArrowheads="1"/>
              </p:cNvSpPr>
              <p:nvPr/>
            </p:nvSpPr>
            <p:spPr bwMode="auto">
              <a:xfrm rot="3300311">
                <a:off x="415519" y="1336161"/>
                <a:ext cx="1927225" cy="1923521"/>
              </a:xfrm>
              <a:prstGeom prst="blockArc">
                <a:avLst>
                  <a:gd name="adj1" fmla="val 10800000"/>
                  <a:gd name="adj2" fmla="val 12839286"/>
                  <a:gd name="adj3" fmla="val 11118"/>
                </a:avLst>
              </a:prstGeom>
              <a:solidFill>
                <a:srgbClr val="FF6600"/>
              </a:solidFill>
              <a:ln w="9525">
                <a:noFill/>
                <a:miter lim="800000"/>
                <a:headEnd/>
                <a:tailEnd/>
              </a:ln>
            </p:spPr>
            <p:txBody>
              <a:bodyPr wrap="none" anchor="ctr"/>
              <a:lstStyle/>
              <a:p>
                <a:pPr>
                  <a:defRPr/>
                </a:pPr>
                <a:endParaRPr lang="en-GB"/>
              </a:p>
            </p:txBody>
          </p:sp>
          <p:sp>
            <p:nvSpPr>
              <p:cNvPr id="29" name="AutoShape 62">
                <a:extLst>
                  <a:ext uri="{FF2B5EF4-FFF2-40B4-BE49-F238E27FC236}">
                    <a16:creationId xmlns:a16="http://schemas.microsoft.com/office/drawing/2014/main" id="{1A982822-E305-E0EF-6BE0-299AE268F88A}"/>
                  </a:ext>
                </a:extLst>
              </p:cNvPr>
              <p:cNvSpPr>
                <a:spLocks noChangeArrowheads="1"/>
              </p:cNvSpPr>
              <p:nvPr/>
            </p:nvSpPr>
            <p:spPr bwMode="auto">
              <a:xfrm rot="5246720">
                <a:off x="415519" y="1336161"/>
                <a:ext cx="1927225" cy="1923521"/>
              </a:xfrm>
              <a:prstGeom prst="blockArc">
                <a:avLst>
                  <a:gd name="adj1" fmla="val 10800000"/>
                  <a:gd name="adj2" fmla="val 12853207"/>
                  <a:gd name="adj3" fmla="val 11198"/>
                </a:avLst>
              </a:prstGeom>
              <a:solidFill>
                <a:srgbClr val="FFC000"/>
              </a:solidFill>
              <a:ln w="9525">
                <a:noFill/>
                <a:miter lim="800000"/>
                <a:headEnd/>
                <a:tailEnd/>
              </a:ln>
            </p:spPr>
            <p:txBody>
              <a:bodyPr wrap="none" anchor="ctr"/>
              <a:lstStyle/>
              <a:p>
                <a:pPr>
                  <a:defRPr/>
                </a:pPr>
                <a:endParaRPr lang="en-GB"/>
              </a:p>
            </p:txBody>
          </p:sp>
          <p:sp>
            <p:nvSpPr>
              <p:cNvPr id="30" name="AutoShape 62">
                <a:extLst>
                  <a:ext uri="{FF2B5EF4-FFF2-40B4-BE49-F238E27FC236}">
                    <a16:creationId xmlns:a16="http://schemas.microsoft.com/office/drawing/2014/main" id="{1D8A92A9-734C-78B7-DDCF-E2F4D1D8B92D}"/>
                  </a:ext>
                </a:extLst>
              </p:cNvPr>
              <p:cNvSpPr>
                <a:spLocks noChangeArrowheads="1"/>
              </p:cNvSpPr>
              <p:nvPr/>
            </p:nvSpPr>
            <p:spPr bwMode="auto">
              <a:xfrm rot="21447283">
                <a:off x="415520" y="1336160"/>
                <a:ext cx="1927225" cy="1923524"/>
              </a:xfrm>
              <a:prstGeom prst="blockArc">
                <a:avLst>
                  <a:gd name="adj1" fmla="val 10928840"/>
                  <a:gd name="adj2" fmla="val 13413773"/>
                  <a:gd name="adj3" fmla="val 11151"/>
                </a:avLst>
              </a:prstGeom>
              <a:solidFill>
                <a:srgbClr val="76B531"/>
              </a:solidFill>
              <a:ln w="9525">
                <a:noFill/>
                <a:miter lim="800000"/>
                <a:headEnd/>
                <a:tailEnd/>
              </a:ln>
            </p:spPr>
            <p:txBody>
              <a:bodyPr wrap="none" anchor="ctr"/>
              <a:lstStyle/>
              <a:p>
                <a:pPr>
                  <a:defRPr/>
                </a:pPr>
                <a:endParaRPr lang="en-GB"/>
              </a:p>
            </p:txBody>
          </p:sp>
        </p:grpSp>
        <p:grpSp>
          <p:nvGrpSpPr>
            <p:cNvPr id="8" name="Groep 22">
              <a:extLst>
                <a:ext uri="{FF2B5EF4-FFF2-40B4-BE49-F238E27FC236}">
                  <a16:creationId xmlns:a16="http://schemas.microsoft.com/office/drawing/2014/main" id="{27CA4303-D637-0151-7BB5-8A6A6F5ECFC0}"/>
                </a:ext>
              </a:extLst>
            </p:cNvPr>
            <p:cNvGrpSpPr>
              <a:grpSpLocks/>
            </p:cNvGrpSpPr>
            <p:nvPr/>
          </p:nvGrpSpPr>
          <p:grpSpPr bwMode="auto">
            <a:xfrm>
              <a:off x="4152106" y="3009106"/>
              <a:ext cx="839789" cy="839789"/>
              <a:chOff x="3954461" y="1897971"/>
              <a:chExt cx="1235076" cy="1235076"/>
            </a:xfrm>
          </p:grpSpPr>
          <p:sp>
            <p:nvSpPr>
              <p:cNvPr id="19" name="AutoShape 62">
                <a:extLst>
                  <a:ext uri="{FF2B5EF4-FFF2-40B4-BE49-F238E27FC236}">
                    <a16:creationId xmlns:a16="http://schemas.microsoft.com/office/drawing/2014/main" id="{0DADD98F-5C16-AD4D-B121-4A6A3CA55886}"/>
                  </a:ext>
                </a:extLst>
              </p:cNvPr>
              <p:cNvSpPr>
                <a:spLocks noChangeArrowheads="1"/>
              </p:cNvSpPr>
              <p:nvPr/>
            </p:nvSpPr>
            <p:spPr bwMode="auto">
              <a:xfrm rot="5246720">
                <a:off x="3955299" y="1898811"/>
                <a:ext cx="1233399" cy="1233399"/>
              </a:xfrm>
              <a:prstGeom prst="blockArc">
                <a:avLst>
                  <a:gd name="adj1" fmla="val 10800000"/>
                  <a:gd name="adj2" fmla="val 12833063"/>
                  <a:gd name="adj3" fmla="val 19851"/>
                </a:avLst>
              </a:prstGeom>
              <a:solidFill>
                <a:srgbClr val="CCCC00"/>
              </a:solidFill>
              <a:ln w="9525">
                <a:noFill/>
                <a:miter lim="800000"/>
                <a:headEnd/>
                <a:tailEnd/>
              </a:ln>
            </p:spPr>
            <p:txBody>
              <a:bodyPr wrap="none" anchor="ctr"/>
              <a:lstStyle/>
              <a:p>
                <a:pPr>
                  <a:defRPr/>
                </a:pPr>
                <a:endParaRPr lang="en-GB"/>
              </a:p>
            </p:txBody>
          </p:sp>
          <p:sp>
            <p:nvSpPr>
              <p:cNvPr id="20" name="AutoShape 62">
                <a:extLst>
                  <a:ext uri="{FF2B5EF4-FFF2-40B4-BE49-F238E27FC236}">
                    <a16:creationId xmlns:a16="http://schemas.microsoft.com/office/drawing/2014/main" id="{F9881881-A762-4EA8-11A9-6D11324B62B4}"/>
                  </a:ext>
                </a:extLst>
              </p:cNvPr>
              <p:cNvSpPr>
                <a:spLocks noChangeArrowheads="1"/>
              </p:cNvSpPr>
              <p:nvPr/>
            </p:nvSpPr>
            <p:spPr bwMode="auto">
              <a:xfrm rot="7114948">
                <a:off x="3955299" y="1898811"/>
                <a:ext cx="1233399" cy="1233399"/>
              </a:xfrm>
              <a:prstGeom prst="blockArc">
                <a:avLst>
                  <a:gd name="adj1" fmla="val 10800000"/>
                  <a:gd name="adj2" fmla="val 12731278"/>
                  <a:gd name="adj3" fmla="val 20021"/>
                </a:avLst>
              </a:prstGeom>
              <a:solidFill>
                <a:srgbClr val="FF99FF"/>
              </a:solidFill>
              <a:ln w="9525">
                <a:noFill/>
                <a:miter lim="800000"/>
                <a:headEnd/>
                <a:tailEnd/>
              </a:ln>
            </p:spPr>
            <p:txBody>
              <a:bodyPr wrap="none" anchor="ctr"/>
              <a:lstStyle/>
              <a:p>
                <a:pPr>
                  <a:defRPr/>
                </a:pPr>
                <a:endParaRPr lang="en-GB"/>
              </a:p>
            </p:txBody>
          </p:sp>
          <p:sp>
            <p:nvSpPr>
              <p:cNvPr id="21" name="AutoShape 62">
                <a:extLst>
                  <a:ext uri="{FF2B5EF4-FFF2-40B4-BE49-F238E27FC236}">
                    <a16:creationId xmlns:a16="http://schemas.microsoft.com/office/drawing/2014/main" id="{B9B7893A-F7B3-EF89-7343-B76DAE57D7A1}"/>
                  </a:ext>
                </a:extLst>
              </p:cNvPr>
              <p:cNvSpPr>
                <a:spLocks noChangeArrowheads="1"/>
              </p:cNvSpPr>
              <p:nvPr/>
            </p:nvSpPr>
            <p:spPr bwMode="auto">
              <a:xfrm rot="2033251">
                <a:off x="3955300" y="1898810"/>
                <a:ext cx="1233399" cy="1233399"/>
              </a:xfrm>
              <a:prstGeom prst="blockArc">
                <a:avLst>
                  <a:gd name="adj1" fmla="val 10800000"/>
                  <a:gd name="adj2" fmla="val 12813566"/>
                  <a:gd name="adj3" fmla="val 19937"/>
                </a:avLst>
              </a:prstGeom>
              <a:solidFill>
                <a:srgbClr val="33CCCC"/>
              </a:solidFill>
              <a:ln w="9525">
                <a:noFill/>
                <a:miter lim="800000"/>
                <a:headEnd/>
                <a:tailEnd/>
              </a:ln>
            </p:spPr>
            <p:txBody>
              <a:bodyPr wrap="none" anchor="ctr"/>
              <a:lstStyle/>
              <a:p>
                <a:pPr>
                  <a:defRPr/>
                </a:pPr>
                <a:endParaRPr lang="en-GB"/>
              </a:p>
            </p:txBody>
          </p:sp>
          <p:sp>
            <p:nvSpPr>
              <p:cNvPr id="22" name="AutoShape 62">
                <a:extLst>
                  <a:ext uri="{FF2B5EF4-FFF2-40B4-BE49-F238E27FC236}">
                    <a16:creationId xmlns:a16="http://schemas.microsoft.com/office/drawing/2014/main" id="{3F60CF94-6F7A-80F0-784B-85432624422F}"/>
                  </a:ext>
                </a:extLst>
              </p:cNvPr>
              <p:cNvSpPr>
                <a:spLocks noChangeArrowheads="1"/>
              </p:cNvSpPr>
              <p:nvPr/>
            </p:nvSpPr>
            <p:spPr bwMode="auto">
              <a:xfrm rot="21427054">
                <a:off x="3955300" y="1898810"/>
                <a:ext cx="1233399" cy="1233399"/>
              </a:xfrm>
              <a:prstGeom prst="blockArc">
                <a:avLst>
                  <a:gd name="adj1" fmla="val 10956829"/>
                  <a:gd name="adj2" fmla="val 13886361"/>
                  <a:gd name="adj3" fmla="val 20259"/>
                </a:avLst>
              </a:prstGeom>
              <a:solidFill>
                <a:srgbClr val="99FF33"/>
              </a:solidFill>
              <a:ln w="9525">
                <a:noFill/>
                <a:miter lim="800000"/>
                <a:headEnd/>
                <a:tailEnd/>
              </a:ln>
            </p:spPr>
            <p:txBody>
              <a:bodyPr wrap="none" anchor="ctr"/>
              <a:lstStyle/>
              <a:p>
                <a:pPr>
                  <a:defRPr/>
                </a:pPr>
                <a:endParaRPr lang="en-GB"/>
              </a:p>
            </p:txBody>
          </p:sp>
          <p:sp>
            <p:nvSpPr>
              <p:cNvPr id="23" name="AutoShape 62">
                <a:extLst>
                  <a:ext uri="{FF2B5EF4-FFF2-40B4-BE49-F238E27FC236}">
                    <a16:creationId xmlns:a16="http://schemas.microsoft.com/office/drawing/2014/main" id="{F9741437-DE5D-3F1B-F144-3AB01E6723B3}"/>
                  </a:ext>
                </a:extLst>
              </p:cNvPr>
              <p:cNvSpPr>
                <a:spLocks noChangeArrowheads="1"/>
              </p:cNvSpPr>
              <p:nvPr/>
            </p:nvSpPr>
            <p:spPr bwMode="auto">
              <a:xfrm rot="8835569">
                <a:off x="3955300" y="1898810"/>
                <a:ext cx="1233399" cy="1233399"/>
              </a:xfrm>
              <a:prstGeom prst="blockArc">
                <a:avLst>
                  <a:gd name="adj1" fmla="val 10800000"/>
                  <a:gd name="adj2" fmla="val 12793323"/>
                  <a:gd name="adj3" fmla="val 20145"/>
                </a:avLst>
              </a:prstGeom>
              <a:solidFill>
                <a:srgbClr val="CC0000"/>
              </a:solidFill>
              <a:ln w="9525">
                <a:noFill/>
                <a:miter lim="800000"/>
                <a:headEnd/>
                <a:tailEnd/>
              </a:ln>
            </p:spPr>
            <p:txBody>
              <a:bodyPr wrap="none" anchor="ctr"/>
              <a:lstStyle/>
              <a:p>
                <a:pPr>
                  <a:defRPr/>
                </a:pPr>
                <a:endParaRPr lang="en-GB"/>
              </a:p>
            </p:txBody>
          </p:sp>
          <p:sp>
            <p:nvSpPr>
              <p:cNvPr id="24" name="AutoShape 62">
                <a:extLst>
                  <a:ext uri="{FF2B5EF4-FFF2-40B4-BE49-F238E27FC236}">
                    <a16:creationId xmlns:a16="http://schemas.microsoft.com/office/drawing/2014/main" id="{D812E2F0-339F-6B8F-DA71-C57DE17AAE95}"/>
                  </a:ext>
                </a:extLst>
              </p:cNvPr>
              <p:cNvSpPr>
                <a:spLocks noChangeArrowheads="1"/>
              </p:cNvSpPr>
              <p:nvPr/>
            </p:nvSpPr>
            <p:spPr bwMode="auto">
              <a:xfrm rot="3300311">
                <a:off x="3955299" y="1898811"/>
                <a:ext cx="1233399" cy="1233399"/>
              </a:xfrm>
              <a:prstGeom prst="blockArc">
                <a:avLst>
                  <a:gd name="adj1" fmla="val 10800000"/>
                  <a:gd name="adj2" fmla="val 12891550"/>
                  <a:gd name="adj3" fmla="val 19932"/>
                </a:avLst>
              </a:prstGeom>
              <a:solidFill>
                <a:srgbClr val="CC9900"/>
              </a:solidFill>
              <a:ln w="9525">
                <a:noFill/>
                <a:miter lim="800000"/>
                <a:headEnd/>
                <a:tailEnd/>
              </a:ln>
            </p:spPr>
            <p:txBody>
              <a:bodyPr wrap="none" anchor="ctr"/>
              <a:lstStyle/>
              <a:p>
                <a:pPr>
                  <a:defRPr/>
                </a:pPr>
                <a:endParaRPr lang="en-GB"/>
              </a:p>
            </p:txBody>
          </p:sp>
        </p:grpSp>
        <p:sp>
          <p:nvSpPr>
            <p:cNvPr id="9" name="AutoShape 62">
              <a:extLst>
                <a:ext uri="{FF2B5EF4-FFF2-40B4-BE49-F238E27FC236}">
                  <a16:creationId xmlns:a16="http://schemas.microsoft.com/office/drawing/2014/main" id="{F708E261-2FB4-A718-1CFA-A846AA8E9FE0}"/>
                </a:ext>
              </a:extLst>
            </p:cNvPr>
            <p:cNvSpPr>
              <a:spLocks noChangeArrowheads="1"/>
            </p:cNvSpPr>
            <p:nvPr/>
          </p:nvSpPr>
          <p:spPr bwMode="auto">
            <a:xfrm rot="7027402">
              <a:off x="3865721" y="2722723"/>
              <a:ext cx="1412559" cy="1412557"/>
            </a:xfrm>
            <a:prstGeom prst="blockArc">
              <a:avLst>
                <a:gd name="adj1" fmla="val 10800000"/>
                <a:gd name="adj2" fmla="val 12804422"/>
                <a:gd name="adj3" fmla="val 16433"/>
              </a:avLst>
            </a:prstGeom>
            <a:solidFill>
              <a:srgbClr val="6699FF"/>
            </a:solidFill>
            <a:ln w="9525">
              <a:noFill/>
              <a:miter lim="800000"/>
              <a:headEnd/>
              <a:tailEnd/>
            </a:ln>
          </p:spPr>
          <p:txBody>
            <a:bodyPr wrap="none" anchor="ctr"/>
            <a:lstStyle/>
            <a:p>
              <a:pPr>
                <a:defRPr/>
              </a:pPr>
              <a:endParaRPr lang="en-GB"/>
            </a:p>
          </p:txBody>
        </p:sp>
        <p:sp>
          <p:nvSpPr>
            <p:cNvPr id="10" name="AutoShape 62">
              <a:extLst>
                <a:ext uri="{FF2B5EF4-FFF2-40B4-BE49-F238E27FC236}">
                  <a16:creationId xmlns:a16="http://schemas.microsoft.com/office/drawing/2014/main" id="{8E248D4A-1972-1433-93B6-D681FB385926}"/>
                </a:ext>
              </a:extLst>
            </p:cNvPr>
            <p:cNvSpPr>
              <a:spLocks noChangeArrowheads="1"/>
            </p:cNvSpPr>
            <p:nvPr/>
          </p:nvSpPr>
          <p:spPr bwMode="auto">
            <a:xfrm rot="1611153">
              <a:off x="3865722" y="2722721"/>
              <a:ext cx="1412557" cy="1412559"/>
            </a:xfrm>
            <a:prstGeom prst="blockArc">
              <a:avLst>
                <a:gd name="adj1" fmla="val 10800000"/>
                <a:gd name="adj2" fmla="val 12804422"/>
                <a:gd name="adj3" fmla="val 16433"/>
              </a:avLst>
            </a:prstGeom>
            <a:solidFill>
              <a:srgbClr val="008000"/>
            </a:solidFill>
            <a:ln w="9525">
              <a:noFill/>
              <a:miter lim="800000"/>
              <a:headEnd/>
              <a:tailEnd/>
            </a:ln>
          </p:spPr>
          <p:txBody>
            <a:bodyPr wrap="none" anchor="ctr"/>
            <a:lstStyle/>
            <a:p>
              <a:pPr>
                <a:defRPr/>
              </a:pPr>
              <a:endParaRPr lang="en-GB"/>
            </a:p>
          </p:txBody>
        </p:sp>
        <p:sp>
          <p:nvSpPr>
            <p:cNvPr id="11" name="AutoShape 62">
              <a:extLst>
                <a:ext uri="{FF2B5EF4-FFF2-40B4-BE49-F238E27FC236}">
                  <a16:creationId xmlns:a16="http://schemas.microsoft.com/office/drawing/2014/main" id="{4DA01791-E10D-207A-F593-BADFEFC3C018}"/>
                </a:ext>
              </a:extLst>
            </p:cNvPr>
            <p:cNvSpPr>
              <a:spLocks noChangeArrowheads="1"/>
            </p:cNvSpPr>
            <p:nvPr/>
          </p:nvSpPr>
          <p:spPr bwMode="auto">
            <a:xfrm rot="8769210">
              <a:off x="3865722" y="2722721"/>
              <a:ext cx="1412557" cy="1412559"/>
            </a:xfrm>
            <a:prstGeom prst="blockArc">
              <a:avLst>
                <a:gd name="adj1" fmla="val 10800000"/>
                <a:gd name="adj2" fmla="val 12804422"/>
                <a:gd name="adj3" fmla="val 16433"/>
              </a:avLst>
            </a:prstGeom>
            <a:solidFill>
              <a:srgbClr val="9933FF"/>
            </a:solidFill>
            <a:ln w="9525">
              <a:noFill/>
              <a:miter lim="800000"/>
              <a:headEnd/>
              <a:tailEnd/>
            </a:ln>
          </p:spPr>
          <p:txBody>
            <a:bodyPr wrap="none" anchor="ctr"/>
            <a:lstStyle/>
            <a:p>
              <a:pPr>
                <a:defRPr/>
              </a:pPr>
              <a:endParaRPr lang="en-GB"/>
            </a:p>
          </p:txBody>
        </p:sp>
        <p:sp>
          <p:nvSpPr>
            <p:cNvPr id="16" name="AutoShape 62">
              <a:extLst>
                <a:ext uri="{FF2B5EF4-FFF2-40B4-BE49-F238E27FC236}">
                  <a16:creationId xmlns:a16="http://schemas.microsoft.com/office/drawing/2014/main" id="{B1E1ACFC-D60D-1679-FA1F-25A375612D3F}"/>
                </a:ext>
              </a:extLst>
            </p:cNvPr>
            <p:cNvSpPr>
              <a:spLocks noChangeArrowheads="1"/>
            </p:cNvSpPr>
            <p:nvPr/>
          </p:nvSpPr>
          <p:spPr bwMode="auto">
            <a:xfrm rot="3636376">
              <a:off x="3865721" y="2722723"/>
              <a:ext cx="1412559" cy="1412557"/>
            </a:xfrm>
            <a:prstGeom prst="blockArc">
              <a:avLst>
                <a:gd name="adj1" fmla="val 10409212"/>
                <a:gd name="adj2" fmla="val 12804422"/>
                <a:gd name="adj3" fmla="val 16433"/>
              </a:avLst>
            </a:prstGeom>
            <a:solidFill>
              <a:srgbClr val="B46B00"/>
            </a:solidFill>
            <a:ln w="9525">
              <a:noFill/>
              <a:miter lim="800000"/>
              <a:headEnd/>
              <a:tailEnd/>
            </a:ln>
          </p:spPr>
          <p:txBody>
            <a:bodyPr wrap="none" anchor="ctr"/>
            <a:lstStyle/>
            <a:p>
              <a:pPr>
                <a:defRPr/>
              </a:pPr>
              <a:endParaRPr lang="en-GB"/>
            </a:p>
          </p:txBody>
        </p:sp>
        <p:sp>
          <p:nvSpPr>
            <p:cNvPr id="17" name="AutoShape 62">
              <a:extLst>
                <a:ext uri="{FF2B5EF4-FFF2-40B4-BE49-F238E27FC236}">
                  <a16:creationId xmlns:a16="http://schemas.microsoft.com/office/drawing/2014/main" id="{1D2B979A-E5D8-F0CC-46DA-D26F6231C6D0}"/>
                </a:ext>
              </a:extLst>
            </p:cNvPr>
            <p:cNvSpPr>
              <a:spLocks noChangeArrowheads="1"/>
            </p:cNvSpPr>
            <p:nvPr/>
          </p:nvSpPr>
          <p:spPr bwMode="auto">
            <a:xfrm rot="5724068">
              <a:off x="3865721" y="2722723"/>
              <a:ext cx="1412559" cy="1412557"/>
            </a:xfrm>
            <a:prstGeom prst="blockArc">
              <a:avLst>
                <a:gd name="adj1" fmla="val 10497621"/>
                <a:gd name="adj2" fmla="val 12804422"/>
                <a:gd name="adj3" fmla="val 16433"/>
              </a:avLst>
            </a:prstGeom>
            <a:solidFill>
              <a:srgbClr val="FF9933"/>
            </a:solidFill>
            <a:ln w="9525">
              <a:noFill/>
              <a:miter lim="800000"/>
              <a:headEnd/>
              <a:tailEnd/>
            </a:ln>
          </p:spPr>
          <p:txBody>
            <a:bodyPr wrap="none" anchor="ctr"/>
            <a:lstStyle/>
            <a:p>
              <a:pPr>
                <a:defRPr/>
              </a:pPr>
              <a:endParaRPr lang="en-GB"/>
            </a:p>
          </p:txBody>
        </p:sp>
        <p:sp>
          <p:nvSpPr>
            <p:cNvPr id="18" name="AutoShape 62">
              <a:extLst>
                <a:ext uri="{FF2B5EF4-FFF2-40B4-BE49-F238E27FC236}">
                  <a16:creationId xmlns:a16="http://schemas.microsoft.com/office/drawing/2014/main" id="{1CF7FAA2-C271-6103-4C7B-B12C18B9BB27}"/>
                </a:ext>
              </a:extLst>
            </p:cNvPr>
            <p:cNvSpPr>
              <a:spLocks noChangeArrowheads="1"/>
            </p:cNvSpPr>
            <p:nvPr/>
          </p:nvSpPr>
          <p:spPr bwMode="auto">
            <a:xfrm>
              <a:off x="3865722" y="2722721"/>
              <a:ext cx="1412557" cy="1412559"/>
            </a:xfrm>
            <a:prstGeom prst="blockArc">
              <a:avLst>
                <a:gd name="adj1" fmla="val 10827077"/>
                <a:gd name="adj2" fmla="val 12804422"/>
                <a:gd name="adj3" fmla="val 16433"/>
              </a:avLst>
            </a:prstGeom>
            <a:solidFill>
              <a:srgbClr val="92D050"/>
            </a:solidFill>
            <a:ln w="9525">
              <a:noFill/>
              <a:miter lim="800000"/>
              <a:headEnd/>
              <a:tailEnd/>
            </a:ln>
          </p:spPr>
          <p:txBody>
            <a:bodyPr wrap="none" anchor="ctr"/>
            <a:lstStyle/>
            <a:p>
              <a:pPr>
                <a:defRPr/>
              </a:pPr>
              <a:endParaRPr lang="en-GB"/>
            </a:p>
          </p:txBody>
        </p:sp>
      </p:grpSp>
      <p:sp>
        <p:nvSpPr>
          <p:cNvPr id="31" name="TextBox 30">
            <a:extLst>
              <a:ext uri="{FF2B5EF4-FFF2-40B4-BE49-F238E27FC236}">
                <a16:creationId xmlns:a16="http://schemas.microsoft.com/office/drawing/2014/main" id="{FAEBA89A-AFF8-EF87-827C-FB0120C95E35}"/>
              </a:ext>
            </a:extLst>
          </p:cNvPr>
          <p:cNvSpPr txBox="1"/>
          <p:nvPr/>
        </p:nvSpPr>
        <p:spPr>
          <a:xfrm>
            <a:off x="3979411" y="4356402"/>
            <a:ext cx="2850379" cy="2031325"/>
          </a:xfrm>
          <a:prstGeom prst="rect">
            <a:avLst/>
          </a:prstGeom>
          <a:noFill/>
          <a:ln>
            <a:noFill/>
          </a:ln>
        </p:spPr>
        <p:txBody>
          <a:bodyPr wrap="square" rtlCol="0">
            <a:spAutoFit/>
          </a:bodyPr>
          <a:lstStyle/>
          <a:p>
            <a:r>
              <a:rPr lang="nl-NL" sz="1800" b="1">
                <a:effectLst/>
                <a:latin typeface="Calibri" panose="020F0502020204030204" pitchFamily="34" charset="0"/>
                <a:ea typeface="Times New Roman" panose="02020603050405020304" pitchFamily="18" charset="0"/>
                <a:cs typeface="Calibri" panose="020F0502020204030204" pitchFamily="34" charset="0"/>
              </a:rPr>
              <a:t>Government staff </a:t>
            </a:r>
          </a:p>
          <a:p>
            <a:r>
              <a:rPr lang="nl-NL" sz="1800" b="1">
                <a:effectLst/>
                <a:latin typeface="Calibri" panose="020F0502020204030204" pitchFamily="34" charset="0"/>
                <a:ea typeface="Times New Roman" panose="02020603050405020304" pitchFamily="18" charset="0"/>
                <a:cs typeface="Calibri" panose="020F0502020204030204" pitchFamily="34" charset="0"/>
              </a:rPr>
              <a:t>decision making</a:t>
            </a:r>
            <a:r>
              <a:rPr lang="nl-NL">
                <a:solidFill>
                  <a:schemeClr val="accent6">
                    <a:lumMod val="50000"/>
                  </a:schemeClr>
                </a:solidFill>
                <a:ea typeface="Times New Roman" panose="02020603050405020304" pitchFamily="18" charset="0"/>
                <a:cs typeface="Calibri" panose="020F0502020204030204" pitchFamily="34" charset="0"/>
              </a:rPr>
              <a:t>: </a:t>
            </a:r>
            <a:r>
              <a:rPr lang="nl-NL" u="sng">
                <a:solidFill>
                  <a:schemeClr val="accent6">
                    <a:lumMod val="50000"/>
                  </a:schemeClr>
                </a:solidFill>
                <a:ea typeface="Times New Roman" panose="02020603050405020304" pitchFamily="18" charset="0"/>
                <a:cs typeface="Calibri" panose="020F0502020204030204" pitchFamily="34" charset="0"/>
              </a:rPr>
              <a:t>crisis or emergency response teams</a:t>
            </a:r>
            <a:r>
              <a:rPr lang="nl-NL" sz="1800" b="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deploy </a:t>
            </a:r>
            <a:r>
              <a:rPr lang="nl-NL" sz="180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emergency services, police public health authorities, water boards, etc.</a:t>
            </a:r>
          </a:p>
        </p:txBody>
      </p:sp>
      <p:pic>
        <p:nvPicPr>
          <p:cNvPr id="32" name="Picture 31">
            <a:extLst>
              <a:ext uri="{FF2B5EF4-FFF2-40B4-BE49-F238E27FC236}">
                <a16:creationId xmlns:a16="http://schemas.microsoft.com/office/drawing/2014/main" id="{EF167727-0A69-B46F-05C4-151EC084212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01794" y="3979894"/>
            <a:ext cx="606878" cy="683590"/>
          </a:xfrm>
          <a:prstGeom prst="rect">
            <a:avLst/>
          </a:prstGeom>
        </p:spPr>
      </p:pic>
      <p:sp>
        <p:nvSpPr>
          <p:cNvPr id="34" name="TextBox 33">
            <a:extLst>
              <a:ext uri="{FF2B5EF4-FFF2-40B4-BE49-F238E27FC236}">
                <a16:creationId xmlns:a16="http://schemas.microsoft.com/office/drawing/2014/main" id="{CADB2BE7-4FB2-E9B8-EDFF-559DA543E89D}"/>
              </a:ext>
            </a:extLst>
          </p:cNvPr>
          <p:cNvSpPr txBox="1"/>
          <p:nvPr/>
        </p:nvSpPr>
        <p:spPr>
          <a:xfrm>
            <a:off x="8961769" y="5131481"/>
            <a:ext cx="2935546" cy="1200329"/>
          </a:xfrm>
          <a:prstGeom prst="rect">
            <a:avLst/>
          </a:prstGeom>
          <a:noFill/>
        </p:spPr>
        <p:txBody>
          <a:bodyPr wrap="square">
            <a:spAutoFit/>
          </a:bodyPr>
          <a:lstStyle/>
          <a:p>
            <a:r>
              <a:rPr lang="nl-NL" sz="1800" b="1">
                <a:effectLst/>
                <a:latin typeface="Calibri" panose="020F0502020204030204" pitchFamily="34" charset="0"/>
                <a:ea typeface="Times New Roman" panose="02020603050405020304" pitchFamily="18" charset="0"/>
                <a:cs typeface="Calibri" panose="020F0502020204030204" pitchFamily="34" charset="0"/>
              </a:rPr>
              <a:t>War time decision making</a:t>
            </a:r>
            <a:r>
              <a:rPr lang="nl-NL" sz="180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nl-NL" u="sng">
                <a:solidFill>
                  <a:schemeClr val="accent6">
                    <a:lumMod val="50000"/>
                  </a:schemeClr>
                </a:solidFill>
                <a:ea typeface="Times New Roman" panose="02020603050405020304" pitchFamily="18" charset="0"/>
                <a:cs typeface="Calibri" panose="020F0502020204030204" pitchFamily="34" charset="0"/>
              </a:rPr>
              <a:t>w</a:t>
            </a:r>
            <a:r>
              <a:rPr lang="nl-NL" sz="1800" u="sng">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ar cabinets</a:t>
            </a:r>
            <a:r>
              <a:rPr lang="nl-NL" sz="180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deploy the military, mobilise all sectors of society, ask allies for help</a:t>
            </a:r>
          </a:p>
        </p:txBody>
      </p:sp>
      <p:pic>
        <p:nvPicPr>
          <p:cNvPr id="35" name="Picture 34">
            <a:extLst>
              <a:ext uri="{FF2B5EF4-FFF2-40B4-BE49-F238E27FC236}">
                <a16:creationId xmlns:a16="http://schemas.microsoft.com/office/drawing/2014/main" id="{E4A0E581-8C11-0871-8BCD-9AF308E5CE3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216541" y="3979894"/>
            <a:ext cx="528222" cy="530131"/>
          </a:xfrm>
          <a:prstGeom prst="rect">
            <a:avLst/>
          </a:prstGeom>
        </p:spPr>
      </p:pic>
      <p:grpSp>
        <p:nvGrpSpPr>
          <p:cNvPr id="45" name="Groep 24">
            <a:extLst>
              <a:ext uri="{FF2B5EF4-FFF2-40B4-BE49-F238E27FC236}">
                <a16:creationId xmlns:a16="http://schemas.microsoft.com/office/drawing/2014/main" id="{B166E820-3D48-BF79-0A43-C702188D8B31}"/>
              </a:ext>
            </a:extLst>
          </p:cNvPr>
          <p:cNvGrpSpPr/>
          <p:nvPr/>
        </p:nvGrpSpPr>
        <p:grpSpPr>
          <a:xfrm>
            <a:off x="11254223" y="1751201"/>
            <a:ext cx="458102" cy="475994"/>
            <a:chOff x="3382487" y="1969916"/>
            <a:chExt cx="2114550" cy="2125945"/>
          </a:xfrm>
        </p:grpSpPr>
        <p:sp>
          <p:nvSpPr>
            <p:cNvPr id="9226" name="AutoShape 11">
              <a:extLst>
                <a:ext uri="{FF2B5EF4-FFF2-40B4-BE49-F238E27FC236}">
                  <a16:creationId xmlns:a16="http://schemas.microsoft.com/office/drawing/2014/main" id="{80E80A48-697D-925C-9B08-67712C6D8B65}"/>
                </a:ext>
              </a:extLst>
            </p:cNvPr>
            <p:cNvSpPr>
              <a:spLocks noChangeArrowheads="1"/>
            </p:cNvSpPr>
            <p:nvPr/>
          </p:nvSpPr>
          <p:spPr bwMode="auto">
            <a:xfrm rot="10800000">
              <a:off x="3382916" y="1969916"/>
              <a:ext cx="2108200" cy="210905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47 w 21600"/>
                <a:gd name="T13" fmla="*/ 0 h 21600"/>
                <a:gd name="T14" fmla="*/ 18253 w 21600"/>
                <a:gd name="T15" fmla="*/ 6830 h 21600"/>
              </a:gdLst>
              <a:ahLst/>
              <a:cxnLst>
                <a:cxn ang="T8">
                  <a:pos x="T0" y="T1"/>
                </a:cxn>
                <a:cxn ang="T9">
                  <a:pos x="T2" y="T3"/>
                </a:cxn>
                <a:cxn ang="T10">
                  <a:pos x="T4" y="T5"/>
                </a:cxn>
                <a:cxn ang="T11">
                  <a:pos x="T6" y="T7"/>
                </a:cxn>
              </a:cxnLst>
              <a:rect l="T12" t="T13" r="T14" b="T15"/>
              <a:pathLst>
                <a:path w="21600" h="21600">
                  <a:moveTo>
                    <a:pt x="7864" y="6165"/>
                  </a:moveTo>
                  <a:cubicBezTo>
                    <a:pt x="8742" y="5609"/>
                    <a:pt x="9760" y="5314"/>
                    <a:pt x="10800" y="5314"/>
                  </a:cubicBezTo>
                  <a:cubicBezTo>
                    <a:pt x="11839" y="5314"/>
                    <a:pt x="12857" y="5609"/>
                    <a:pt x="13735" y="6165"/>
                  </a:cubicBezTo>
                  <a:lnTo>
                    <a:pt x="16579" y="1676"/>
                  </a:lnTo>
                  <a:cubicBezTo>
                    <a:pt x="14850" y="581"/>
                    <a:pt x="12846" y="0"/>
                    <a:pt x="10799" y="0"/>
                  </a:cubicBezTo>
                  <a:cubicBezTo>
                    <a:pt x="8753" y="0"/>
                    <a:pt x="6749" y="581"/>
                    <a:pt x="5020" y="1676"/>
                  </a:cubicBezTo>
                  <a:lnTo>
                    <a:pt x="7864" y="6165"/>
                  </a:lnTo>
                  <a:close/>
                </a:path>
              </a:pathLst>
            </a:custGeom>
            <a:solidFill>
              <a:schemeClr val="bg1">
                <a:lumMod val="75000"/>
              </a:schemeClr>
            </a:solidFill>
            <a:ln w="9525">
              <a:noFill/>
              <a:miter lim="800000"/>
              <a:headEnd/>
              <a:tailEnd/>
            </a:ln>
          </p:spPr>
          <p:txBody>
            <a:bodyPr wrap="none" anchor="ctr"/>
            <a:lstStyle/>
            <a:p>
              <a:endParaRPr lang="en-GB" sz="1100"/>
            </a:p>
          </p:txBody>
        </p:sp>
        <p:sp>
          <p:nvSpPr>
            <p:cNvPr id="9227" name="AutoShape 9">
              <a:extLst>
                <a:ext uri="{FF2B5EF4-FFF2-40B4-BE49-F238E27FC236}">
                  <a16:creationId xmlns:a16="http://schemas.microsoft.com/office/drawing/2014/main" id="{906047BE-89E0-BB30-3E7C-D06E06D0C0A2}"/>
                </a:ext>
              </a:extLst>
            </p:cNvPr>
            <p:cNvSpPr>
              <a:spLocks noChangeArrowheads="1"/>
            </p:cNvSpPr>
            <p:nvPr/>
          </p:nvSpPr>
          <p:spPr bwMode="auto">
            <a:xfrm>
              <a:off x="3387980" y="1987661"/>
              <a:ext cx="2109057" cy="21082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47 w 21600"/>
                <a:gd name="T13" fmla="*/ 0 h 21600"/>
                <a:gd name="T14" fmla="*/ 18253 w 21600"/>
                <a:gd name="T15" fmla="*/ 6830 h 21600"/>
              </a:gdLst>
              <a:ahLst/>
              <a:cxnLst>
                <a:cxn ang="T8">
                  <a:pos x="T0" y="T1"/>
                </a:cxn>
                <a:cxn ang="T9">
                  <a:pos x="T2" y="T3"/>
                </a:cxn>
                <a:cxn ang="T10">
                  <a:pos x="T4" y="T5"/>
                </a:cxn>
                <a:cxn ang="T11">
                  <a:pos x="T6" y="T7"/>
                </a:cxn>
              </a:cxnLst>
              <a:rect l="T12" t="T13" r="T14" b="T15"/>
              <a:pathLst>
                <a:path w="21600" h="21600">
                  <a:moveTo>
                    <a:pt x="7864" y="6165"/>
                  </a:moveTo>
                  <a:cubicBezTo>
                    <a:pt x="8742" y="5609"/>
                    <a:pt x="9760" y="5314"/>
                    <a:pt x="10800" y="5314"/>
                  </a:cubicBezTo>
                  <a:cubicBezTo>
                    <a:pt x="11839" y="5314"/>
                    <a:pt x="12857" y="5609"/>
                    <a:pt x="13735" y="6165"/>
                  </a:cubicBezTo>
                  <a:lnTo>
                    <a:pt x="16579" y="1676"/>
                  </a:lnTo>
                  <a:cubicBezTo>
                    <a:pt x="14850" y="581"/>
                    <a:pt x="12846" y="0"/>
                    <a:pt x="10799" y="0"/>
                  </a:cubicBezTo>
                  <a:cubicBezTo>
                    <a:pt x="8753" y="0"/>
                    <a:pt x="6749" y="581"/>
                    <a:pt x="5020" y="1676"/>
                  </a:cubicBezTo>
                  <a:lnTo>
                    <a:pt x="7864" y="6165"/>
                  </a:lnTo>
                  <a:close/>
                </a:path>
              </a:pathLst>
            </a:custGeom>
            <a:solidFill>
              <a:srgbClr val="FF9900"/>
            </a:solidFill>
            <a:ln w="9525">
              <a:noFill/>
              <a:miter lim="800000"/>
              <a:headEnd/>
              <a:tailEnd/>
            </a:ln>
          </p:spPr>
          <p:txBody>
            <a:bodyPr wrap="none" anchor="ctr"/>
            <a:lstStyle/>
            <a:p>
              <a:endParaRPr lang="en-GB" sz="1100"/>
            </a:p>
          </p:txBody>
        </p:sp>
        <p:sp>
          <p:nvSpPr>
            <p:cNvPr id="9228" name="AutoShape 10">
              <a:extLst>
                <a:ext uri="{FF2B5EF4-FFF2-40B4-BE49-F238E27FC236}">
                  <a16:creationId xmlns:a16="http://schemas.microsoft.com/office/drawing/2014/main" id="{D4E8EB6B-9C47-83A5-8AAC-52183582D0C1}"/>
                </a:ext>
              </a:extLst>
            </p:cNvPr>
            <p:cNvSpPr>
              <a:spLocks noChangeArrowheads="1"/>
            </p:cNvSpPr>
            <p:nvPr/>
          </p:nvSpPr>
          <p:spPr bwMode="auto">
            <a:xfrm rot="17742717">
              <a:off x="3382916" y="1987232"/>
              <a:ext cx="2108200" cy="210905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47 w 21600"/>
                <a:gd name="T13" fmla="*/ 0 h 21600"/>
                <a:gd name="T14" fmla="*/ 18253 w 21600"/>
                <a:gd name="T15" fmla="*/ 6830 h 21600"/>
              </a:gdLst>
              <a:ahLst/>
              <a:cxnLst>
                <a:cxn ang="T8">
                  <a:pos x="T0" y="T1"/>
                </a:cxn>
                <a:cxn ang="T9">
                  <a:pos x="T2" y="T3"/>
                </a:cxn>
                <a:cxn ang="T10">
                  <a:pos x="T4" y="T5"/>
                </a:cxn>
                <a:cxn ang="T11">
                  <a:pos x="T6" y="T7"/>
                </a:cxn>
              </a:cxnLst>
              <a:rect l="T12" t="T13" r="T14" b="T15"/>
              <a:pathLst>
                <a:path w="21600" h="21600">
                  <a:moveTo>
                    <a:pt x="7864" y="6165"/>
                  </a:moveTo>
                  <a:cubicBezTo>
                    <a:pt x="8742" y="5609"/>
                    <a:pt x="9760" y="5314"/>
                    <a:pt x="10800" y="5314"/>
                  </a:cubicBezTo>
                  <a:cubicBezTo>
                    <a:pt x="11839" y="5314"/>
                    <a:pt x="12857" y="5609"/>
                    <a:pt x="13735" y="6165"/>
                  </a:cubicBezTo>
                  <a:lnTo>
                    <a:pt x="16579" y="1676"/>
                  </a:lnTo>
                  <a:cubicBezTo>
                    <a:pt x="14850" y="581"/>
                    <a:pt x="12846" y="0"/>
                    <a:pt x="10799" y="0"/>
                  </a:cubicBezTo>
                  <a:cubicBezTo>
                    <a:pt x="8753" y="0"/>
                    <a:pt x="6749" y="581"/>
                    <a:pt x="5020" y="1676"/>
                  </a:cubicBezTo>
                  <a:lnTo>
                    <a:pt x="7864" y="6165"/>
                  </a:lnTo>
                  <a:close/>
                </a:path>
              </a:pathLst>
            </a:custGeom>
            <a:solidFill>
              <a:srgbClr val="009900"/>
            </a:solidFill>
            <a:ln w="9525">
              <a:noFill/>
              <a:miter lim="800000"/>
              <a:headEnd/>
              <a:tailEnd/>
            </a:ln>
          </p:spPr>
          <p:txBody>
            <a:bodyPr wrap="none" anchor="ctr"/>
            <a:lstStyle/>
            <a:p>
              <a:endParaRPr lang="en-GB" sz="1100"/>
            </a:p>
          </p:txBody>
        </p:sp>
        <p:sp>
          <p:nvSpPr>
            <p:cNvPr id="9229" name="AutoShape 11">
              <a:extLst>
                <a:ext uri="{FF2B5EF4-FFF2-40B4-BE49-F238E27FC236}">
                  <a16:creationId xmlns:a16="http://schemas.microsoft.com/office/drawing/2014/main" id="{A21A1A61-A336-CB34-EC09-1A34F7FED847}"/>
                </a:ext>
              </a:extLst>
            </p:cNvPr>
            <p:cNvSpPr>
              <a:spLocks noChangeArrowheads="1"/>
            </p:cNvSpPr>
            <p:nvPr/>
          </p:nvSpPr>
          <p:spPr bwMode="auto">
            <a:xfrm rot="13902996">
              <a:off x="3382916" y="1987232"/>
              <a:ext cx="2108200" cy="210905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47 w 21600"/>
                <a:gd name="T13" fmla="*/ 0 h 21600"/>
                <a:gd name="T14" fmla="*/ 18253 w 21600"/>
                <a:gd name="T15" fmla="*/ 6830 h 21600"/>
              </a:gdLst>
              <a:ahLst/>
              <a:cxnLst>
                <a:cxn ang="T8">
                  <a:pos x="T0" y="T1"/>
                </a:cxn>
                <a:cxn ang="T9">
                  <a:pos x="T2" y="T3"/>
                </a:cxn>
                <a:cxn ang="T10">
                  <a:pos x="T4" y="T5"/>
                </a:cxn>
                <a:cxn ang="T11">
                  <a:pos x="T6" y="T7"/>
                </a:cxn>
              </a:cxnLst>
              <a:rect l="T12" t="T13" r="T14" b="T15"/>
              <a:pathLst>
                <a:path w="21600" h="21600">
                  <a:moveTo>
                    <a:pt x="7864" y="6165"/>
                  </a:moveTo>
                  <a:cubicBezTo>
                    <a:pt x="8742" y="5609"/>
                    <a:pt x="9760" y="5314"/>
                    <a:pt x="10800" y="5314"/>
                  </a:cubicBezTo>
                  <a:cubicBezTo>
                    <a:pt x="11839" y="5314"/>
                    <a:pt x="12857" y="5609"/>
                    <a:pt x="13735" y="6165"/>
                  </a:cubicBezTo>
                  <a:lnTo>
                    <a:pt x="16579" y="1676"/>
                  </a:lnTo>
                  <a:cubicBezTo>
                    <a:pt x="14850" y="581"/>
                    <a:pt x="12846" y="0"/>
                    <a:pt x="10799" y="0"/>
                  </a:cubicBezTo>
                  <a:cubicBezTo>
                    <a:pt x="8753" y="0"/>
                    <a:pt x="6749" y="581"/>
                    <a:pt x="5020" y="1676"/>
                  </a:cubicBezTo>
                  <a:lnTo>
                    <a:pt x="7864" y="6165"/>
                  </a:lnTo>
                  <a:close/>
                </a:path>
              </a:pathLst>
            </a:custGeom>
            <a:solidFill>
              <a:srgbClr val="336699"/>
            </a:solidFill>
            <a:ln w="9525">
              <a:noFill/>
              <a:miter lim="800000"/>
              <a:headEnd/>
              <a:tailEnd/>
            </a:ln>
          </p:spPr>
          <p:txBody>
            <a:bodyPr wrap="none" anchor="ctr"/>
            <a:lstStyle/>
            <a:p>
              <a:endParaRPr lang="en-GB" sz="1100"/>
            </a:p>
          </p:txBody>
        </p:sp>
        <p:sp>
          <p:nvSpPr>
            <p:cNvPr id="9230" name="AutoShape 12">
              <a:extLst>
                <a:ext uri="{FF2B5EF4-FFF2-40B4-BE49-F238E27FC236}">
                  <a16:creationId xmlns:a16="http://schemas.microsoft.com/office/drawing/2014/main" id="{DEA05051-40C9-7743-B1CC-A92F9456AFE9}"/>
                </a:ext>
              </a:extLst>
            </p:cNvPr>
            <p:cNvSpPr>
              <a:spLocks noChangeArrowheads="1"/>
            </p:cNvSpPr>
            <p:nvPr/>
          </p:nvSpPr>
          <p:spPr bwMode="auto">
            <a:xfrm rot="3879987">
              <a:off x="3382916" y="1969627"/>
              <a:ext cx="2108200" cy="210905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47 w 21600"/>
                <a:gd name="T13" fmla="*/ 0 h 21600"/>
                <a:gd name="T14" fmla="*/ 18253 w 21600"/>
                <a:gd name="T15" fmla="*/ 6830 h 21600"/>
              </a:gdLst>
              <a:ahLst/>
              <a:cxnLst>
                <a:cxn ang="T8">
                  <a:pos x="T0" y="T1"/>
                </a:cxn>
                <a:cxn ang="T9">
                  <a:pos x="T2" y="T3"/>
                </a:cxn>
                <a:cxn ang="T10">
                  <a:pos x="T4" y="T5"/>
                </a:cxn>
                <a:cxn ang="T11">
                  <a:pos x="T6" y="T7"/>
                </a:cxn>
              </a:cxnLst>
              <a:rect l="T12" t="T13" r="T14" b="T15"/>
              <a:pathLst>
                <a:path w="21600" h="21600">
                  <a:moveTo>
                    <a:pt x="7864" y="6165"/>
                  </a:moveTo>
                  <a:cubicBezTo>
                    <a:pt x="8742" y="5609"/>
                    <a:pt x="9760" y="5314"/>
                    <a:pt x="10800" y="5314"/>
                  </a:cubicBezTo>
                  <a:cubicBezTo>
                    <a:pt x="11839" y="5314"/>
                    <a:pt x="12857" y="5609"/>
                    <a:pt x="13735" y="6165"/>
                  </a:cubicBezTo>
                  <a:lnTo>
                    <a:pt x="16579" y="1676"/>
                  </a:lnTo>
                  <a:cubicBezTo>
                    <a:pt x="14850" y="581"/>
                    <a:pt x="12846" y="0"/>
                    <a:pt x="10799" y="0"/>
                  </a:cubicBezTo>
                  <a:cubicBezTo>
                    <a:pt x="8753" y="0"/>
                    <a:pt x="6749" y="581"/>
                    <a:pt x="5020" y="1676"/>
                  </a:cubicBezTo>
                  <a:lnTo>
                    <a:pt x="7864" y="6165"/>
                  </a:lnTo>
                  <a:close/>
                </a:path>
              </a:pathLst>
            </a:custGeom>
            <a:solidFill>
              <a:srgbClr val="CC00FF"/>
            </a:solidFill>
            <a:ln w="9525">
              <a:noFill/>
              <a:miter lim="800000"/>
              <a:headEnd/>
              <a:tailEnd/>
            </a:ln>
          </p:spPr>
          <p:txBody>
            <a:bodyPr wrap="none" anchor="ctr"/>
            <a:lstStyle/>
            <a:p>
              <a:endParaRPr lang="en-GB" sz="1100"/>
            </a:p>
          </p:txBody>
        </p:sp>
        <p:sp>
          <p:nvSpPr>
            <p:cNvPr id="9236" name="AutoShape 13">
              <a:extLst>
                <a:ext uri="{FF2B5EF4-FFF2-40B4-BE49-F238E27FC236}">
                  <a16:creationId xmlns:a16="http://schemas.microsoft.com/office/drawing/2014/main" id="{84966EE8-1160-2F00-E269-999492322F0A}"/>
                </a:ext>
              </a:extLst>
            </p:cNvPr>
            <p:cNvSpPr>
              <a:spLocks noChangeArrowheads="1"/>
            </p:cNvSpPr>
            <p:nvPr/>
          </p:nvSpPr>
          <p:spPr bwMode="auto">
            <a:xfrm rot="7767697">
              <a:off x="3382916" y="1987232"/>
              <a:ext cx="2108200" cy="210905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47 w 21600"/>
                <a:gd name="T13" fmla="*/ 0 h 21600"/>
                <a:gd name="T14" fmla="*/ 18253 w 21600"/>
                <a:gd name="T15" fmla="*/ 6830 h 21600"/>
              </a:gdLst>
              <a:ahLst/>
              <a:cxnLst>
                <a:cxn ang="T8">
                  <a:pos x="T0" y="T1"/>
                </a:cxn>
                <a:cxn ang="T9">
                  <a:pos x="T2" y="T3"/>
                </a:cxn>
                <a:cxn ang="T10">
                  <a:pos x="T4" y="T5"/>
                </a:cxn>
                <a:cxn ang="T11">
                  <a:pos x="T6" y="T7"/>
                </a:cxn>
              </a:cxnLst>
              <a:rect l="T12" t="T13" r="T14" b="T15"/>
              <a:pathLst>
                <a:path w="21600" h="21600">
                  <a:moveTo>
                    <a:pt x="7864" y="6165"/>
                  </a:moveTo>
                  <a:cubicBezTo>
                    <a:pt x="8742" y="5609"/>
                    <a:pt x="9760" y="5314"/>
                    <a:pt x="10800" y="5314"/>
                  </a:cubicBezTo>
                  <a:cubicBezTo>
                    <a:pt x="11839" y="5314"/>
                    <a:pt x="12857" y="5609"/>
                    <a:pt x="13735" y="6165"/>
                  </a:cubicBezTo>
                  <a:lnTo>
                    <a:pt x="16579" y="1676"/>
                  </a:lnTo>
                  <a:cubicBezTo>
                    <a:pt x="14850" y="581"/>
                    <a:pt x="12846" y="0"/>
                    <a:pt x="10799" y="0"/>
                  </a:cubicBezTo>
                  <a:cubicBezTo>
                    <a:pt x="8753" y="0"/>
                    <a:pt x="6749" y="581"/>
                    <a:pt x="5020" y="1676"/>
                  </a:cubicBezTo>
                  <a:lnTo>
                    <a:pt x="7864" y="6165"/>
                  </a:lnTo>
                  <a:close/>
                </a:path>
              </a:pathLst>
            </a:custGeom>
            <a:solidFill>
              <a:srgbClr val="990033"/>
            </a:solidFill>
            <a:ln w="9525">
              <a:noFill/>
              <a:miter lim="800000"/>
              <a:headEnd/>
              <a:tailEnd/>
            </a:ln>
          </p:spPr>
          <p:txBody>
            <a:bodyPr wrap="none" anchor="ctr"/>
            <a:lstStyle/>
            <a:p>
              <a:endParaRPr lang="en-GB" sz="1100"/>
            </a:p>
          </p:txBody>
        </p:sp>
      </p:grpSp>
      <p:sp>
        <p:nvSpPr>
          <p:cNvPr id="46" name="TextBox 45">
            <a:extLst>
              <a:ext uri="{FF2B5EF4-FFF2-40B4-BE49-F238E27FC236}">
                <a16:creationId xmlns:a16="http://schemas.microsoft.com/office/drawing/2014/main" id="{4F13FB71-CA45-63BF-5F64-5BCE6A30B077}"/>
              </a:ext>
            </a:extLst>
          </p:cNvPr>
          <p:cNvSpPr txBox="1"/>
          <p:nvPr/>
        </p:nvSpPr>
        <p:spPr>
          <a:xfrm>
            <a:off x="8976730" y="2270431"/>
            <a:ext cx="2920585" cy="1477328"/>
          </a:xfrm>
          <a:prstGeom prst="rect">
            <a:avLst/>
          </a:prstGeom>
          <a:noFill/>
        </p:spPr>
        <p:txBody>
          <a:bodyPr wrap="square">
            <a:spAutoFit/>
          </a:bodyPr>
          <a:lstStyle/>
          <a:p>
            <a:r>
              <a:rPr lang="nl-NL" sz="1800" b="1">
                <a:effectLst/>
                <a:latin typeface="Calibri" panose="020F0502020204030204" pitchFamily="34" charset="0"/>
                <a:ea typeface="Times New Roman" panose="02020603050405020304" pitchFamily="18" charset="0"/>
                <a:cs typeface="Calibri" panose="020F0502020204030204" pitchFamily="34" charset="0"/>
              </a:rPr>
              <a:t>Task-democratic decision making? </a:t>
            </a:r>
            <a:r>
              <a:rPr lang="nl-NL" u="sng">
                <a:solidFill>
                  <a:schemeClr val="accent6">
                    <a:lumMod val="50000"/>
                  </a:schemeClr>
                </a:solidFill>
                <a:ea typeface="Times New Roman" panose="02020603050405020304" pitchFamily="18" charset="0"/>
                <a:cs typeface="Calibri" panose="020F0502020204030204" pitchFamily="34" charset="0"/>
              </a:rPr>
              <a:t>transition chambers and product councils </a:t>
            </a:r>
            <a:r>
              <a:rPr lang="nl-NL">
                <a:solidFill>
                  <a:schemeClr val="accent6">
                    <a:lumMod val="50000"/>
                  </a:schemeClr>
                </a:solidFill>
                <a:ea typeface="Times New Roman" panose="02020603050405020304" pitchFamily="18" charset="0"/>
                <a:cs typeface="Calibri" panose="020F0502020204030204" pitchFamily="34" charset="0"/>
              </a:rPr>
              <a:t>coordinate voluntary efforts from all sectors of society</a:t>
            </a:r>
            <a:endParaRPr lang="nl-NL" sz="1800">
              <a:solidFill>
                <a:schemeClr val="accent6">
                  <a:lumMod val="50000"/>
                </a:schemeClr>
              </a:solidFill>
              <a:effectLst/>
              <a:ea typeface="Times New Roman" panose="02020603050405020304" pitchFamily="18" charset="0"/>
              <a:cs typeface="Calibri" panose="020F0502020204030204" pitchFamily="34" charset="0"/>
            </a:endParaRPr>
          </a:p>
        </p:txBody>
      </p:sp>
      <p:sp>
        <p:nvSpPr>
          <p:cNvPr id="49" name="TextBox 48">
            <a:extLst>
              <a:ext uri="{FF2B5EF4-FFF2-40B4-BE49-F238E27FC236}">
                <a16:creationId xmlns:a16="http://schemas.microsoft.com/office/drawing/2014/main" id="{CF5F0DEC-6409-DD10-04D8-69A601A8046F}"/>
              </a:ext>
            </a:extLst>
          </p:cNvPr>
          <p:cNvSpPr txBox="1"/>
          <p:nvPr/>
        </p:nvSpPr>
        <p:spPr>
          <a:xfrm>
            <a:off x="6868500" y="1624195"/>
            <a:ext cx="4197262" cy="1569660"/>
          </a:xfrm>
          <a:prstGeom prst="rect">
            <a:avLst/>
          </a:prstGeom>
          <a:noFill/>
          <a:ln>
            <a:noFill/>
          </a:ln>
        </p:spPr>
        <p:txBody>
          <a:bodyPr wrap="square" rtlCol="0">
            <a:spAutoFit/>
          </a:bodyPr>
          <a:lstStyle/>
          <a:p>
            <a:pPr marL="285750" indent="-285750">
              <a:buFont typeface="Arial" panose="020B0604020202020204" pitchFamily="34" charset="0"/>
              <a:buChar char="•"/>
            </a:pPr>
            <a:r>
              <a:rPr lang="nl-NL" sz="1600" b="1">
                <a:solidFill>
                  <a:schemeClr val="accent6">
                    <a:lumMod val="50000"/>
                  </a:schemeClr>
                </a:solidFill>
              </a:rPr>
              <a:t>Extreme inequality, polarisation </a:t>
            </a:r>
          </a:p>
          <a:p>
            <a:pPr marL="285750" indent="-285750">
              <a:buFont typeface="Arial" panose="020B0604020202020204" pitchFamily="34" charset="0"/>
              <a:buChar char="•"/>
            </a:pPr>
            <a:r>
              <a:rPr lang="nl-NL" sz="1600" b="1">
                <a:solidFill>
                  <a:schemeClr val="accent6">
                    <a:lumMod val="50000"/>
                  </a:schemeClr>
                </a:solidFill>
              </a:rPr>
              <a:t>Agriculture soil degradation</a:t>
            </a:r>
          </a:p>
          <a:p>
            <a:pPr marL="285750" indent="-285750">
              <a:buFont typeface="Arial" panose="020B0604020202020204" pitchFamily="34" charset="0"/>
              <a:buChar char="•"/>
            </a:pPr>
            <a:r>
              <a:rPr lang="nl-NL" sz="1600" b="1">
                <a:solidFill>
                  <a:schemeClr val="accent6">
                    <a:lumMod val="50000"/>
                  </a:schemeClr>
                </a:solidFill>
              </a:rPr>
              <a:t>Geopolitical tensions</a:t>
            </a:r>
          </a:p>
          <a:p>
            <a:pPr marL="285750" indent="-285750">
              <a:buFont typeface="Arial" panose="020B0604020202020204" pitchFamily="34" charset="0"/>
              <a:buChar char="•"/>
            </a:pPr>
            <a:r>
              <a:rPr lang="nl-NL" sz="1600" b="1">
                <a:solidFill>
                  <a:schemeClr val="accent6">
                    <a:lumMod val="50000"/>
                  </a:schemeClr>
                </a:solidFill>
              </a:rPr>
              <a:t>Climate migration</a:t>
            </a:r>
          </a:p>
          <a:p>
            <a:pPr marL="285750" indent="-285750">
              <a:buFont typeface="Arial" panose="020B0604020202020204" pitchFamily="34" charset="0"/>
              <a:buChar char="•"/>
            </a:pPr>
            <a:r>
              <a:rPr lang="nl-NL" sz="1600" b="1">
                <a:solidFill>
                  <a:schemeClr val="accent6">
                    <a:lumMod val="50000"/>
                  </a:schemeClr>
                </a:solidFill>
              </a:rPr>
              <a:t>Biodiversity crisis</a:t>
            </a:r>
            <a:endParaRPr lang="nl-NL" sz="1600">
              <a:solidFill>
                <a:schemeClr val="accent6">
                  <a:lumMod val="50000"/>
                </a:schemeClr>
              </a:solidFill>
            </a:endParaRPr>
          </a:p>
          <a:p>
            <a:pPr marL="285750" indent="-285750">
              <a:buFont typeface="Arial" panose="020B0604020202020204" pitchFamily="34" charset="0"/>
              <a:buChar char="•"/>
            </a:pPr>
            <a:r>
              <a:rPr lang="nl-NL" sz="1600" b="1">
                <a:solidFill>
                  <a:schemeClr val="accent6">
                    <a:lumMod val="50000"/>
                  </a:schemeClr>
                </a:solidFill>
              </a:rPr>
              <a:t>Climate crisis</a:t>
            </a:r>
            <a:endParaRPr lang="nl-NL" sz="1600">
              <a:solidFill>
                <a:schemeClr val="accent6">
                  <a:lumMod val="50000"/>
                </a:schemeClr>
              </a:solidFill>
            </a:endParaRPr>
          </a:p>
        </p:txBody>
      </p:sp>
      <p:sp>
        <p:nvSpPr>
          <p:cNvPr id="13" name="TextBox 12">
            <a:extLst>
              <a:ext uri="{FF2B5EF4-FFF2-40B4-BE49-F238E27FC236}">
                <a16:creationId xmlns:a16="http://schemas.microsoft.com/office/drawing/2014/main" id="{4B996EC8-8F63-59C5-F252-378CEFE2ED2D}"/>
              </a:ext>
            </a:extLst>
          </p:cNvPr>
          <p:cNvSpPr txBox="1"/>
          <p:nvPr/>
        </p:nvSpPr>
        <p:spPr>
          <a:xfrm>
            <a:off x="6451558" y="870646"/>
            <a:ext cx="833883" cy="369332"/>
          </a:xfrm>
          <a:prstGeom prst="rect">
            <a:avLst/>
          </a:prstGeom>
          <a:noFill/>
        </p:spPr>
        <p:txBody>
          <a:bodyPr wrap="none" rtlCol="0">
            <a:spAutoFit/>
          </a:bodyPr>
          <a:lstStyle/>
          <a:p>
            <a:r>
              <a:rPr lang="en-GB">
                <a:latin typeface="Calibri Light" panose="020F0302020204030204" pitchFamily="34" charset="0"/>
                <a:cs typeface="Calibri Light" panose="020F0302020204030204" pitchFamily="34" charset="0"/>
              </a:rPr>
              <a:t>Impact</a:t>
            </a:r>
            <a:endParaRPr lang="nl-NL">
              <a:latin typeface="Calibri Light" panose="020F0302020204030204" pitchFamily="34" charset="0"/>
              <a:cs typeface="Calibri Light" panose="020F0302020204030204" pitchFamily="34" charset="0"/>
            </a:endParaRPr>
          </a:p>
        </p:txBody>
      </p:sp>
      <p:sp>
        <p:nvSpPr>
          <p:cNvPr id="33" name="TextBox 32">
            <a:extLst>
              <a:ext uri="{FF2B5EF4-FFF2-40B4-BE49-F238E27FC236}">
                <a16:creationId xmlns:a16="http://schemas.microsoft.com/office/drawing/2014/main" id="{FCF78747-6B01-4D92-7C00-F31D5510EBB3}"/>
              </a:ext>
            </a:extLst>
          </p:cNvPr>
          <p:cNvSpPr txBox="1"/>
          <p:nvPr/>
        </p:nvSpPr>
        <p:spPr>
          <a:xfrm rot="16200000">
            <a:off x="-201982" y="3601156"/>
            <a:ext cx="811441" cy="369332"/>
          </a:xfrm>
          <a:prstGeom prst="rect">
            <a:avLst/>
          </a:prstGeom>
          <a:noFill/>
        </p:spPr>
        <p:txBody>
          <a:bodyPr wrap="none" rtlCol="0">
            <a:spAutoFit/>
          </a:bodyPr>
          <a:lstStyle/>
          <a:p>
            <a:r>
              <a:rPr lang="en-GB">
                <a:latin typeface="Calibri Light" panose="020F0302020204030204" pitchFamily="34" charset="0"/>
                <a:cs typeface="Calibri Light" panose="020F0302020204030204" pitchFamily="34" charset="0"/>
              </a:rPr>
              <a:t>Timing</a:t>
            </a:r>
            <a:endParaRPr lang="nl-NL">
              <a:latin typeface="Calibri Light" panose="020F0302020204030204" pitchFamily="34" charset="0"/>
              <a:cs typeface="Calibri Light" panose="020F0302020204030204" pitchFamily="34" charset="0"/>
            </a:endParaRPr>
          </a:p>
        </p:txBody>
      </p:sp>
      <p:sp>
        <p:nvSpPr>
          <p:cNvPr id="36" name="TextBox 35">
            <a:extLst>
              <a:ext uri="{FF2B5EF4-FFF2-40B4-BE49-F238E27FC236}">
                <a16:creationId xmlns:a16="http://schemas.microsoft.com/office/drawing/2014/main" id="{C2B74EB0-35A9-8A2F-32CC-D96679DE2590}"/>
              </a:ext>
            </a:extLst>
          </p:cNvPr>
          <p:cNvSpPr txBox="1"/>
          <p:nvPr/>
        </p:nvSpPr>
        <p:spPr>
          <a:xfrm>
            <a:off x="9205851" y="150279"/>
            <a:ext cx="2920585" cy="923330"/>
          </a:xfrm>
          <a:prstGeom prst="rect">
            <a:avLst/>
          </a:prstGeom>
          <a:noFill/>
        </p:spPr>
        <p:txBody>
          <a:bodyPr wrap="square" rtlCol="0">
            <a:spAutoFit/>
          </a:bodyPr>
          <a:lstStyle/>
          <a:p>
            <a:r>
              <a:rPr lang="en-GB" b="1">
                <a:solidFill>
                  <a:schemeClr val="accent6">
                    <a:lumMod val="75000"/>
                  </a:schemeClr>
                </a:solidFill>
              </a:rPr>
              <a:t>Facilitator suggestion</a:t>
            </a:r>
            <a:r>
              <a:rPr lang="en-GB">
                <a:solidFill>
                  <a:schemeClr val="accent6">
                    <a:lumMod val="75000"/>
                  </a:schemeClr>
                </a:solidFill>
              </a:rPr>
              <a:t>: who would vote to experiment with task democracy?</a:t>
            </a:r>
          </a:p>
        </p:txBody>
      </p:sp>
    </p:spTree>
    <p:extLst>
      <p:ext uri="{BB962C8B-B14F-4D97-AF65-F5344CB8AC3E}">
        <p14:creationId xmlns:p14="http://schemas.microsoft.com/office/powerpoint/2010/main" val="4217798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3" grpId="0"/>
      <p:bldP spid="31" grpId="0"/>
      <p:bldP spid="34" grpId="0"/>
      <p:bldP spid="46" grpId="0"/>
      <p:bldP spid="4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BC884-A147-586A-B8E9-DD75FFA86845}"/>
              </a:ext>
            </a:extLst>
          </p:cNvPr>
          <p:cNvSpPr>
            <a:spLocks noGrp="1"/>
          </p:cNvSpPr>
          <p:nvPr>
            <p:ph type="title"/>
          </p:nvPr>
        </p:nvSpPr>
        <p:spPr>
          <a:xfrm>
            <a:off x="609598" y="328030"/>
            <a:ext cx="11166801" cy="763600"/>
          </a:xfrm>
        </p:spPr>
        <p:txBody>
          <a:bodyPr/>
          <a:lstStyle/>
          <a:p>
            <a:r>
              <a:rPr lang="en-GB">
                <a:solidFill>
                  <a:srgbClr val="376092"/>
                </a:solidFill>
              </a:rPr>
              <a:t>Wrap up – </a:t>
            </a:r>
            <a:r>
              <a:rPr lang="en-GB" b="1">
                <a:solidFill>
                  <a:srgbClr val="376092"/>
                </a:solidFill>
              </a:rPr>
              <a:t>Your action perspectives</a:t>
            </a:r>
            <a:endParaRPr lang="nl-NL" dirty="0">
              <a:solidFill>
                <a:schemeClr val="accent6">
                  <a:lumMod val="75000"/>
                </a:schemeClr>
              </a:solidFill>
            </a:endParaRPr>
          </a:p>
        </p:txBody>
      </p:sp>
      <p:sp>
        <p:nvSpPr>
          <p:cNvPr id="3" name="Text Placeholder 2">
            <a:extLst>
              <a:ext uri="{FF2B5EF4-FFF2-40B4-BE49-F238E27FC236}">
                <a16:creationId xmlns:a16="http://schemas.microsoft.com/office/drawing/2014/main" id="{C49C1BBE-8D18-214A-7210-B305D5B5EE17}"/>
              </a:ext>
            </a:extLst>
          </p:cNvPr>
          <p:cNvSpPr>
            <a:spLocks noGrp="1"/>
          </p:cNvSpPr>
          <p:nvPr>
            <p:ph type="body" idx="1"/>
          </p:nvPr>
        </p:nvSpPr>
        <p:spPr>
          <a:xfrm>
            <a:off x="609598" y="1181100"/>
            <a:ext cx="11166801" cy="5467755"/>
          </a:xfrm>
        </p:spPr>
        <p:txBody>
          <a:bodyPr>
            <a:normAutofit/>
          </a:bodyPr>
          <a:lstStyle/>
          <a:p>
            <a:pPr marL="628650" indent="-514350">
              <a:lnSpc>
                <a:spcPct val="150000"/>
              </a:lnSpc>
              <a:buSzPct val="100000"/>
              <a:buFont typeface="+mj-lt"/>
              <a:buAutoNum type="arabicPeriod"/>
            </a:pPr>
            <a:r>
              <a:rPr lang="en-GB" sz="2400" b="1">
                <a:solidFill>
                  <a:schemeClr val="tx2">
                    <a:lumMod val="60000"/>
                    <a:lumOff val="40000"/>
                  </a:schemeClr>
                </a:solidFill>
              </a:rPr>
              <a:t>Read</a:t>
            </a:r>
            <a:r>
              <a:rPr lang="en-GB" sz="2400"/>
              <a:t> up on task democracy: </a:t>
            </a:r>
            <a:r>
              <a:rPr lang="en-GB" sz="2400">
                <a:solidFill>
                  <a:schemeClr val="tx2">
                    <a:lumMod val="60000"/>
                    <a:lumOff val="40000"/>
                  </a:schemeClr>
                </a:solidFill>
                <a:hlinkClick r:id="rId2">
                  <a:extLst>
                    <a:ext uri="{A12FA001-AC4F-418D-AE19-62706E023703}">
                      <ahyp:hlinkClr xmlns:ahyp="http://schemas.microsoft.com/office/drawing/2018/hyperlinkcolor" val="tx"/>
                    </a:ext>
                  </a:extLst>
                </a:hlinkClick>
              </a:rPr>
              <a:t>noordenduurzaam.nl/taskdemocracy</a:t>
            </a:r>
            <a:endParaRPr lang="en-GB" sz="2400">
              <a:solidFill>
                <a:schemeClr val="tx2">
                  <a:lumMod val="60000"/>
                  <a:lumOff val="40000"/>
                </a:schemeClr>
              </a:solidFill>
            </a:endParaRPr>
          </a:p>
          <a:p>
            <a:pPr marL="628650" indent="-514350">
              <a:lnSpc>
                <a:spcPct val="150000"/>
              </a:lnSpc>
              <a:buSzPct val="100000"/>
              <a:buFont typeface="+mj-lt"/>
              <a:buAutoNum type="arabicPeriod"/>
            </a:pPr>
            <a:r>
              <a:rPr lang="en-GB" sz="2400" b="1">
                <a:solidFill>
                  <a:schemeClr val="tx2">
                    <a:lumMod val="60000"/>
                    <a:lumOff val="40000"/>
                  </a:schemeClr>
                </a:solidFill>
              </a:rPr>
              <a:t>Share</a:t>
            </a:r>
            <a:r>
              <a:rPr lang="en-GB" sz="2400"/>
              <a:t> this idea.</a:t>
            </a:r>
          </a:p>
          <a:p>
            <a:pPr marL="628650" indent="-514350">
              <a:lnSpc>
                <a:spcPct val="150000"/>
              </a:lnSpc>
              <a:buSzPct val="100000"/>
              <a:buFont typeface="+mj-lt"/>
              <a:buAutoNum type="arabicPeriod"/>
            </a:pPr>
            <a:r>
              <a:rPr lang="en-GB" sz="2400" b="1">
                <a:solidFill>
                  <a:schemeClr val="tx2">
                    <a:lumMod val="60000"/>
                    <a:lumOff val="40000"/>
                  </a:schemeClr>
                </a:solidFill>
              </a:rPr>
              <a:t>Join</a:t>
            </a:r>
            <a:r>
              <a:rPr lang="en-GB" sz="2400"/>
              <a:t> the research and practice community: </a:t>
            </a:r>
            <a:r>
              <a:rPr lang="en-GB" sz="2400">
                <a:solidFill>
                  <a:schemeClr val="tx2">
                    <a:lumMod val="60000"/>
                    <a:lumOff val="40000"/>
                  </a:schemeClr>
                </a:solidFill>
                <a:hlinkClick r:id="rId3">
                  <a:extLst>
                    <a:ext uri="{A12FA001-AC4F-418D-AE19-62706E023703}">
                      <ahyp:hlinkClr xmlns:ahyp="http://schemas.microsoft.com/office/drawing/2018/hyperlinkcolor" val="tx"/>
                    </a:ext>
                  </a:extLst>
                </a:hlinkClick>
              </a:rPr>
              <a:t>noordenduurzaam.nl/community</a:t>
            </a:r>
            <a:endParaRPr lang="en-GB" sz="2400">
              <a:solidFill>
                <a:schemeClr val="tx2">
                  <a:lumMod val="60000"/>
                  <a:lumOff val="40000"/>
                </a:schemeClr>
              </a:solidFill>
            </a:endParaRPr>
          </a:p>
          <a:p>
            <a:pPr marL="628650" indent="-514350">
              <a:lnSpc>
                <a:spcPct val="150000"/>
              </a:lnSpc>
              <a:buSzPct val="100000"/>
              <a:buFont typeface="+mj-lt"/>
              <a:buAutoNum type="arabicPeriod"/>
            </a:pPr>
            <a:r>
              <a:rPr lang="en-GB" sz="2400" b="1">
                <a:solidFill>
                  <a:schemeClr val="tx2">
                    <a:lumMod val="60000"/>
                    <a:lumOff val="40000"/>
                  </a:schemeClr>
                </a:solidFill>
              </a:rPr>
              <a:t>Facilitate</a:t>
            </a:r>
            <a:r>
              <a:rPr lang="en-GB" sz="2400"/>
              <a:t> a workshop like this, be an ambassador </a:t>
            </a:r>
          </a:p>
          <a:p>
            <a:pPr marL="628650" indent="-514350">
              <a:lnSpc>
                <a:spcPct val="150000"/>
              </a:lnSpc>
              <a:buSzPct val="100000"/>
              <a:buFont typeface="+mj-lt"/>
              <a:buAutoNum type="arabicPeriod"/>
            </a:pPr>
            <a:r>
              <a:rPr lang="en-GB" sz="2400" b="1">
                <a:solidFill>
                  <a:schemeClr val="tx2">
                    <a:lumMod val="60000"/>
                    <a:lumOff val="40000"/>
                  </a:schemeClr>
                </a:solidFill>
              </a:rPr>
              <a:t>Activate</a:t>
            </a:r>
            <a:r>
              <a:rPr lang="en-GB" sz="2400"/>
              <a:t> your network, gather opinion leaders from five task groups</a:t>
            </a:r>
          </a:p>
          <a:p>
            <a:pPr marL="628650" indent="-514350">
              <a:lnSpc>
                <a:spcPct val="150000"/>
              </a:lnSpc>
              <a:buSzPct val="100000"/>
              <a:buFont typeface="+mj-lt"/>
              <a:buAutoNum type="arabicPeriod"/>
            </a:pPr>
            <a:r>
              <a:rPr lang="en-GB" sz="2400" b="1">
                <a:solidFill>
                  <a:schemeClr val="tx2">
                    <a:lumMod val="60000"/>
                    <a:lumOff val="40000"/>
                  </a:schemeClr>
                </a:solidFill>
              </a:rPr>
              <a:t>Apply</a:t>
            </a:r>
            <a:r>
              <a:rPr lang="en-GB" sz="2400"/>
              <a:t> this model collectively in your territory</a:t>
            </a:r>
          </a:p>
          <a:p>
            <a:pPr marL="628650" indent="-514350">
              <a:lnSpc>
                <a:spcPct val="150000"/>
              </a:lnSpc>
              <a:buSzPct val="100000"/>
              <a:buFont typeface="+mj-lt"/>
              <a:buAutoNum type="arabicPeriod"/>
            </a:pPr>
            <a:r>
              <a:rPr lang="en-GB" sz="2400" b="1">
                <a:solidFill>
                  <a:schemeClr val="tx2">
                    <a:lumMod val="60000"/>
                    <a:lumOff val="40000"/>
                  </a:schemeClr>
                </a:solidFill>
              </a:rPr>
              <a:t>Establish</a:t>
            </a:r>
            <a:r>
              <a:rPr lang="en-GB" sz="2400"/>
              <a:t> transition chambers and product councils</a:t>
            </a:r>
          </a:p>
          <a:p>
            <a:pPr marL="628650" indent="-514350">
              <a:lnSpc>
                <a:spcPct val="150000"/>
              </a:lnSpc>
              <a:buSzPct val="100000"/>
              <a:buFont typeface="+mj-lt"/>
              <a:buAutoNum type="arabicPeriod"/>
            </a:pPr>
            <a:endParaRPr lang="en-GB" sz="2400"/>
          </a:p>
          <a:p>
            <a:pPr marL="628650" indent="-514350">
              <a:lnSpc>
                <a:spcPct val="150000"/>
              </a:lnSpc>
              <a:buSzPct val="100000"/>
              <a:buFont typeface="+mj-lt"/>
              <a:buAutoNum type="arabicPeriod"/>
            </a:pPr>
            <a:endParaRPr lang="en-GB" sz="2400"/>
          </a:p>
          <a:p>
            <a:pPr marL="596900" lvl="1" indent="0">
              <a:lnSpc>
                <a:spcPct val="100000"/>
              </a:lnSpc>
              <a:buNone/>
            </a:pPr>
            <a:endParaRPr lang="en-GB" sz="1800">
              <a:solidFill>
                <a:schemeClr val="accent4">
                  <a:lumMod val="75000"/>
                </a:schemeClr>
              </a:solidFill>
            </a:endParaRPr>
          </a:p>
        </p:txBody>
      </p:sp>
      <p:sp>
        <p:nvSpPr>
          <p:cNvPr id="6" name="TextBox 5">
            <a:extLst>
              <a:ext uri="{FF2B5EF4-FFF2-40B4-BE49-F238E27FC236}">
                <a16:creationId xmlns:a16="http://schemas.microsoft.com/office/drawing/2014/main" id="{9E625FFE-03BA-5740-60E1-F90AD69E8939}"/>
              </a:ext>
            </a:extLst>
          </p:cNvPr>
          <p:cNvSpPr txBox="1"/>
          <p:nvPr/>
        </p:nvSpPr>
        <p:spPr>
          <a:xfrm>
            <a:off x="4304939" y="5691813"/>
            <a:ext cx="2799484" cy="769441"/>
          </a:xfrm>
          <a:prstGeom prst="rect">
            <a:avLst/>
          </a:prstGeom>
          <a:solidFill>
            <a:schemeClr val="tx2">
              <a:lumMod val="60000"/>
              <a:lumOff val="40000"/>
            </a:schemeClr>
          </a:solidFill>
        </p:spPr>
        <p:txBody>
          <a:bodyPr wrap="none" rtlCol="0">
            <a:spAutoFit/>
          </a:bodyPr>
          <a:lstStyle/>
          <a:p>
            <a:r>
              <a:rPr lang="en-GB" sz="4400" b="1">
                <a:solidFill>
                  <a:schemeClr val="bg1"/>
                </a:solidFill>
              </a:rPr>
              <a:t>Thank you!</a:t>
            </a:r>
            <a:endParaRPr lang="nl-NL" sz="4400" b="1">
              <a:solidFill>
                <a:schemeClr val="bg1"/>
              </a:solidFill>
            </a:endParaRPr>
          </a:p>
        </p:txBody>
      </p:sp>
      <p:grpSp>
        <p:nvGrpSpPr>
          <p:cNvPr id="7" name="Groep 24">
            <a:extLst>
              <a:ext uri="{FF2B5EF4-FFF2-40B4-BE49-F238E27FC236}">
                <a16:creationId xmlns:a16="http://schemas.microsoft.com/office/drawing/2014/main" id="{601FDAA4-1FD6-9C2C-2FDF-BE3F8A76B605}"/>
              </a:ext>
            </a:extLst>
          </p:cNvPr>
          <p:cNvGrpSpPr/>
          <p:nvPr/>
        </p:nvGrpSpPr>
        <p:grpSpPr>
          <a:xfrm>
            <a:off x="7742616" y="4646428"/>
            <a:ext cx="458102" cy="475994"/>
            <a:chOff x="3382487" y="1969916"/>
            <a:chExt cx="2114550" cy="2125945"/>
          </a:xfrm>
        </p:grpSpPr>
        <p:sp>
          <p:nvSpPr>
            <p:cNvPr id="8" name="AutoShape 11">
              <a:extLst>
                <a:ext uri="{FF2B5EF4-FFF2-40B4-BE49-F238E27FC236}">
                  <a16:creationId xmlns:a16="http://schemas.microsoft.com/office/drawing/2014/main" id="{6EAC18D9-E3C3-E96F-8CEB-ECE4C6831611}"/>
                </a:ext>
              </a:extLst>
            </p:cNvPr>
            <p:cNvSpPr>
              <a:spLocks noChangeArrowheads="1"/>
            </p:cNvSpPr>
            <p:nvPr/>
          </p:nvSpPr>
          <p:spPr bwMode="auto">
            <a:xfrm rot="10800000">
              <a:off x="3382916" y="1969916"/>
              <a:ext cx="2108200" cy="210905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47 w 21600"/>
                <a:gd name="T13" fmla="*/ 0 h 21600"/>
                <a:gd name="T14" fmla="*/ 18253 w 21600"/>
                <a:gd name="T15" fmla="*/ 6830 h 21600"/>
              </a:gdLst>
              <a:ahLst/>
              <a:cxnLst>
                <a:cxn ang="T8">
                  <a:pos x="T0" y="T1"/>
                </a:cxn>
                <a:cxn ang="T9">
                  <a:pos x="T2" y="T3"/>
                </a:cxn>
                <a:cxn ang="T10">
                  <a:pos x="T4" y="T5"/>
                </a:cxn>
                <a:cxn ang="T11">
                  <a:pos x="T6" y="T7"/>
                </a:cxn>
              </a:cxnLst>
              <a:rect l="T12" t="T13" r="T14" b="T15"/>
              <a:pathLst>
                <a:path w="21600" h="21600">
                  <a:moveTo>
                    <a:pt x="7864" y="6165"/>
                  </a:moveTo>
                  <a:cubicBezTo>
                    <a:pt x="8742" y="5609"/>
                    <a:pt x="9760" y="5314"/>
                    <a:pt x="10800" y="5314"/>
                  </a:cubicBezTo>
                  <a:cubicBezTo>
                    <a:pt x="11839" y="5314"/>
                    <a:pt x="12857" y="5609"/>
                    <a:pt x="13735" y="6165"/>
                  </a:cubicBezTo>
                  <a:lnTo>
                    <a:pt x="16579" y="1676"/>
                  </a:lnTo>
                  <a:cubicBezTo>
                    <a:pt x="14850" y="581"/>
                    <a:pt x="12846" y="0"/>
                    <a:pt x="10799" y="0"/>
                  </a:cubicBezTo>
                  <a:cubicBezTo>
                    <a:pt x="8753" y="0"/>
                    <a:pt x="6749" y="581"/>
                    <a:pt x="5020" y="1676"/>
                  </a:cubicBezTo>
                  <a:lnTo>
                    <a:pt x="7864" y="6165"/>
                  </a:lnTo>
                  <a:close/>
                </a:path>
              </a:pathLst>
            </a:custGeom>
            <a:solidFill>
              <a:schemeClr val="bg1">
                <a:lumMod val="75000"/>
              </a:schemeClr>
            </a:solidFill>
            <a:ln w="9525">
              <a:noFill/>
              <a:miter lim="800000"/>
              <a:headEnd/>
              <a:tailEnd/>
            </a:ln>
          </p:spPr>
          <p:txBody>
            <a:bodyPr wrap="none" anchor="ctr"/>
            <a:lstStyle/>
            <a:p>
              <a:endParaRPr lang="en-GB" sz="1100"/>
            </a:p>
          </p:txBody>
        </p:sp>
        <p:sp>
          <p:nvSpPr>
            <p:cNvPr id="9" name="AutoShape 9">
              <a:extLst>
                <a:ext uri="{FF2B5EF4-FFF2-40B4-BE49-F238E27FC236}">
                  <a16:creationId xmlns:a16="http://schemas.microsoft.com/office/drawing/2014/main" id="{F11BBBCD-C481-5E86-D000-8132C60782E5}"/>
                </a:ext>
              </a:extLst>
            </p:cNvPr>
            <p:cNvSpPr>
              <a:spLocks noChangeArrowheads="1"/>
            </p:cNvSpPr>
            <p:nvPr/>
          </p:nvSpPr>
          <p:spPr bwMode="auto">
            <a:xfrm>
              <a:off x="3387980" y="1987661"/>
              <a:ext cx="2109057" cy="21082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47 w 21600"/>
                <a:gd name="T13" fmla="*/ 0 h 21600"/>
                <a:gd name="T14" fmla="*/ 18253 w 21600"/>
                <a:gd name="T15" fmla="*/ 6830 h 21600"/>
              </a:gdLst>
              <a:ahLst/>
              <a:cxnLst>
                <a:cxn ang="T8">
                  <a:pos x="T0" y="T1"/>
                </a:cxn>
                <a:cxn ang="T9">
                  <a:pos x="T2" y="T3"/>
                </a:cxn>
                <a:cxn ang="T10">
                  <a:pos x="T4" y="T5"/>
                </a:cxn>
                <a:cxn ang="T11">
                  <a:pos x="T6" y="T7"/>
                </a:cxn>
              </a:cxnLst>
              <a:rect l="T12" t="T13" r="T14" b="T15"/>
              <a:pathLst>
                <a:path w="21600" h="21600">
                  <a:moveTo>
                    <a:pt x="7864" y="6165"/>
                  </a:moveTo>
                  <a:cubicBezTo>
                    <a:pt x="8742" y="5609"/>
                    <a:pt x="9760" y="5314"/>
                    <a:pt x="10800" y="5314"/>
                  </a:cubicBezTo>
                  <a:cubicBezTo>
                    <a:pt x="11839" y="5314"/>
                    <a:pt x="12857" y="5609"/>
                    <a:pt x="13735" y="6165"/>
                  </a:cubicBezTo>
                  <a:lnTo>
                    <a:pt x="16579" y="1676"/>
                  </a:lnTo>
                  <a:cubicBezTo>
                    <a:pt x="14850" y="581"/>
                    <a:pt x="12846" y="0"/>
                    <a:pt x="10799" y="0"/>
                  </a:cubicBezTo>
                  <a:cubicBezTo>
                    <a:pt x="8753" y="0"/>
                    <a:pt x="6749" y="581"/>
                    <a:pt x="5020" y="1676"/>
                  </a:cubicBezTo>
                  <a:lnTo>
                    <a:pt x="7864" y="6165"/>
                  </a:lnTo>
                  <a:close/>
                </a:path>
              </a:pathLst>
            </a:custGeom>
            <a:solidFill>
              <a:srgbClr val="FF9900"/>
            </a:solidFill>
            <a:ln w="9525">
              <a:noFill/>
              <a:miter lim="800000"/>
              <a:headEnd/>
              <a:tailEnd/>
            </a:ln>
          </p:spPr>
          <p:txBody>
            <a:bodyPr wrap="none" anchor="ctr"/>
            <a:lstStyle/>
            <a:p>
              <a:endParaRPr lang="en-GB" sz="1100"/>
            </a:p>
          </p:txBody>
        </p:sp>
        <p:sp>
          <p:nvSpPr>
            <p:cNvPr id="10" name="AutoShape 10">
              <a:extLst>
                <a:ext uri="{FF2B5EF4-FFF2-40B4-BE49-F238E27FC236}">
                  <a16:creationId xmlns:a16="http://schemas.microsoft.com/office/drawing/2014/main" id="{F5A6868E-D6B1-8762-B33C-C073DBA00629}"/>
                </a:ext>
              </a:extLst>
            </p:cNvPr>
            <p:cNvSpPr>
              <a:spLocks noChangeArrowheads="1"/>
            </p:cNvSpPr>
            <p:nvPr/>
          </p:nvSpPr>
          <p:spPr bwMode="auto">
            <a:xfrm rot="17742717">
              <a:off x="3382916" y="1987232"/>
              <a:ext cx="2108200" cy="210905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47 w 21600"/>
                <a:gd name="T13" fmla="*/ 0 h 21600"/>
                <a:gd name="T14" fmla="*/ 18253 w 21600"/>
                <a:gd name="T15" fmla="*/ 6830 h 21600"/>
              </a:gdLst>
              <a:ahLst/>
              <a:cxnLst>
                <a:cxn ang="T8">
                  <a:pos x="T0" y="T1"/>
                </a:cxn>
                <a:cxn ang="T9">
                  <a:pos x="T2" y="T3"/>
                </a:cxn>
                <a:cxn ang="T10">
                  <a:pos x="T4" y="T5"/>
                </a:cxn>
                <a:cxn ang="T11">
                  <a:pos x="T6" y="T7"/>
                </a:cxn>
              </a:cxnLst>
              <a:rect l="T12" t="T13" r="T14" b="T15"/>
              <a:pathLst>
                <a:path w="21600" h="21600">
                  <a:moveTo>
                    <a:pt x="7864" y="6165"/>
                  </a:moveTo>
                  <a:cubicBezTo>
                    <a:pt x="8742" y="5609"/>
                    <a:pt x="9760" y="5314"/>
                    <a:pt x="10800" y="5314"/>
                  </a:cubicBezTo>
                  <a:cubicBezTo>
                    <a:pt x="11839" y="5314"/>
                    <a:pt x="12857" y="5609"/>
                    <a:pt x="13735" y="6165"/>
                  </a:cubicBezTo>
                  <a:lnTo>
                    <a:pt x="16579" y="1676"/>
                  </a:lnTo>
                  <a:cubicBezTo>
                    <a:pt x="14850" y="581"/>
                    <a:pt x="12846" y="0"/>
                    <a:pt x="10799" y="0"/>
                  </a:cubicBezTo>
                  <a:cubicBezTo>
                    <a:pt x="8753" y="0"/>
                    <a:pt x="6749" y="581"/>
                    <a:pt x="5020" y="1676"/>
                  </a:cubicBezTo>
                  <a:lnTo>
                    <a:pt x="7864" y="6165"/>
                  </a:lnTo>
                  <a:close/>
                </a:path>
              </a:pathLst>
            </a:custGeom>
            <a:solidFill>
              <a:srgbClr val="009900"/>
            </a:solidFill>
            <a:ln w="9525">
              <a:noFill/>
              <a:miter lim="800000"/>
              <a:headEnd/>
              <a:tailEnd/>
            </a:ln>
          </p:spPr>
          <p:txBody>
            <a:bodyPr wrap="none" anchor="ctr"/>
            <a:lstStyle/>
            <a:p>
              <a:endParaRPr lang="en-GB" sz="1100"/>
            </a:p>
          </p:txBody>
        </p:sp>
        <p:sp>
          <p:nvSpPr>
            <p:cNvPr id="11" name="AutoShape 11">
              <a:extLst>
                <a:ext uri="{FF2B5EF4-FFF2-40B4-BE49-F238E27FC236}">
                  <a16:creationId xmlns:a16="http://schemas.microsoft.com/office/drawing/2014/main" id="{ACCD5A2D-B426-59E3-5DAE-68698C97AEE3}"/>
                </a:ext>
              </a:extLst>
            </p:cNvPr>
            <p:cNvSpPr>
              <a:spLocks noChangeArrowheads="1"/>
            </p:cNvSpPr>
            <p:nvPr/>
          </p:nvSpPr>
          <p:spPr bwMode="auto">
            <a:xfrm rot="13902996">
              <a:off x="3382916" y="1987232"/>
              <a:ext cx="2108200" cy="210905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47 w 21600"/>
                <a:gd name="T13" fmla="*/ 0 h 21600"/>
                <a:gd name="T14" fmla="*/ 18253 w 21600"/>
                <a:gd name="T15" fmla="*/ 6830 h 21600"/>
              </a:gdLst>
              <a:ahLst/>
              <a:cxnLst>
                <a:cxn ang="T8">
                  <a:pos x="T0" y="T1"/>
                </a:cxn>
                <a:cxn ang="T9">
                  <a:pos x="T2" y="T3"/>
                </a:cxn>
                <a:cxn ang="T10">
                  <a:pos x="T4" y="T5"/>
                </a:cxn>
                <a:cxn ang="T11">
                  <a:pos x="T6" y="T7"/>
                </a:cxn>
              </a:cxnLst>
              <a:rect l="T12" t="T13" r="T14" b="T15"/>
              <a:pathLst>
                <a:path w="21600" h="21600">
                  <a:moveTo>
                    <a:pt x="7864" y="6165"/>
                  </a:moveTo>
                  <a:cubicBezTo>
                    <a:pt x="8742" y="5609"/>
                    <a:pt x="9760" y="5314"/>
                    <a:pt x="10800" y="5314"/>
                  </a:cubicBezTo>
                  <a:cubicBezTo>
                    <a:pt x="11839" y="5314"/>
                    <a:pt x="12857" y="5609"/>
                    <a:pt x="13735" y="6165"/>
                  </a:cubicBezTo>
                  <a:lnTo>
                    <a:pt x="16579" y="1676"/>
                  </a:lnTo>
                  <a:cubicBezTo>
                    <a:pt x="14850" y="581"/>
                    <a:pt x="12846" y="0"/>
                    <a:pt x="10799" y="0"/>
                  </a:cubicBezTo>
                  <a:cubicBezTo>
                    <a:pt x="8753" y="0"/>
                    <a:pt x="6749" y="581"/>
                    <a:pt x="5020" y="1676"/>
                  </a:cubicBezTo>
                  <a:lnTo>
                    <a:pt x="7864" y="6165"/>
                  </a:lnTo>
                  <a:close/>
                </a:path>
              </a:pathLst>
            </a:custGeom>
            <a:solidFill>
              <a:srgbClr val="336699"/>
            </a:solidFill>
            <a:ln w="9525">
              <a:noFill/>
              <a:miter lim="800000"/>
              <a:headEnd/>
              <a:tailEnd/>
            </a:ln>
          </p:spPr>
          <p:txBody>
            <a:bodyPr wrap="none" anchor="ctr"/>
            <a:lstStyle/>
            <a:p>
              <a:endParaRPr lang="en-GB" sz="1100"/>
            </a:p>
          </p:txBody>
        </p:sp>
        <p:sp>
          <p:nvSpPr>
            <p:cNvPr id="12" name="AutoShape 12">
              <a:extLst>
                <a:ext uri="{FF2B5EF4-FFF2-40B4-BE49-F238E27FC236}">
                  <a16:creationId xmlns:a16="http://schemas.microsoft.com/office/drawing/2014/main" id="{98F1131D-5871-0E98-CF1D-A9D4960066A2}"/>
                </a:ext>
              </a:extLst>
            </p:cNvPr>
            <p:cNvSpPr>
              <a:spLocks noChangeArrowheads="1"/>
            </p:cNvSpPr>
            <p:nvPr/>
          </p:nvSpPr>
          <p:spPr bwMode="auto">
            <a:xfrm rot="3879987">
              <a:off x="3382916" y="1969627"/>
              <a:ext cx="2108200" cy="210905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47 w 21600"/>
                <a:gd name="T13" fmla="*/ 0 h 21600"/>
                <a:gd name="T14" fmla="*/ 18253 w 21600"/>
                <a:gd name="T15" fmla="*/ 6830 h 21600"/>
              </a:gdLst>
              <a:ahLst/>
              <a:cxnLst>
                <a:cxn ang="T8">
                  <a:pos x="T0" y="T1"/>
                </a:cxn>
                <a:cxn ang="T9">
                  <a:pos x="T2" y="T3"/>
                </a:cxn>
                <a:cxn ang="T10">
                  <a:pos x="T4" y="T5"/>
                </a:cxn>
                <a:cxn ang="T11">
                  <a:pos x="T6" y="T7"/>
                </a:cxn>
              </a:cxnLst>
              <a:rect l="T12" t="T13" r="T14" b="T15"/>
              <a:pathLst>
                <a:path w="21600" h="21600">
                  <a:moveTo>
                    <a:pt x="7864" y="6165"/>
                  </a:moveTo>
                  <a:cubicBezTo>
                    <a:pt x="8742" y="5609"/>
                    <a:pt x="9760" y="5314"/>
                    <a:pt x="10800" y="5314"/>
                  </a:cubicBezTo>
                  <a:cubicBezTo>
                    <a:pt x="11839" y="5314"/>
                    <a:pt x="12857" y="5609"/>
                    <a:pt x="13735" y="6165"/>
                  </a:cubicBezTo>
                  <a:lnTo>
                    <a:pt x="16579" y="1676"/>
                  </a:lnTo>
                  <a:cubicBezTo>
                    <a:pt x="14850" y="581"/>
                    <a:pt x="12846" y="0"/>
                    <a:pt x="10799" y="0"/>
                  </a:cubicBezTo>
                  <a:cubicBezTo>
                    <a:pt x="8753" y="0"/>
                    <a:pt x="6749" y="581"/>
                    <a:pt x="5020" y="1676"/>
                  </a:cubicBezTo>
                  <a:lnTo>
                    <a:pt x="7864" y="6165"/>
                  </a:lnTo>
                  <a:close/>
                </a:path>
              </a:pathLst>
            </a:custGeom>
            <a:solidFill>
              <a:srgbClr val="CC00FF"/>
            </a:solidFill>
            <a:ln w="9525">
              <a:noFill/>
              <a:miter lim="800000"/>
              <a:headEnd/>
              <a:tailEnd/>
            </a:ln>
          </p:spPr>
          <p:txBody>
            <a:bodyPr wrap="none" anchor="ctr"/>
            <a:lstStyle/>
            <a:p>
              <a:endParaRPr lang="en-GB" sz="1100"/>
            </a:p>
          </p:txBody>
        </p:sp>
        <p:sp>
          <p:nvSpPr>
            <p:cNvPr id="13" name="AutoShape 13">
              <a:extLst>
                <a:ext uri="{FF2B5EF4-FFF2-40B4-BE49-F238E27FC236}">
                  <a16:creationId xmlns:a16="http://schemas.microsoft.com/office/drawing/2014/main" id="{737D7C7B-5FB5-BDCD-A1B9-1A547082A4E4}"/>
                </a:ext>
              </a:extLst>
            </p:cNvPr>
            <p:cNvSpPr>
              <a:spLocks noChangeArrowheads="1"/>
            </p:cNvSpPr>
            <p:nvPr/>
          </p:nvSpPr>
          <p:spPr bwMode="auto">
            <a:xfrm rot="7767697">
              <a:off x="3382916" y="1987232"/>
              <a:ext cx="2108200" cy="210905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47 w 21600"/>
                <a:gd name="T13" fmla="*/ 0 h 21600"/>
                <a:gd name="T14" fmla="*/ 18253 w 21600"/>
                <a:gd name="T15" fmla="*/ 6830 h 21600"/>
              </a:gdLst>
              <a:ahLst/>
              <a:cxnLst>
                <a:cxn ang="T8">
                  <a:pos x="T0" y="T1"/>
                </a:cxn>
                <a:cxn ang="T9">
                  <a:pos x="T2" y="T3"/>
                </a:cxn>
                <a:cxn ang="T10">
                  <a:pos x="T4" y="T5"/>
                </a:cxn>
                <a:cxn ang="T11">
                  <a:pos x="T6" y="T7"/>
                </a:cxn>
              </a:cxnLst>
              <a:rect l="T12" t="T13" r="T14" b="T15"/>
              <a:pathLst>
                <a:path w="21600" h="21600">
                  <a:moveTo>
                    <a:pt x="7864" y="6165"/>
                  </a:moveTo>
                  <a:cubicBezTo>
                    <a:pt x="8742" y="5609"/>
                    <a:pt x="9760" y="5314"/>
                    <a:pt x="10800" y="5314"/>
                  </a:cubicBezTo>
                  <a:cubicBezTo>
                    <a:pt x="11839" y="5314"/>
                    <a:pt x="12857" y="5609"/>
                    <a:pt x="13735" y="6165"/>
                  </a:cubicBezTo>
                  <a:lnTo>
                    <a:pt x="16579" y="1676"/>
                  </a:lnTo>
                  <a:cubicBezTo>
                    <a:pt x="14850" y="581"/>
                    <a:pt x="12846" y="0"/>
                    <a:pt x="10799" y="0"/>
                  </a:cubicBezTo>
                  <a:cubicBezTo>
                    <a:pt x="8753" y="0"/>
                    <a:pt x="6749" y="581"/>
                    <a:pt x="5020" y="1676"/>
                  </a:cubicBezTo>
                  <a:lnTo>
                    <a:pt x="7864" y="6165"/>
                  </a:lnTo>
                  <a:close/>
                </a:path>
              </a:pathLst>
            </a:custGeom>
            <a:solidFill>
              <a:srgbClr val="990033"/>
            </a:solidFill>
            <a:ln w="9525">
              <a:noFill/>
              <a:miter lim="800000"/>
              <a:headEnd/>
              <a:tailEnd/>
            </a:ln>
          </p:spPr>
          <p:txBody>
            <a:bodyPr wrap="none" anchor="ctr"/>
            <a:lstStyle/>
            <a:p>
              <a:endParaRPr lang="en-GB" sz="1100"/>
            </a:p>
          </p:txBody>
        </p:sp>
      </p:grpSp>
    </p:spTree>
    <p:extLst>
      <p:ext uri="{BB962C8B-B14F-4D97-AF65-F5344CB8AC3E}">
        <p14:creationId xmlns:p14="http://schemas.microsoft.com/office/powerpoint/2010/main" val="634255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59FF2A42-F5E5-6556-F27A-BA1934442434}"/>
              </a:ext>
            </a:extLst>
          </p:cNvPr>
          <p:cNvSpPr>
            <a:spLocks noChangeArrowheads="1"/>
          </p:cNvSpPr>
          <p:nvPr/>
        </p:nvSpPr>
        <p:spPr bwMode="auto">
          <a:xfrm>
            <a:off x="0" y="0"/>
            <a:ext cx="12192000" cy="6858000"/>
          </a:xfrm>
          <a:prstGeom prst="rect">
            <a:avLst/>
          </a:prstGeom>
          <a:solidFill>
            <a:srgbClr val="EE8E00"/>
          </a:solidFill>
          <a:ln w="9525">
            <a:solidFill>
              <a:schemeClr val="tx1"/>
            </a:solidFill>
            <a:miter lim="800000"/>
            <a:headEnd/>
            <a:tailEnd/>
          </a:ln>
        </p:spPr>
        <p:txBody>
          <a:bodyPr wrap="none" anchor="ctr"/>
          <a:lstStyle/>
          <a:p>
            <a:endParaRPr lang="en-GB"/>
          </a:p>
        </p:txBody>
      </p:sp>
      <p:sp>
        <p:nvSpPr>
          <p:cNvPr id="3" name="Text Placeholder 2">
            <a:extLst>
              <a:ext uri="{FF2B5EF4-FFF2-40B4-BE49-F238E27FC236}">
                <a16:creationId xmlns:a16="http://schemas.microsoft.com/office/drawing/2014/main" id="{111CC4FD-71D2-FB37-5470-B218AD55663A}"/>
              </a:ext>
            </a:extLst>
          </p:cNvPr>
          <p:cNvSpPr>
            <a:spLocks noGrp="1"/>
          </p:cNvSpPr>
          <p:nvPr>
            <p:ph type="body" idx="1"/>
          </p:nvPr>
        </p:nvSpPr>
        <p:spPr>
          <a:xfrm>
            <a:off x="609598" y="2182091"/>
            <a:ext cx="11166801" cy="3909742"/>
          </a:xfrm>
        </p:spPr>
        <p:txBody>
          <a:bodyPr>
            <a:normAutofit/>
          </a:bodyPr>
          <a:lstStyle/>
          <a:p>
            <a:pPr marL="114300" indent="0" algn="ctr">
              <a:buNone/>
            </a:pPr>
            <a:r>
              <a:rPr lang="en-GB" sz="7200" b="1">
                <a:solidFill>
                  <a:schemeClr val="bg1"/>
                </a:solidFill>
              </a:rPr>
              <a:t>Extra’s</a:t>
            </a:r>
          </a:p>
        </p:txBody>
      </p:sp>
    </p:spTree>
    <p:extLst>
      <p:ext uri="{BB962C8B-B14F-4D97-AF65-F5344CB8AC3E}">
        <p14:creationId xmlns:p14="http://schemas.microsoft.com/office/powerpoint/2010/main" val="37004905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4DA66-E4EB-2374-D2F2-D73175347F99}"/>
              </a:ext>
            </a:extLst>
          </p:cNvPr>
          <p:cNvSpPr>
            <a:spLocks noGrp="1"/>
          </p:cNvSpPr>
          <p:nvPr>
            <p:ph type="title"/>
          </p:nvPr>
        </p:nvSpPr>
        <p:spPr>
          <a:xfrm>
            <a:off x="609598" y="328030"/>
            <a:ext cx="11166801" cy="1317890"/>
          </a:xfrm>
          <a:ln>
            <a:noFill/>
          </a:ln>
        </p:spPr>
        <p:txBody>
          <a:bodyPr/>
          <a:lstStyle/>
          <a:p>
            <a:pPr algn="ctr"/>
            <a:r>
              <a:rPr lang="en-GB" sz="3200"/>
              <a:t>Workshop objectives - </a:t>
            </a:r>
            <a:r>
              <a:rPr lang="en-GB" sz="3200" b="1"/>
              <a:t>your takeaway</a:t>
            </a:r>
            <a:br>
              <a:rPr lang="en-GB" sz="3200" b="1"/>
            </a:br>
            <a:br>
              <a:rPr lang="en-GB"/>
            </a:br>
            <a:endParaRPr lang="nl-NL"/>
          </a:p>
        </p:txBody>
      </p:sp>
      <p:sp>
        <p:nvSpPr>
          <p:cNvPr id="3" name="Text Placeholder 2">
            <a:extLst>
              <a:ext uri="{FF2B5EF4-FFF2-40B4-BE49-F238E27FC236}">
                <a16:creationId xmlns:a16="http://schemas.microsoft.com/office/drawing/2014/main" id="{2CCB92F8-C184-7CB3-762F-4286F3783909}"/>
              </a:ext>
            </a:extLst>
          </p:cNvPr>
          <p:cNvSpPr>
            <a:spLocks noGrp="1"/>
          </p:cNvSpPr>
          <p:nvPr>
            <p:ph type="body" idx="1"/>
          </p:nvPr>
        </p:nvSpPr>
        <p:spPr>
          <a:xfrm>
            <a:off x="609598" y="2033847"/>
            <a:ext cx="11166801" cy="4385903"/>
          </a:xfrm>
        </p:spPr>
        <p:txBody>
          <a:bodyPr>
            <a:normAutofit/>
          </a:bodyPr>
          <a:lstStyle/>
          <a:p>
            <a:pPr>
              <a:lnSpc>
                <a:spcPct val="200000"/>
              </a:lnSpc>
            </a:pPr>
            <a:r>
              <a:rPr lang="en-GB" sz="2400">
                <a:solidFill>
                  <a:schemeClr val="accent5">
                    <a:lumMod val="75000"/>
                  </a:schemeClr>
                </a:solidFill>
              </a:rPr>
              <a:t>Understanding </a:t>
            </a:r>
            <a:r>
              <a:rPr lang="en-GB" sz="2400" b="1">
                <a:solidFill>
                  <a:schemeClr val="accent5">
                    <a:lumMod val="75000"/>
                  </a:schemeClr>
                </a:solidFill>
              </a:rPr>
              <a:t>task-democratic transition management</a:t>
            </a:r>
          </a:p>
          <a:p>
            <a:pPr>
              <a:lnSpc>
                <a:spcPct val="200000"/>
              </a:lnSpc>
            </a:pPr>
            <a:r>
              <a:rPr lang="en-GB" sz="2400">
                <a:solidFill>
                  <a:schemeClr val="accent5">
                    <a:lumMod val="75000"/>
                  </a:schemeClr>
                </a:solidFill>
              </a:rPr>
              <a:t>Action perspectives for </a:t>
            </a:r>
            <a:r>
              <a:rPr lang="en-GB" sz="2400" b="1">
                <a:solidFill>
                  <a:schemeClr val="accent5">
                    <a:lumMod val="75000"/>
                  </a:schemeClr>
                </a:solidFill>
              </a:rPr>
              <a:t>your industry, sector, community or territory</a:t>
            </a:r>
          </a:p>
          <a:p>
            <a:pPr>
              <a:lnSpc>
                <a:spcPct val="200000"/>
              </a:lnSpc>
            </a:pPr>
            <a:r>
              <a:rPr lang="en-GB" sz="2400">
                <a:solidFill>
                  <a:schemeClr val="accent5">
                    <a:lumMod val="75000"/>
                  </a:schemeClr>
                </a:solidFill>
              </a:rPr>
              <a:t>Option: join the task democracy </a:t>
            </a:r>
            <a:r>
              <a:rPr lang="en-GB" sz="2400" b="1">
                <a:solidFill>
                  <a:schemeClr val="accent5">
                    <a:lumMod val="75000"/>
                  </a:schemeClr>
                </a:solidFill>
              </a:rPr>
              <a:t>research and practice community</a:t>
            </a:r>
            <a:endParaRPr lang="en-GB" sz="2400" b="1"/>
          </a:p>
          <a:p>
            <a:endParaRPr lang="nl-NL"/>
          </a:p>
        </p:txBody>
      </p:sp>
    </p:spTree>
    <p:extLst>
      <p:ext uri="{BB962C8B-B14F-4D97-AF65-F5344CB8AC3E}">
        <p14:creationId xmlns:p14="http://schemas.microsoft.com/office/powerpoint/2010/main" val="4016377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BC884-A147-586A-B8E9-DD75FFA86845}"/>
              </a:ext>
            </a:extLst>
          </p:cNvPr>
          <p:cNvSpPr>
            <a:spLocks noGrp="1"/>
          </p:cNvSpPr>
          <p:nvPr>
            <p:ph type="title"/>
          </p:nvPr>
        </p:nvSpPr>
        <p:spPr>
          <a:xfrm>
            <a:off x="609598" y="328030"/>
            <a:ext cx="11166801" cy="763600"/>
          </a:xfrm>
        </p:spPr>
        <p:txBody>
          <a:bodyPr/>
          <a:lstStyle/>
          <a:p>
            <a:r>
              <a:rPr lang="en-GB">
                <a:solidFill>
                  <a:srgbClr val="376092"/>
                </a:solidFill>
              </a:rPr>
              <a:t>Wrap up - </a:t>
            </a:r>
            <a:r>
              <a:rPr lang="en-GB" b="1">
                <a:solidFill>
                  <a:srgbClr val="376092"/>
                </a:solidFill>
              </a:rPr>
              <a:t>Expected benefits </a:t>
            </a:r>
            <a:r>
              <a:rPr lang="en-GB">
                <a:solidFill>
                  <a:srgbClr val="376092"/>
                </a:solidFill>
              </a:rPr>
              <a:t>of the task democracy model </a:t>
            </a:r>
            <a:endParaRPr lang="nl-NL" dirty="0">
              <a:solidFill>
                <a:schemeClr val="accent6">
                  <a:lumMod val="75000"/>
                </a:schemeClr>
              </a:solidFill>
            </a:endParaRPr>
          </a:p>
        </p:txBody>
      </p:sp>
      <p:sp>
        <p:nvSpPr>
          <p:cNvPr id="3" name="Text Placeholder 2">
            <a:extLst>
              <a:ext uri="{FF2B5EF4-FFF2-40B4-BE49-F238E27FC236}">
                <a16:creationId xmlns:a16="http://schemas.microsoft.com/office/drawing/2014/main" id="{C49C1BBE-8D18-214A-7210-B305D5B5EE17}"/>
              </a:ext>
            </a:extLst>
          </p:cNvPr>
          <p:cNvSpPr>
            <a:spLocks noGrp="1"/>
          </p:cNvSpPr>
          <p:nvPr>
            <p:ph type="body" idx="1"/>
          </p:nvPr>
        </p:nvSpPr>
        <p:spPr>
          <a:xfrm>
            <a:off x="609598" y="1536633"/>
            <a:ext cx="11166801" cy="4555200"/>
          </a:xfrm>
        </p:spPr>
        <p:txBody>
          <a:bodyPr>
            <a:normAutofit/>
          </a:bodyPr>
          <a:lstStyle/>
          <a:p>
            <a:pPr>
              <a:lnSpc>
                <a:spcPct val="150000"/>
              </a:lnSpc>
            </a:pPr>
            <a:r>
              <a:rPr lang="en-GB"/>
              <a:t>Enables to </a:t>
            </a:r>
            <a:r>
              <a:rPr lang="en-GB" b="1">
                <a:solidFill>
                  <a:schemeClr val="tx2">
                    <a:lumMod val="60000"/>
                    <a:lumOff val="40000"/>
                  </a:schemeClr>
                </a:solidFill>
              </a:rPr>
              <a:t>unite and mobilise all of society </a:t>
            </a:r>
            <a:r>
              <a:rPr lang="en-GB"/>
              <a:t>for sustainability transitions</a:t>
            </a:r>
          </a:p>
          <a:p>
            <a:pPr>
              <a:lnSpc>
                <a:spcPct val="150000"/>
              </a:lnSpc>
            </a:pPr>
            <a:r>
              <a:rPr lang="en-GB"/>
              <a:t>Favours </a:t>
            </a:r>
            <a:r>
              <a:rPr lang="en-GB" b="1">
                <a:solidFill>
                  <a:schemeClr val="tx2">
                    <a:lumMod val="60000"/>
                    <a:lumOff val="40000"/>
                  </a:schemeClr>
                </a:solidFill>
              </a:rPr>
              <a:t>radical change </a:t>
            </a:r>
            <a:r>
              <a:rPr lang="en-GB"/>
              <a:t>+</a:t>
            </a:r>
            <a:r>
              <a:rPr lang="en-GB" b="1">
                <a:solidFill>
                  <a:schemeClr val="tx2">
                    <a:lumMod val="60000"/>
                    <a:lumOff val="40000"/>
                  </a:schemeClr>
                </a:solidFill>
              </a:rPr>
              <a:t> compensation </a:t>
            </a:r>
            <a:r>
              <a:rPr lang="en-GB"/>
              <a:t>over compromising</a:t>
            </a:r>
          </a:p>
          <a:p>
            <a:pPr>
              <a:lnSpc>
                <a:spcPct val="150000"/>
              </a:lnSpc>
            </a:pPr>
            <a:r>
              <a:rPr lang="en-GB" b="1">
                <a:solidFill>
                  <a:schemeClr val="tx2">
                    <a:lumMod val="60000"/>
                    <a:lumOff val="40000"/>
                  </a:schemeClr>
                </a:solidFill>
              </a:rPr>
              <a:t>Compatible</a:t>
            </a:r>
            <a:r>
              <a:rPr lang="en-GB"/>
              <a:t>: extension to liberal democracy, no regime change</a:t>
            </a:r>
          </a:p>
          <a:p>
            <a:pPr>
              <a:lnSpc>
                <a:spcPct val="150000"/>
              </a:lnSpc>
            </a:pPr>
            <a:r>
              <a:rPr lang="en-GB" b="1">
                <a:solidFill>
                  <a:schemeClr val="tx2">
                    <a:lumMod val="60000"/>
                    <a:lumOff val="40000"/>
                  </a:schemeClr>
                </a:solidFill>
              </a:rPr>
              <a:t>Crisis resistant</a:t>
            </a:r>
            <a:r>
              <a:rPr lang="en-GB"/>
              <a:t>: medieval roots, survived to this day </a:t>
            </a:r>
            <a:endParaRPr lang="en-GB" b="1">
              <a:solidFill>
                <a:schemeClr val="tx2">
                  <a:lumMod val="60000"/>
                  <a:lumOff val="40000"/>
                </a:schemeClr>
              </a:solidFill>
            </a:endParaRPr>
          </a:p>
          <a:p>
            <a:pPr>
              <a:lnSpc>
                <a:spcPct val="150000"/>
              </a:lnSpc>
            </a:pPr>
            <a:r>
              <a:rPr lang="en-GB" b="1">
                <a:solidFill>
                  <a:schemeClr val="tx2">
                    <a:lumMod val="60000"/>
                    <a:lumOff val="40000"/>
                  </a:schemeClr>
                </a:solidFill>
              </a:rPr>
              <a:t>Scalable</a:t>
            </a:r>
            <a:r>
              <a:rPr lang="en-GB"/>
              <a:t>: from sublocal to global, generic model</a:t>
            </a:r>
            <a:endParaRPr lang="en-GB" b="1">
              <a:solidFill>
                <a:schemeClr val="tx2">
                  <a:lumMod val="60000"/>
                  <a:lumOff val="40000"/>
                </a:schemeClr>
              </a:solidFill>
            </a:endParaRPr>
          </a:p>
          <a:p>
            <a:pPr>
              <a:lnSpc>
                <a:spcPct val="150000"/>
              </a:lnSpc>
            </a:pPr>
            <a:r>
              <a:rPr lang="en-GB" b="1">
                <a:solidFill>
                  <a:schemeClr val="tx2">
                    <a:lumMod val="60000"/>
                    <a:lumOff val="40000"/>
                  </a:schemeClr>
                </a:solidFill>
              </a:rPr>
              <a:t>Easy proliferation</a:t>
            </a:r>
            <a:r>
              <a:rPr lang="en-GB"/>
              <a:t>: open access concept, community</a:t>
            </a:r>
            <a:endParaRPr lang="en-GB" b="1">
              <a:solidFill>
                <a:schemeClr val="tx2">
                  <a:lumMod val="60000"/>
                  <a:lumOff val="40000"/>
                </a:schemeClr>
              </a:solidFill>
            </a:endParaRPr>
          </a:p>
        </p:txBody>
      </p:sp>
    </p:spTree>
    <p:extLst>
      <p:ext uri="{BB962C8B-B14F-4D97-AF65-F5344CB8AC3E}">
        <p14:creationId xmlns:p14="http://schemas.microsoft.com/office/powerpoint/2010/main" val="2645837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0" name="Groep 22">
            <a:extLst>
              <a:ext uri="{FF2B5EF4-FFF2-40B4-BE49-F238E27FC236}">
                <a16:creationId xmlns:a16="http://schemas.microsoft.com/office/drawing/2014/main" id="{640B9949-54A9-F8E1-CCCC-D3E9EBE00F1D}"/>
              </a:ext>
            </a:extLst>
          </p:cNvPr>
          <p:cNvGrpSpPr>
            <a:grpSpLocks/>
          </p:cNvGrpSpPr>
          <p:nvPr/>
        </p:nvGrpSpPr>
        <p:grpSpPr bwMode="auto">
          <a:xfrm>
            <a:off x="2978150" y="287338"/>
            <a:ext cx="6311900" cy="6292850"/>
            <a:chOff x="3330632" y="2245156"/>
            <a:chExt cx="2489199" cy="2482850"/>
          </a:xfrm>
        </p:grpSpPr>
        <p:sp>
          <p:nvSpPr>
            <p:cNvPr id="2091" name="AutoShape 9">
              <a:extLst>
                <a:ext uri="{FF2B5EF4-FFF2-40B4-BE49-F238E27FC236}">
                  <a16:creationId xmlns:a16="http://schemas.microsoft.com/office/drawing/2014/main" id="{D2747D97-0040-DADF-7D8F-D29E539A1A5E}"/>
                </a:ext>
              </a:extLst>
            </p:cNvPr>
            <p:cNvSpPr>
              <a:spLocks noChangeArrowheads="1"/>
            </p:cNvSpPr>
            <p:nvPr/>
          </p:nvSpPr>
          <p:spPr bwMode="auto">
            <a:xfrm>
              <a:off x="3337097" y="2245156"/>
              <a:ext cx="2482734" cy="248285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47 w 21600"/>
                <a:gd name="T13" fmla="*/ 0 h 21600"/>
                <a:gd name="T14" fmla="*/ 18253 w 21600"/>
                <a:gd name="T15" fmla="*/ 6830 h 21600"/>
              </a:gdLst>
              <a:ahLst/>
              <a:cxnLst>
                <a:cxn ang="T8">
                  <a:pos x="T0" y="T1"/>
                </a:cxn>
                <a:cxn ang="T9">
                  <a:pos x="T2" y="T3"/>
                </a:cxn>
                <a:cxn ang="T10">
                  <a:pos x="T4" y="T5"/>
                </a:cxn>
                <a:cxn ang="T11">
                  <a:pos x="T6" y="T7"/>
                </a:cxn>
              </a:cxnLst>
              <a:rect l="T12" t="T13" r="T14" b="T15"/>
              <a:pathLst>
                <a:path w="21600" h="21600">
                  <a:moveTo>
                    <a:pt x="7864" y="6165"/>
                  </a:moveTo>
                  <a:cubicBezTo>
                    <a:pt x="8742" y="5609"/>
                    <a:pt x="9760" y="5314"/>
                    <a:pt x="10800" y="5314"/>
                  </a:cubicBezTo>
                  <a:cubicBezTo>
                    <a:pt x="11839" y="5314"/>
                    <a:pt x="12857" y="5609"/>
                    <a:pt x="13735" y="6165"/>
                  </a:cubicBezTo>
                  <a:lnTo>
                    <a:pt x="16579" y="1676"/>
                  </a:lnTo>
                  <a:cubicBezTo>
                    <a:pt x="14850" y="581"/>
                    <a:pt x="12846" y="0"/>
                    <a:pt x="10799" y="0"/>
                  </a:cubicBezTo>
                  <a:cubicBezTo>
                    <a:pt x="8753" y="0"/>
                    <a:pt x="6749" y="581"/>
                    <a:pt x="5020" y="1676"/>
                  </a:cubicBezTo>
                  <a:lnTo>
                    <a:pt x="7864" y="6165"/>
                  </a:lnTo>
                  <a:close/>
                </a:path>
              </a:pathLst>
            </a:cu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n-NL">
                <a:solidFill>
                  <a:schemeClr val="bg1">
                    <a:lumMod val="50000"/>
                  </a:schemeClr>
                </a:solidFill>
                <a:latin typeface="PT Sans Narrow" panose="020B0506020203020204" pitchFamily="34" charset="0"/>
              </a:endParaRPr>
            </a:p>
          </p:txBody>
        </p:sp>
        <p:sp>
          <p:nvSpPr>
            <p:cNvPr id="2092" name="AutoShape 10">
              <a:extLst>
                <a:ext uri="{FF2B5EF4-FFF2-40B4-BE49-F238E27FC236}">
                  <a16:creationId xmlns:a16="http://schemas.microsoft.com/office/drawing/2014/main" id="{51643693-0B4A-9499-1BEB-EFE5C46B6E67}"/>
                </a:ext>
              </a:extLst>
            </p:cNvPr>
            <p:cNvSpPr>
              <a:spLocks noChangeArrowheads="1"/>
            </p:cNvSpPr>
            <p:nvPr/>
          </p:nvSpPr>
          <p:spPr bwMode="auto">
            <a:xfrm rot="-3857283">
              <a:off x="3330574" y="2245214"/>
              <a:ext cx="2482850" cy="2482734"/>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47 w 21600"/>
                <a:gd name="T13" fmla="*/ 0 h 21600"/>
                <a:gd name="T14" fmla="*/ 18253 w 21600"/>
                <a:gd name="T15" fmla="*/ 6830 h 21600"/>
              </a:gdLst>
              <a:ahLst/>
              <a:cxnLst>
                <a:cxn ang="T8">
                  <a:pos x="T0" y="T1"/>
                </a:cxn>
                <a:cxn ang="T9">
                  <a:pos x="T2" y="T3"/>
                </a:cxn>
                <a:cxn ang="T10">
                  <a:pos x="T4" y="T5"/>
                </a:cxn>
                <a:cxn ang="T11">
                  <a:pos x="T6" y="T7"/>
                </a:cxn>
              </a:cxnLst>
              <a:rect l="T12" t="T13" r="T14" b="T15"/>
              <a:pathLst>
                <a:path w="21600" h="21600">
                  <a:moveTo>
                    <a:pt x="7864" y="6165"/>
                  </a:moveTo>
                  <a:cubicBezTo>
                    <a:pt x="8742" y="5609"/>
                    <a:pt x="9760" y="5314"/>
                    <a:pt x="10800" y="5314"/>
                  </a:cubicBezTo>
                  <a:cubicBezTo>
                    <a:pt x="11839" y="5314"/>
                    <a:pt x="12857" y="5609"/>
                    <a:pt x="13735" y="6165"/>
                  </a:cubicBezTo>
                  <a:lnTo>
                    <a:pt x="16579" y="1676"/>
                  </a:lnTo>
                  <a:cubicBezTo>
                    <a:pt x="14850" y="581"/>
                    <a:pt x="12846" y="0"/>
                    <a:pt x="10799" y="0"/>
                  </a:cubicBezTo>
                  <a:cubicBezTo>
                    <a:pt x="8753" y="0"/>
                    <a:pt x="6749" y="581"/>
                    <a:pt x="5020" y="1676"/>
                  </a:cubicBezTo>
                  <a:lnTo>
                    <a:pt x="7864" y="6165"/>
                  </a:lnTo>
                  <a:close/>
                </a:path>
              </a:pathLst>
            </a:cu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n-NL">
                <a:solidFill>
                  <a:schemeClr val="bg1">
                    <a:lumMod val="50000"/>
                  </a:schemeClr>
                </a:solidFill>
                <a:latin typeface="PT Sans Narrow" panose="020B0506020203020204" pitchFamily="34" charset="0"/>
              </a:endParaRPr>
            </a:p>
          </p:txBody>
        </p:sp>
        <p:sp>
          <p:nvSpPr>
            <p:cNvPr id="2093" name="AutoShape 11">
              <a:extLst>
                <a:ext uri="{FF2B5EF4-FFF2-40B4-BE49-F238E27FC236}">
                  <a16:creationId xmlns:a16="http://schemas.microsoft.com/office/drawing/2014/main" id="{A9688190-2080-6B0E-275C-228C0A5204BB}"/>
                </a:ext>
              </a:extLst>
            </p:cNvPr>
            <p:cNvSpPr>
              <a:spLocks noChangeArrowheads="1"/>
            </p:cNvSpPr>
            <p:nvPr/>
          </p:nvSpPr>
          <p:spPr bwMode="auto">
            <a:xfrm rot="-7697004">
              <a:off x="3330574" y="2245214"/>
              <a:ext cx="2482850" cy="2482734"/>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47 w 21600"/>
                <a:gd name="T13" fmla="*/ 0 h 21600"/>
                <a:gd name="T14" fmla="*/ 18253 w 21600"/>
                <a:gd name="T15" fmla="*/ 6830 h 21600"/>
              </a:gdLst>
              <a:ahLst/>
              <a:cxnLst>
                <a:cxn ang="T8">
                  <a:pos x="T0" y="T1"/>
                </a:cxn>
                <a:cxn ang="T9">
                  <a:pos x="T2" y="T3"/>
                </a:cxn>
                <a:cxn ang="T10">
                  <a:pos x="T4" y="T5"/>
                </a:cxn>
                <a:cxn ang="T11">
                  <a:pos x="T6" y="T7"/>
                </a:cxn>
              </a:cxnLst>
              <a:rect l="T12" t="T13" r="T14" b="T15"/>
              <a:pathLst>
                <a:path w="21600" h="21600">
                  <a:moveTo>
                    <a:pt x="7864" y="6165"/>
                  </a:moveTo>
                  <a:cubicBezTo>
                    <a:pt x="8742" y="5609"/>
                    <a:pt x="9760" y="5314"/>
                    <a:pt x="10800" y="5314"/>
                  </a:cubicBezTo>
                  <a:cubicBezTo>
                    <a:pt x="11839" y="5314"/>
                    <a:pt x="12857" y="5609"/>
                    <a:pt x="13735" y="6165"/>
                  </a:cubicBezTo>
                  <a:lnTo>
                    <a:pt x="16579" y="1676"/>
                  </a:lnTo>
                  <a:cubicBezTo>
                    <a:pt x="14850" y="581"/>
                    <a:pt x="12846" y="0"/>
                    <a:pt x="10799" y="0"/>
                  </a:cubicBezTo>
                  <a:cubicBezTo>
                    <a:pt x="8753" y="0"/>
                    <a:pt x="6749" y="581"/>
                    <a:pt x="5020" y="1676"/>
                  </a:cubicBezTo>
                  <a:lnTo>
                    <a:pt x="7864" y="6165"/>
                  </a:lnTo>
                  <a:close/>
                </a:path>
              </a:pathLst>
            </a:custGeom>
            <a:solidFill>
              <a:srgbClr val="3366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n-NL">
                <a:solidFill>
                  <a:schemeClr val="bg1">
                    <a:lumMod val="50000"/>
                  </a:schemeClr>
                </a:solidFill>
                <a:latin typeface="PT Sans Narrow" panose="020B0506020203020204" pitchFamily="34" charset="0"/>
              </a:endParaRPr>
            </a:p>
          </p:txBody>
        </p:sp>
        <p:sp>
          <p:nvSpPr>
            <p:cNvPr id="2094" name="AutoShape 12">
              <a:extLst>
                <a:ext uri="{FF2B5EF4-FFF2-40B4-BE49-F238E27FC236}">
                  <a16:creationId xmlns:a16="http://schemas.microsoft.com/office/drawing/2014/main" id="{1B057DC1-7EB9-4B46-71D6-E33B4F2C2A3D}"/>
                </a:ext>
              </a:extLst>
            </p:cNvPr>
            <p:cNvSpPr>
              <a:spLocks noChangeArrowheads="1"/>
            </p:cNvSpPr>
            <p:nvPr/>
          </p:nvSpPr>
          <p:spPr bwMode="auto">
            <a:xfrm rot="3879987">
              <a:off x="3330574" y="2245214"/>
              <a:ext cx="2482850" cy="2482734"/>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47 w 21600"/>
                <a:gd name="T13" fmla="*/ 0 h 21600"/>
                <a:gd name="T14" fmla="*/ 18253 w 21600"/>
                <a:gd name="T15" fmla="*/ 6830 h 21600"/>
              </a:gdLst>
              <a:ahLst/>
              <a:cxnLst>
                <a:cxn ang="T8">
                  <a:pos x="T0" y="T1"/>
                </a:cxn>
                <a:cxn ang="T9">
                  <a:pos x="T2" y="T3"/>
                </a:cxn>
                <a:cxn ang="T10">
                  <a:pos x="T4" y="T5"/>
                </a:cxn>
                <a:cxn ang="T11">
                  <a:pos x="T6" y="T7"/>
                </a:cxn>
              </a:cxnLst>
              <a:rect l="T12" t="T13" r="T14" b="T15"/>
              <a:pathLst>
                <a:path w="21600" h="21600">
                  <a:moveTo>
                    <a:pt x="7864" y="6165"/>
                  </a:moveTo>
                  <a:cubicBezTo>
                    <a:pt x="8742" y="5609"/>
                    <a:pt x="9760" y="5314"/>
                    <a:pt x="10800" y="5314"/>
                  </a:cubicBezTo>
                  <a:cubicBezTo>
                    <a:pt x="11839" y="5314"/>
                    <a:pt x="12857" y="5609"/>
                    <a:pt x="13735" y="6165"/>
                  </a:cubicBezTo>
                  <a:lnTo>
                    <a:pt x="16579" y="1676"/>
                  </a:lnTo>
                  <a:cubicBezTo>
                    <a:pt x="14850" y="581"/>
                    <a:pt x="12846" y="0"/>
                    <a:pt x="10799" y="0"/>
                  </a:cubicBezTo>
                  <a:cubicBezTo>
                    <a:pt x="8753" y="0"/>
                    <a:pt x="6749" y="581"/>
                    <a:pt x="5020" y="1676"/>
                  </a:cubicBezTo>
                  <a:lnTo>
                    <a:pt x="7864" y="6165"/>
                  </a:lnTo>
                  <a:close/>
                </a:path>
              </a:pathLst>
            </a:custGeom>
            <a:solidFill>
              <a:srgbClr val="CC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n-NL">
                <a:solidFill>
                  <a:schemeClr val="bg1">
                    <a:lumMod val="50000"/>
                  </a:schemeClr>
                </a:solidFill>
                <a:latin typeface="PT Sans Narrow" panose="020B0506020203020204" pitchFamily="34" charset="0"/>
              </a:endParaRPr>
            </a:p>
          </p:txBody>
        </p:sp>
        <p:sp>
          <p:nvSpPr>
            <p:cNvPr id="2095" name="AutoShape 13">
              <a:extLst>
                <a:ext uri="{FF2B5EF4-FFF2-40B4-BE49-F238E27FC236}">
                  <a16:creationId xmlns:a16="http://schemas.microsoft.com/office/drawing/2014/main" id="{1C3DACE9-7310-53B4-136E-0C34315EE694}"/>
                </a:ext>
              </a:extLst>
            </p:cNvPr>
            <p:cNvSpPr>
              <a:spLocks noChangeArrowheads="1"/>
            </p:cNvSpPr>
            <p:nvPr/>
          </p:nvSpPr>
          <p:spPr bwMode="auto">
            <a:xfrm rot="7767697">
              <a:off x="3330574" y="2245214"/>
              <a:ext cx="2482850" cy="2482734"/>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47 w 21600"/>
                <a:gd name="T13" fmla="*/ 0 h 21600"/>
                <a:gd name="T14" fmla="*/ 18253 w 21600"/>
                <a:gd name="T15" fmla="*/ 6830 h 21600"/>
              </a:gdLst>
              <a:ahLst/>
              <a:cxnLst>
                <a:cxn ang="T8">
                  <a:pos x="T0" y="T1"/>
                </a:cxn>
                <a:cxn ang="T9">
                  <a:pos x="T2" y="T3"/>
                </a:cxn>
                <a:cxn ang="T10">
                  <a:pos x="T4" y="T5"/>
                </a:cxn>
                <a:cxn ang="T11">
                  <a:pos x="T6" y="T7"/>
                </a:cxn>
              </a:cxnLst>
              <a:rect l="T12" t="T13" r="T14" b="T15"/>
              <a:pathLst>
                <a:path w="21600" h="21600">
                  <a:moveTo>
                    <a:pt x="7864" y="6165"/>
                  </a:moveTo>
                  <a:cubicBezTo>
                    <a:pt x="8742" y="5609"/>
                    <a:pt x="9760" y="5314"/>
                    <a:pt x="10800" y="5314"/>
                  </a:cubicBezTo>
                  <a:cubicBezTo>
                    <a:pt x="11839" y="5314"/>
                    <a:pt x="12857" y="5609"/>
                    <a:pt x="13735" y="6165"/>
                  </a:cubicBezTo>
                  <a:lnTo>
                    <a:pt x="16579" y="1676"/>
                  </a:lnTo>
                  <a:cubicBezTo>
                    <a:pt x="14850" y="581"/>
                    <a:pt x="12846" y="0"/>
                    <a:pt x="10799" y="0"/>
                  </a:cubicBezTo>
                  <a:cubicBezTo>
                    <a:pt x="8753" y="0"/>
                    <a:pt x="6749" y="581"/>
                    <a:pt x="5020" y="1676"/>
                  </a:cubicBezTo>
                  <a:lnTo>
                    <a:pt x="7864" y="6165"/>
                  </a:lnTo>
                  <a:close/>
                </a:path>
              </a:pathLst>
            </a:custGeom>
            <a:solidFill>
              <a:srgbClr val="99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n-NL">
                <a:solidFill>
                  <a:schemeClr val="bg1">
                    <a:lumMod val="50000"/>
                  </a:schemeClr>
                </a:solidFill>
                <a:latin typeface="PT Sans Narrow" panose="020B0506020203020204" pitchFamily="34" charset="0"/>
              </a:endParaRPr>
            </a:p>
          </p:txBody>
        </p:sp>
      </p:grpSp>
      <p:sp>
        <p:nvSpPr>
          <p:cNvPr id="57" name="Rechthoek 56">
            <a:extLst>
              <a:ext uri="{FF2B5EF4-FFF2-40B4-BE49-F238E27FC236}">
                <a16:creationId xmlns:a16="http://schemas.microsoft.com/office/drawing/2014/main" id="{39505577-84E8-A2F2-3643-1A13F15D87C3}"/>
              </a:ext>
            </a:extLst>
          </p:cNvPr>
          <p:cNvSpPr/>
          <p:nvPr/>
        </p:nvSpPr>
        <p:spPr>
          <a:xfrm>
            <a:off x="9672638" y="0"/>
            <a:ext cx="1033462" cy="9477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bg1">
                  <a:lumMod val="50000"/>
                </a:schemeClr>
              </a:solidFill>
              <a:latin typeface="PT Sans Narrow" pitchFamily="34" charset="0"/>
            </a:endParaRPr>
          </a:p>
        </p:txBody>
      </p:sp>
      <p:sp>
        <p:nvSpPr>
          <p:cNvPr id="58" name="Ovaal 57">
            <a:extLst>
              <a:ext uri="{FF2B5EF4-FFF2-40B4-BE49-F238E27FC236}">
                <a16:creationId xmlns:a16="http://schemas.microsoft.com/office/drawing/2014/main" id="{3DC9FE13-179C-2A60-F84B-86CF2EB57F40}"/>
              </a:ext>
            </a:extLst>
          </p:cNvPr>
          <p:cNvSpPr/>
          <p:nvPr/>
        </p:nvSpPr>
        <p:spPr>
          <a:xfrm>
            <a:off x="3367089" y="666751"/>
            <a:ext cx="5534025" cy="55340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bg1">
                  <a:lumMod val="50000"/>
                </a:schemeClr>
              </a:solidFill>
              <a:latin typeface="PT Sans Narrow" pitchFamily="34" charset="0"/>
            </a:endParaRPr>
          </a:p>
        </p:txBody>
      </p:sp>
      <p:sp>
        <p:nvSpPr>
          <p:cNvPr id="59" name="Rechthoek 58">
            <a:extLst>
              <a:ext uri="{FF2B5EF4-FFF2-40B4-BE49-F238E27FC236}">
                <a16:creationId xmlns:a16="http://schemas.microsoft.com/office/drawing/2014/main" id="{C400D6F2-8C41-5AAF-9265-981B06788ABD}"/>
              </a:ext>
            </a:extLst>
          </p:cNvPr>
          <p:cNvSpPr/>
          <p:nvPr/>
        </p:nvSpPr>
        <p:spPr>
          <a:xfrm>
            <a:off x="1214439" y="4764"/>
            <a:ext cx="9744075" cy="6853237"/>
          </a:xfrm>
          <a:prstGeom prst="rect">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bg1">
                  <a:lumMod val="50000"/>
                </a:schemeClr>
              </a:solidFill>
              <a:latin typeface="PT Sans Narrow" pitchFamily="34" charset="0"/>
            </a:endParaRPr>
          </a:p>
        </p:txBody>
      </p:sp>
      <p:sp>
        <p:nvSpPr>
          <p:cNvPr id="61" name="Rechthoek 60">
            <a:extLst>
              <a:ext uri="{FF2B5EF4-FFF2-40B4-BE49-F238E27FC236}">
                <a16:creationId xmlns:a16="http://schemas.microsoft.com/office/drawing/2014/main" id="{9D93D9AE-4685-0B50-6B44-573E5F1C229C}"/>
              </a:ext>
            </a:extLst>
          </p:cNvPr>
          <p:cNvSpPr/>
          <p:nvPr/>
        </p:nvSpPr>
        <p:spPr>
          <a:xfrm>
            <a:off x="1395413" y="152401"/>
            <a:ext cx="9377362" cy="6505575"/>
          </a:xfrm>
          <a:prstGeom prst="rect">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bg1">
                  <a:lumMod val="50000"/>
                </a:schemeClr>
              </a:solidFill>
              <a:latin typeface="PT Sans Narrow" pitchFamily="34" charset="0"/>
            </a:endParaRPr>
          </a:p>
        </p:txBody>
      </p:sp>
      <p:cxnSp>
        <p:nvCxnSpPr>
          <p:cNvPr id="62" name="Rechte verbindingslijn 61">
            <a:extLst>
              <a:ext uri="{FF2B5EF4-FFF2-40B4-BE49-F238E27FC236}">
                <a16:creationId xmlns:a16="http://schemas.microsoft.com/office/drawing/2014/main" id="{6BFA812B-E38C-7077-4363-992A3770A6D6}"/>
              </a:ext>
            </a:extLst>
          </p:cNvPr>
          <p:cNvCxnSpPr/>
          <p:nvPr/>
        </p:nvCxnSpPr>
        <p:spPr>
          <a:xfrm rot="5400000" flipH="1" flipV="1">
            <a:off x="5486401" y="633414"/>
            <a:ext cx="3433763" cy="216693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3" name="Rechte verbindingslijn 62">
            <a:extLst>
              <a:ext uri="{FF2B5EF4-FFF2-40B4-BE49-F238E27FC236}">
                <a16:creationId xmlns:a16="http://schemas.microsoft.com/office/drawing/2014/main" id="{E4C1C375-6F30-F7B0-A33D-C91C37A6CE94}"/>
              </a:ext>
            </a:extLst>
          </p:cNvPr>
          <p:cNvCxnSpPr/>
          <p:nvPr/>
        </p:nvCxnSpPr>
        <p:spPr>
          <a:xfrm>
            <a:off x="6134100" y="3433764"/>
            <a:ext cx="4833938" cy="600075"/>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4" name="Rechte verbindingslijn 63">
            <a:extLst>
              <a:ext uri="{FF2B5EF4-FFF2-40B4-BE49-F238E27FC236}">
                <a16:creationId xmlns:a16="http://schemas.microsoft.com/office/drawing/2014/main" id="{F3C208BB-AFEE-F907-481C-95FBAEE30015}"/>
              </a:ext>
            </a:extLst>
          </p:cNvPr>
          <p:cNvCxnSpPr/>
          <p:nvPr/>
        </p:nvCxnSpPr>
        <p:spPr>
          <a:xfrm rot="10800000" flipV="1">
            <a:off x="1214438" y="3433763"/>
            <a:ext cx="4919662" cy="50006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5" name="Rechte verbindingslijn 64">
            <a:extLst>
              <a:ext uri="{FF2B5EF4-FFF2-40B4-BE49-F238E27FC236}">
                <a16:creationId xmlns:a16="http://schemas.microsoft.com/office/drawing/2014/main" id="{52934CA7-8009-D842-2555-E4F2F137D68B}"/>
              </a:ext>
            </a:extLst>
          </p:cNvPr>
          <p:cNvCxnSpPr/>
          <p:nvPr/>
        </p:nvCxnSpPr>
        <p:spPr>
          <a:xfrm rot="16200000" flipV="1">
            <a:off x="3333751" y="647701"/>
            <a:ext cx="3433763" cy="2138363"/>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6" name="Rechte verbindingslijn 65">
            <a:extLst>
              <a:ext uri="{FF2B5EF4-FFF2-40B4-BE49-F238E27FC236}">
                <a16:creationId xmlns:a16="http://schemas.microsoft.com/office/drawing/2014/main" id="{C459073F-71F3-CBAD-3143-E82C92D8A1AF}"/>
              </a:ext>
            </a:extLst>
          </p:cNvPr>
          <p:cNvCxnSpPr/>
          <p:nvPr/>
        </p:nvCxnSpPr>
        <p:spPr>
          <a:xfrm rot="5400000">
            <a:off x="3812383" y="4550570"/>
            <a:ext cx="3424237" cy="1190625"/>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7" name="Rechte verbindingslijn 66">
            <a:extLst>
              <a:ext uri="{FF2B5EF4-FFF2-40B4-BE49-F238E27FC236}">
                <a16:creationId xmlns:a16="http://schemas.microsoft.com/office/drawing/2014/main" id="{E96DA129-C8C2-64AD-8D69-314AFC08EEF0}"/>
              </a:ext>
            </a:extLst>
          </p:cNvPr>
          <p:cNvCxnSpPr/>
          <p:nvPr/>
        </p:nvCxnSpPr>
        <p:spPr>
          <a:xfrm rot="16200000" flipH="1">
            <a:off x="4976814" y="4576764"/>
            <a:ext cx="3424237" cy="113823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8" name="Rechte verbindingslijn 67">
            <a:extLst>
              <a:ext uri="{FF2B5EF4-FFF2-40B4-BE49-F238E27FC236}">
                <a16:creationId xmlns:a16="http://schemas.microsoft.com/office/drawing/2014/main" id="{F0CB449A-422A-2193-5D11-89C348C6FAC9}"/>
              </a:ext>
            </a:extLst>
          </p:cNvPr>
          <p:cNvCxnSpPr/>
          <p:nvPr/>
        </p:nvCxnSpPr>
        <p:spPr>
          <a:xfrm rot="10800000" flipV="1">
            <a:off x="1216025" y="768350"/>
            <a:ext cx="3251200" cy="1588"/>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2" name="Rechte verbindingslijn 71">
            <a:extLst>
              <a:ext uri="{FF2B5EF4-FFF2-40B4-BE49-F238E27FC236}">
                <a16:creationId xmlns:a16="http://schemas.microsoft.com/office/drawing/2014/main" id="{A616CD91-9098-2817-440B-3F6C71134322}"/>
              </a:ext>
            </a:extLst>
          </p:cNvPr>
          <p:cNvCxnSpPr/>
          <p:nvPr/>
        </p:nvCxnSpPr>
        <p:spPr>
          <a:xfrm rot="10800000" flipV="1">
            <a:off x="7800975" y="762000"/>
            <a:ext cx="3157538" cy="635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73" name="Rechthoek 72">
            <a:extLst>
              <a:ext uri="{FF2B5EF4-FFF2-40B4-BE49-F238E27FC236}">
                <a16:creationId xmlns:a16="http://schemas.microsoft.com/office/drawing/2014/main" id="{A778A74A-E7E3-CCAF-0CE0-9BFF50936058}"/>
              </a:ext>
            </a:extLst>
          </p:cNvPr>
          <p:cNvSpPr/>
          <p:nvPr/>
        </p:nvSpPr>
        <p:spPr>
          <a:xfrm>
            <a:off x="1356916" y="111125"/>
            <a:ext cx="2660650" cy="654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bg1">
                  <a:lumMod val="50000"/>
                </a:schemeClr>
              </a:solidFill>
              <a:latin typeface="PT Sans Narrow" pitchFamily="34" charset="0"/>
            </a:endParaRPr>
          </a:p>
        </p:txBody>
      </p:sp>
      <p:sp>
        <p:nvSpPr>
          <p:cNvPr id="91" name="Rechthoek 90">
            <a:extLst>
              <a:ext uri="{FF2B5EF4-FFF2-40B4-BE49-F238E27FC236}">
                <a16:creationId xmlns:a16="http://schemas.microsoft.com/office/drawing/2014/main" id="{E78BA950-37C1-4141-E2C2-350B0F927344}"/>
              </a:ext>
            </a:extLst>
          </p:cNvPr>
          <p:cNvSpPr/>
          <p:nvPr/>
        </p:nvSpPr>
        <p:spPr>
          <a:xfrm>
            <a:off x="8213726" y="146051"/>
            <a:ext cx="2651125" cy="612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bg1">
                  <a:lumMod val="50000"/>
                </a:schemeClr>
              </a:solidFill>
              <a:latin typeface="PT Sans Narrow" pitchFamily="34" charset="0"/>
            </a:endParaRPr>
          </a:p>
        </p:txBody>
      </p:sp>
      <p:sp>
        <p:nvSpPr>
          <p:cNvPr id="105" name="Rechthoek 104">
            <a:extLst>
              <a:ext uri="{FF2B5EF4-FFF2-40B4-BE49-F238E27FC236}">
                <a16:creationId xmlns:a16="http://schemas.microsoft.com/office/drawing/2014/main" id="{F1AA3E96-3FCD-AEF2-2391-40F3069B2AAA}"/>
              </a:ext>
            </a:extLst>
          </p:cNvPr>
          <p:cNvSpPr/>
          <p:nvPr/>
        </p:nvSpPr>
        <p:spPr>
          <a:xfrm>
            <a:off x="1457104" y="62860"/>
            <a:ext cx="2219325" cy="1539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100">
                <a:solidFill>
                  <a:schemeClr val="bg1">
                    <a:lumMod val="50000"/>
                  </a:schemeClr>
                </a:solidFill>
                <a:latin typeface="PT Sans Narrow" pitchFamily="34" charset="0"/>
              </a:rPr>
              <a:t>TOPIC OF THIS CAMPAIGN</a:t>
            </a:r>
            <a:endParaRPr lang="en-GB" sz="2800">
              <a:solidFill>
                <a:schemeClr val="bg1">
                  <a:lumMod val="50000"/>
                </a:schemeClr>
              </a:solidFill>
              <a:latin typeface="PT Sans Narrow" pitchFamily="34" charset="0"/>
            </a:endParaRPr>
          </a:p>
        </p:txBody>
      </p:sp>
      <p:sp>
        <p:nvSpPr>
          <p:cNvPr id="106" name="Rechthoek 105">
            <a:extLst>
              <a:ext uri="{FF2B5EF4-FFF2-40B4-BE49-F238E27FC236}">
                <a16:creationId xmlns:a16="http://schemas.microsoft.com/office/drawing/2014/main" id="{75E2E581-79FE-9E71-B3DE-A372C1BA88AC}"/>
              </a:ext>
            </a:extLst>
          </p:cNvPr>
          <p:cNvSpPr/>
          <p:nvPr/>
        </p:nvSpPr>
        <p:spPr>
          <a:xfrm rot="5400000">
            <a:off x="-26987" y="2495550"/>
            <a:ext cx="2667000" cy="15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100">
                <a:solidFill>
                  <a:schemeClr val="bg1">
                    <a:lumMod val="50000"/>
                  </a:schemeClr>
                </a:solidFill>
                <a:latin typeface="PT Sans Narrow" pitchFamily="34" charset="0"/>
              </a:rPr>
              <a:t>CITIZENS           </a:t>
            </a:r>
            <a:r>
              <a:rPr lang="en-GB" sz="1100" err="1">
                <a:solidFill>
                  <a:schemeClr val="bg1">
                    <a:lumMod val="50000"/>
                  </a:schemeClr>
                </a:solidFill>
                <a:latin typeface="PT Sans Narrow" pitchFamily="34" charset="0"/>
              </a:rPr>
              <a:t>CITIZENS</a:t>
            </a:r>
            <a:r>
              <a:rPr lang="en-GB" sz="1100">
                <a:solidFill>
                  <a:schemeClr val="bg1">
                    <a:lumMod val="50000"/>
                  </a:schemeClr>
                </a:solidFill>
                <a:latin typeface="PT Sans Narrow" pitchFamily="34" charset="0"/>
              </a:rPr>
              <a:t> NETWORKS</a:t>
            </a:r>
          </a:p>
        </p:txBody>
      </p:sp>
      <p:sp>
        <p:nvSpPr>
          <p:cNvPr id="107" name="Rechthoek 106">
            <a:extLst>
              <a:ext uri="{FF2B5EF4-FFF2-40B4-BE49-F238E27FC236}">
                <a16:creationId xmlns:a16="http://schemas.microsoft.com/office/drawing/2014/main" id="{F1A30217-BD6B-09B2-BE0F-FCD86CCB7864}"/>
              </a:ext>
            </a:extLst>
          </p:cNvPr>
          <p:cNvSpPr/>
          <p:nvPr/>
        </p:nvSpPr>
        <p:spPr>
          <a:xfrm>
            <a:off x="2219326" y="6657976"/>
            <a:ext cx="2041525" cy="200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100">
                <a:solidFill>
                  <a:schemeClr val="bg1">
                    <a:lumMod val="50000"/>
                  </a:schemeClr>
                </a:solidFill>
                <a:latin typeface="PT Sans Narrow" pitchFamily="34" charset="0"/>
              </a:rPr>
              <a:t>KNOWLEDGE NETWORKS</a:t>
            </a:r>
          </a:p>
        </p:txBody>
      </p:sp>
      <p:sp>
        <p:nvSpPr>
          <p:cNvPr id="108" name="Rechthoek 107">
            <a:extLst>
              <a:ext uri="{FF2B5EF4-FFF2-40B4-BE49-F238E27FC236}">
                <a16:creationId xmlns:a16="http://schemas.microsoft.com/office/drawing/2014/main" id="{43097DDD-0F22-C140-6DCE-A545C073F766}"/>
              </a:ext>
            </a:extLst>
          </p:cNvPr>
          <p:cNvSpPr/>
          <p:nvPr/>
        </p:nvSpPr>
        <p:spPr>
          <a:xfrm>
            <a:off x="7258051" y="6657976"/>
            <a:ext cx="3584575" cy="200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100">
                <a:solidFill>
                  <a:schemeClr val="bg1">
                    <a:lumMod val="50000"/>
                  </a:schemeClr>
                </a:solidFill>
                <a:latin typeface="PT Sans Narrow" pitchFamily="34" charset="0"/>
              </a:rPr>
              <a:t>EDUCATION     HEALTH CARE     SPORTS     CULTURE     LIFE VIEW </a:t>
            </a:r>
          </a:p>
        </p:txBody>
      </p:sp>
      <p:sp>
        <p:nvSpPr>
          <p:cNvPr id="109" name="Rechthoek 108">
            <a:extLst>
              <a:ext uri="{FF2B5EF4-FFF2-40B4-BE49-F238E27FC236}">
                <a16:creationId xmlns:a16="http://schemas.microsoft.com/office/drawing/2014/main" id="{F8AC1CE2-8D0D-4372-82CC-BF09ACEB0515}"/>
              </a:ext>
            </a:extLst>
          </p:cNvPr>
          <p:cNvSpPr/>
          <p:nvPr/>
        </p:nvSpPr>
        <p:spPr>
          <a:xfrm rot="16200000">
            <a:off x="9405938" y="5334000"/>
            <a:ext cx="2887662" cy="1603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100">
                <a:solidFill>
                  <a:schemeClr val="bg1">
                    <a:lumMod val="50000"/>
                  </a:schemeClr>
                </a:solidFill>
                <a:latin typeface="PT Sans Narrow" pitchFamily="34" charset="0"/>
              </a:rPr>
              <a:t>NGO’S       HOUSING CORPORATOINS</a:t>
            </a:r>
          </a:p>
        </p:txBody>
      </p:sp>
      <p:sp>
        <p:nvSpPr>
          <p:cNvPr id="110" name="Rechthoek 109">
            <a:extLst>
              <a:ext uri="{FF2B5EF4-FFF2-40B4-BE49-F238E27FC236}">
                <a16:creationId xmlns:a16="http://schemas.microsoft.com/office/drawing/2014/main" id="{DFEFD2AD-524E-681E-6C19-54220A9C1361}"/>
              </a:ext>
            </a:extLst>
          </p:cNvPr>
          <p:cNvSpPr/>
          <p:nvPr/>
        </p:nvSpPr>
        <p:spPr>
          <a:xfrm rot="16200000">
            <a:off x="9253538" y="2293938"/>
            <a:ext cx="3201988" cy="1508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100">
                <a:solidFill>
                  <a:schemeClr val="bg1">
                    <a:lumMod val="50000"/>
                  </a:schemeClr>
                </a:solidFill>
                <a:latin typeface="PT Sans Narrow" pitchFamily="34" charset="0"/>
              </a:rPr>
              <a:t>SELF EMPLOYED    SME   LARGE CORPORATIONS</a:t>
            </a:r>
          </a:p>
        </p:txBody>
      </p:sp>
      <p:sp>
        <p:nvSpPr>
          <p:cNvPr id="111" name="Rechthoek 110">
            <a:extLst>
              <a:ext uri="{FF2B5EF4-FFF2-40B4-BE49-F238E27FC236}">
                <a16:creationId xmlns:a16="http://schemas.microsoft.com/office/drawing/2014/main" id="{D25505D0-9D26-E20D-3FEF-E82964AF4F63}"/>
              </a:ext>
            </a:extLst>
          </p:cNvPr>
          <p:cNvSpPr/>
          <p:nvPr/>
        </p:nvSpPr>
        <p:spPr>
          <a:xfrm rot="5400000">
            <a:off x="-169862" y="5305425"/>
            <a:ext cx="2952750" cy="15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100">
                <a:solidFill>
                  <a:schemeClr val="bg1">
                    <a:lumMod val="50000"/>
                  </a:schemeClr>
                </a:solidFill>
                <a:latin typeface="PT Sans Narrow" pitchFamily="34" charset="0"/>
              </a:rPr>
              <a:t>RESEARCH INSTITUTES</a:t>
            </a:r>
          </a:p>
        </p:txBody>
      </p:sp>
      <p:sp>
        <p:nvSpPr>
          <p:cNvPr id="112" name="Gelijkbenige driehoek 111">
            <a:extLst>
              <a:ext uri="{FF2B5EF4-FFF2-40B4-BE49-F238E27FC236}">
                <a16:creationId xmlns:a16="http://schemas.microsoft.com/office/drawing/2014/main" id="{69A155C5-B72A-7ACC-3E1D-45FF7366EAAC}"/>
              </a:ext>
            </a:extLst>
          </p:cNvPr>
          <p:cNvSpPr/>
          <p:nvPr/>
        </p:nvSpPr>
        <p:spPr>
          <a:xfrm>
            <a:off x="4525965" y="2022475"/>
            <a:ext cx="2984888" cy="4700588"/>
          </a:xfrm>
          <a:prstGeom prst="triangle">
            <a:avLst>
              <a:gd name="adj" fmla="val 5531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200">
                <a:solidFill>
                  <a:schemeClr val="bg1">
                    <a:lumMod val="50000"/>
                  </a:schemeClr>
                </a:solidFill>
                <a:latin typeface="PT Sans Narrow" pitchFamily="34" charset="0"/>
              </a:rPr>
              <a:t>.</a:t>
            </a:r>
          </a:p>
          <a:p>
            <a:pPr algn="ctr">
              <a:lnSpc>
                <a:spcPct val="50000"/>
              </a:lnSpc>
              <a:defRPr/>
            </a:pPr>
            <a:endParaRPr lang="en-GB" sz="1200">
              <a:solidFill>
                <a:schemeClr val="bg1">
                  <a:lumMod val="50000"/>
                </a:schemeClr>
              </a:solidFill>
              <a:latin typeface="PT Sans Narrow" pitchFamily="34" charset="0"/>
            </a:endParaRPr>
          </a:p>
          <a:p>
            <a:pPr algn="ctr">
              <a:defRPr/>
            </a:pPr>
            <a:r>
              <a:rPr lang="en-GB" sz="1200" b="1">
                <a:solidFill>
                  <a:schemeClr val="bg1">
                    <a:lumMod val="50000"/>
                  </a:schemeClr>
                </a:solidFill>
                <a:latin typeface="PT Sans Narrow" pitchFamily="34" charset="0"/>
              </a:rPr>
              <a:t>6</a:t>
            </a:r>
            <a:r>
              <a:rPr lang="en-GB" sz="1200">
                <a:solidFill>
                  <a:schemeClr val="bg1">
                    <a:lumMod val="50000"/>
                  </a:schemeClr>
                </a:solidFill>
                <a:latin typeface="PT Sans Narrow" pitchFamily="34" charset="0"/>
              </a:rPr>
              <a:t> What contributions support other contributions? Draw arrows to indicate synergy.</a:t>
            </a:r>
          </a:p>
        </p:txBody>
      </p:sp>
      <p:sp>
        <p:nvSpPr>
          <p:cNvPr id="113" name="Rechthoek 112">
            <a:extLst>
              <a:ext uri="{FF2B5EF4-FFF2-40B4-BE49-F238E27FC236}">
                <a16:creationId xmlns:a16="http://schemas.microsoft.com/office/drawing/2014/main" id="{F1C985A0-DD9F-1C7A-0462-31279801AA99}"/>
              </a:ext>
            </a:extLst>
          </p:cNvPr>
          <p:cNvSpPr/>
          <p:nvPr/>
        </p:nvSpPr>
        <p:spPr>
          <a:xfrm>
            <a:off x="8059737" y="79620"/>
            <a:ext cx="2959100" cy="1492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n-GB" sz="1100">
                <a:solidFill>
                  <a:schemeClr val="bg1">
                    <a:lumMod val="50000"/>
                  </a:schemeClr>
                </a:solidFill>
                <a:latin typeface="PT Sans Narrow" pitchFamily="34" charset="0"/>
              </a:rPr>
              <a:t> GEOGRAPHICAL AREA, LIKE STATE, MUNICIPALITY</a:t>
            </a:r>
            <a:endParaRPr lang="en-GB" sz="2800">
              <a:solidFill>
                <a:schemeClr val="bg1">
                  <a:lumMod val="50000"/>
                </a:schemeClr>
              </a:solidFill>
              <a:latin typeface="PT Sans Narrow" pitchFamily="34" charset="0"/>
            </a:endParaRPr>
          </a:p>
        </p:txBody>
      </p:sp>
      <p:sp>
        <p:nvSpPr>
          <p:cNvPr id="114" name="Rechthoek 113">
            <a:extLst>
              <a:ext uri="{FF2B5EF4-FFF2-40B4-BE49-F238E27FC236}">
                <a16:creationId xmlns:a16="http://schemas.microsoft.com/office/drawing/2014/main" id="{E1306F4B-01EB-C21A-68E2-DB20BD764748}"/>
              </a:ext>
            </a:extLst>
          </p:cNvPr>
          <p:cNvSpPr/>
          <p:nvPr/>
        </p:nvSpPr>
        <p:spPr>
          <a:xfrm>
            <a:off x="4972051" y="14289"/>
            <a:ext cx="2219325" cy="1539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100">
                <a:solidFill>
                  <a:schemeClr val="bg1">
                    <a:lumMod val="50000"/>
                  </a:schemeClr>
                </a:solidFill>
                <a:latin typeface="PT Sans Narrow" pitchFamily="34" charset="0"/>
              </a:rPr>
              <a:t>GOVERNMENT</a:t>
            </a:r>
            <a:endParaRPr lang="en-GB" sz="2800">
              <a:solidFill>
                <a:schemeClr val="bg1">
                  <a:lumMod val="50000"/>
                </a:schemeClr>
              </a:solidFill>
              <a:latin typeface="PT Sans Narrow" pitchFamily="34" charset="0"/>
            </a:endParaRPr>
          </a:p>
        </p:txBody>
      </p:sp>
      <p:sp>
        <p:nvSpPr>
          <p:cNvPr id="115" name="Rechthoek 114">
            <a:extLst>
              <a:ext uri="{FF2B5EF4-FFF2-40B4-BE49-F238E27FC236}">
                <a16:creationId xmlns:a16="http://schemas.microsoft.com/office/drawing/2014/main" id="{417C93C3-60CA-4605-4BBC-3C08FCAC9F18}"/>
              </a:ext>
            </a:extLst>
          </p:cNvPr>
          <p:cNvSpPr/>
          <p:nvPr/>
        </p:nvSpPr>
        <p:spPr>
          <a:xfrm>
            <a:off x="1400175" y="666750"/>
            <a:ext cx="3067050" cy="146050"/>
          </a:xfrm>
          <a:prstGeom prst="rect">
            <a:avLst/>
          </a:prstGeom>
        </p:spPr>
        <p:txBody>
          <a:bodyPr>
            <a:spAutoFit/>
          </a:bodyPr>
          <a:lstStyle/>
          <a:p>
            <a:pPr algn="ctr">
              <a:defRPr/>
            </a:pPr>
            <a:r>
              <a:rPr lang="nl-NL" sz="350" err="1">
                <a:solidFill>
                  <a:schemeClr val="bg1">
                    <a:lumMod val="50000"/>
                  </a:schemeClr>
                </a:solidFill>
                <a:latin typeface="PT Sans Narrow" pitchFamily="34" charset="0"/>
              </a:rPr>
              <a:t>Task</a:t>
            </a:r>
            <a:r>
              <a:rPr lang="nl-NL" sz="350">
                <a:solidFill>
                  <a:schemeClr val="bg1">
                    <a:lumMod val="50000"/>
                  </a:schemeClr>
                </a:solidFill>
                <a:latin typeface="PT Sans Narrow" pitchFamily="34" charset="0"/>
              </a:rPr>
              <a:t> </a:t>
            </a:r>
            <a:r>
              <a:rPr lang="nl-NL" sz="350" err="1">
                <a:solidFill>
                  <a:schemeClr val="bg1">
                    <a:lumMod val="50000"/>
                  </a:schemeClr>
                </a:solidFill>
                <a:latin typeface="PT Sans Narrow" pitchFamily="34" charset="0"/>
              </a:rPr>
              <a:t>Democratic</a:t>
            </a:r>
            <a:r>
              <a:rPr lang="nl-NL" sz="350">
                <a:solidFill>
                  <a:schemeClr val="bg1">
                    <a:lumMod val="50000"/>
                  </a:schemeClr>
                </a:solidFill>
                <a:latin typeface="PT Sans Narrow" pitchFamily="34" charset="0"/>
              </a:rPr>
              <a:t> </a:t>
            </a:r>
            <a:r>
              <a:rPr lang="nl-NL" sz="350" err="1">
                <a:solidFill>
                  <a:schemeClr val="bg1">
                    <a:lumMod val="50000"/>
                  </a:schemeClr>
                </a:solidFill>
                <a:latin typeface="PT Sans Narrow" pitchFamily="34" charset="0"/>
              </a:rPr>
              <a:t>Campaign</a:t>
            </a:r>
            <a:r>
              <a:rPr lang="nl-NL" sz="350">
                <a:solidFill>
                  <a:schemeClr val="bg1">
                    <a:lumMod val="50000"/>
                  </a:schemeClr>
                </a:solidFill>
                <a:latin typeface="PT Sans Narrow" pitchFamily="34" charset="0"/>
              </a:rPr>
              <a:t> Canvas, Vereniging Noorden Duurzaam © 2023. </a:t>
            </a:r>
            <a:r>
              <a:rPr lang="nl-NL" sz="350" err="1">
                <a:solidFill>
                  <a:schemeClr val="bg1">
                    <a:lumMod val="50000"/>
                  </a:schemeClr>
                </a:solidFill>
                <a:latin typeface="PT Sans Narrow" pitchFamily="34" charset="0"/>
              </a:rPr>
              <a:t>Reuse</a:t>
            </a:r>
            <a:r>
              <a:rPr lang="nl-NL" sz="350">
                <a:solidFill>
                  <a:schemeClr val="bg1">
                    <a:lumMod val="50000"/>
                  </a:schemeClr>
                </a:solidFill>
                <a:latin typeface="PT Sans Narrow" pitchFamily="34" charset="0"/>
              </a:rPr>
              <a:t> </a:t>
            </a:r>
            <a:r>
              <a:rPr lang="nl-NL" sz="350" err="1">
                <a:solidFill>
                  <a:schemeClr val="bg1">
                    <a:lumMod val="50000"/>
                  </a:schemeClr>
                </a:solidFill>
                <a:latin typeface="PT Sans Narrow" pitchFamily="34" charset="0"/>
              </a:rPr>
              <a:t>license</a:t>
            </a:r>
            <a:r>
              <a:rPr lang="nl-NL" sz="350">
                <a:solidFill>
                  <a:schemeClr val="bg1">
                    <a:lumMod val="50000"/>
                  </a:schemeClr>
                </a:solidFill>
                <a:latin typeface="PT Sans Narrow" pitchFamily="34" charset="0"/>
              </a:rPr>
              <a:t>: </a:t>
            </a:r>
            <a:r>
              <a:rPr lang="nl-NL" sz="350" err="1">
                <a:solidFill>
                  <a:schemeClr val="bg1">
                    <a:lumMod val="50000"/>
                  </a:schemeClr>
                </a:solidFill>
                <a:latin typeface="PT Sans Narrow" pitchFamily="34" charset="0"/>
              </a:rPr>
              <a:t>Creative</a:t>
            </a:r>
            <a:r>
              <a:rPr lang="nl-NL" sz="350">
                <a:solidFill>
                  <a:schemeClr val="bg1">
                    <a:lumMod val="50000"/>
                  </a:schemeClr>
                </a:solidFill>
                <a:latin typeface="PT Sans Narrow" pitchFamily="34" charset="0"/>
              </a:rPr>
              <a:t> </a:t>
            </a:r>
            <a:r>
              <a:rPr lang="nl-NL" sz="350" err="1">
                <a:solidFill>
                  <a:schemeClr val="bg1">
                    <a:lumMod val="50000"/>
                  </a:schemeClr>
                </a:solidFill>
                <a:latin typeface="PT Sans Narrow" pitchFamily="34" charset="0"/>
              </a:rPr>
              <a:t>Commons</a:t>
            </a:r>
            <a:r>
              <a:rPr lang="nl-NL" sz="350">
                <a:solidFill>
                  <a:schemeClr val="bg1">
                    <a:lumMod val="50000"/>
                  </a:schemeClr>
                </a:solidFill>
                <a:latin typeface="PT Sans Narrow" pitchFamily="34" charset="0"/>
              </a:rPr>
              <a:t> BY-SA 4.0 International. Canvas </a:t>
            </a:r>
            <a:r>
              <a:rPr lang="nl-NL" sz="350" err="1">
                <a:solidFill>
                  <a:schemeClr val="bg1">
                    <a:lumMod val="50000"/>
                  </a:schemeClr>
                </a:solidFill>
                <a:latin typeface="PT Sans Narrow" pitchFamily="34" charset="0"/>
              </a:rPr>
              <a:t>version</a:t>
            </a:r>
            <a:r>
              <a:rPr lang="nl-NL" sz="350">
                <a:solidFill>
                  <a:schemeClr val="bg1">
                    <a:lumMod val="50000"/>
                  </a:schemeClr>
                </a:solidFill>
                <a:latin typeface="PT Sans Narrow" pitchFamily="34" charset="0"/>
              </a:rPr>
              <a:t> 231210</a:t>
            </a:r>
          </a:p>
        </p:txBody>
      </p:sp>
      <p:sp>
        <p:nvSpPr>
          <p:cNvPr id="116" name="Rechthoek 115">
            <a:extLst>
              <a:ext uri="{FF2B5EF4-FFF2-40B4-BE49-F238E27FC236}">
                <a16:creationId xmlns:a16="http://schemas.microsoft.com/office/drawing/2014/main" id="{3DAB0826-5E90-873A-72B9-B831F6DA14B9}"/>
              </a:ext>
            </a:extLst>
          </p:cNvPr>
          <p:cNvSpPr/>
          <p:nvPr/>
        </p:nvSpPr>
        <p:spPr>
          <a:xfrm>
            <a:off x="4972051" y="6657976"/>
            <a:ext cx="2219325" cy="200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100">
                <a:solidFill>
                  <a:schemeClr val="bg1">
                    <a:lumMod val="50000"/>
                  </a:schemeClr>
                </a:solidFill>
                <a:latin typeface="PT Sans Narrow" pitchFamily="34" charset="0"/>
              </a:rPr>
              <a:t>INDEPENDENT CHAIR</a:t>
            </a:r>
          </a:p>
        </p:txBody>
      </p:sp>
      <p:sp>
        <p:nvSpPr>
          <p:cNvPr id="117" name="Ovaal 116">
            <a:extLst>
              <a:ext uri="{FF2B5EF4-FFF2-40B4-BE49-F238E27FC236}">
                <a16:creationId xmlns:a16="http://schemas.microsoft.com/office/drawing/2014/main" id="{5D24F1E5-2984-EB62-CC38-F40F4B5E3F39}"/>
              </a:ext>
            </a:extLst>
          </p:cNvPr>
          <p:cNvSpPr/>
          <p:nvPr/>
        </p:nvSpPr>
        <p:spPr>
          <a:xfrm>
            <a:off x="5326064" y="2617789"/>
            <a:ext cx="1614487" cy="1614487"/>
          </a:xfrm>
          <a:prstGeom prst="ellipse">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bg1">
                  <a:lumMod val="50000"/>
                </a:schemeClr>
              </a:solidFill>
            </a:endParaRPr>
          </a:p>
        </p:txBody>
      </p:sp>
      <p:sp>
        <p:nvSpPr>
          <p:cNvPr id="118" name="Rechthoek 117">
            <a:extLst>
              <a:ext uri="{FF2B5EF4-FFF2-40B4-BE49-F238E27FC236}">
                <a16:creationId xmlns:a16="http://schemas.microsoft.com/office/drawing/2014/main" id="{6849DD57-AB0D-FA01-62F3-CBF22847825E}"/>
              </a:ext>
            </a:extLst>
          </p:cNvPr>
          <p:cNvSpPr/>
          <p:nvPr/>
        </p:nvSpPr>
        <p:spPr>
          <a:xfrm>
            <a:off x="5480448" y="2877347"/>
            <a:ext cx="1355725" cy="1539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100">
                <a:solidFill>
                  <a:schemeClr val="bg1">
                    <a:lumMod val="50000"/>
                  </a:schemeClr>
                </a:solidFill>
                <a:latin typeface="PT Sans Narrow" pitchFamily="34" charset="0"/>
              </a:rPr>
              <a:t>SHARED VALUES</a:t>
            </a:r>
            <a:endParaRPr lang="en-GB" sz="2800">
              <a:solidFill>
                <a:schemeClr val="bg1">
                  <a:lumMod val="50000"/>
                </a:schemeClr>
              </a:solidFill>
              <a:latin typeface="PT Sans Narrow" pitchFamily="34" charset="0"/>
            </a:endParaRPr>
          </a:p>
        </p:txBody>
      </p:sp>
      <p:sp>
        <p:nvSpPr>
          <p:cNvPr id="119" name="Rechthoek 118">
            <a:extLst>
              <a:ext uri="{FF2B5EF4-FFF2-40B4-BE49-F238E27FC236}">
                <a16:creationId xmlns:a16="http://schemas.microsoft.com/office/drawing/2014/main" id="{952B0CC7-E385-4D94-53E9-A5B139980E6F}"/>
              </a:ext>
            </a:extLst>
          </p:cNvPr>
          <p:cNvSpPr/>
          <p:nvPr/>
        </p:nvSpPr>
        <p:spPr>
          <a:xfrm rot="12866484">
            <a:off x="8191500" y="157163"/>
            <a:ext cx="77788" cy="44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bg1">
                  <a:lumMod val="50000"/>
                </a:schemeClr>
              </a:solidFill>
            </a:endParaRPr>
          </a:p>
        </p:txBody>
      </p:sp>
      <p:sp>
        <p:nvSpPr>
          <p:cNvPr id="120" name="Rechthoek 119">
            <a:extLst>
              <a:ext uri="{FF2B5EF4-FFF2-40B4-BE49-F238E27FC236}">
                <a16:creationId xmlns:a16="http://schemas.microsoft.com/office/drawing/2014/main" id="{8423977C-23EF-57B1-227E-9CA5A1E03414}"/>
              </a:ext>
            </a:extLst>
          </p:cNvPr>
          <p:cNvSpPr/>
          <p:nvPr/>
        </p:nvSpPr>
        <p:spPr>
          <a:xfrm rot="14111808">
            <a:off x="4003676" y="134938"/>
            <a:ext cx="77787" cy="46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bg1">
                  <a:lumMod val="50000"/>
                </a:schemeClr>
              </a:solidFill>
            </a:endParaRPr>
          </a:p>
        </p:txBody>
      </p:sp>
      <p:sp>
        <p:nvSpPr>
          <p:cNvPr id="12" name="Rechthoek 98">
            <a:extLst>
              <a:ext uri="{FF2B5EF4-FFF2-40B4-BE49-F238E27FC236}">
                <a16:creationId xmlns:a16="http://schemas.microsoft.com/office/drawing/2014/main" id="{D6FB2782-FDBA-C6EC-4CF0-8E03B0B88FCB}"/>
              </a:ext>
            </a:extLst>
          </p:cNvPr>
          <p:cNvSpPr/>
          <p:nvPr/>
        </p:nvSpPr>
        <p:spPr>
          <a:xfrm>
            <a:off x="1392239" y="5254789"/>
            <a:ext cx="1773237" cy="14430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eaLnBrk="1" hangingPunct="1">
              <a:defRPr/>
            </a:pPr>
            <a:r>
              <a:rPr lang="en-GB" sz="1050">
                <a:solidFill>
                  <a:schemeClr val="bg1">
                    <a:lumMod val="50000"/>
                  </a:schemeClr>
                </a:solidFill>
                <a:latin typeface="Humanist 777 Condensed Regular" pitchFamily="50" charset="0"/>
              </a:rPr>
              <a:t>4. </a:t>
            </a:r>
            <a:r>
              <a:rPr lang="en-GB" sz="1050" b="1">
                <a:solidFill>
                  <a:schemeClr val="bg1">
                    <a:lumMod val="50000"/>
                  </a:schemeClr>
                </a:solidFill>
                <a:latin typeface="Humanist 777 Condensed Regular" pitchFamily="50" charset="0"/>
              </a:rPr>
              <a:t>Who</a:t>
            </a:r>
            <a:r>
              <a:rPr lang="en-GB" sz="1050">
                <a:solidFill>
                  <a:schemeClr val="bg1">
                    <a:lumMod val="50000"/>
                  </a:schemeClr>
                </a:solidFill>
                <a:latin typeface="Humanist 777 Condensed Regular" pitchFamily="50" charset="0"/>
              </a:rPr>
              <a:t>. Which organisations of scientists can call upon their members to contribute to a society wide transition campaign?</a:t>
            </a:r>
          </a:p>
        </p:txBody>
      </p:sp>
      <p:sp>
        <p:nvSpPr>
          <p:cNvPr id="13" name="Rechthoek 102">
            <a:extLst>
              <a:ext uri="{FF2B5EF4-FFF2-40B4-BE49-F238E27FC236}">
                <a16:creationId xmlns:a16="http://schemas.microsoft.com/office/drawing/2014/main" id="{16630399-8E83-C669-3336-C132C527D936}"/>
              </a:ext>
            </a:extLst>
          </p:cNvPr>
          <p:cNvSpPr/>
          <p:nvPr/>
        </p:nvSpPr>
        <p:spPr>
          <a:xfrm>
            <a:off x="3451707" y="4468019"/>
            <a:ext cx="1173268" cy="17605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r" eaLnBrk="1" hangingPunct="1">
              <a:defRPr/>
            </a:pPr>
            <a:r>
              <a:rPr lang="en-GB" sz="1100">
                <a:solidFill>
                  <a:schemeClr val="bg1">
                    <a:lumMod val="50000"/>
                  </a:schemeClr>
                </a:solidFill>
                <a:latin typeface="Humanist 777 Condensed Regular" pitchFamily="50" charset="0"/>
              </a:rPr>
              <a:t>5. </a:t>
            </a:r>
            <a:r>
              <a:rPr lang="en-GB" sz="1100" b="1">
                <a:solidFill>
                  <a:schemeClr val="bg1">
                    <a:lumMod val="50000"/>
                  </a:schemeClr>
                </a:solidFill>
                <a:latin typeface="Humanist 777 Condensed Regular" pitchFamily="50" charset="0"/>
              </a:rPr>
              <a:t>What. </a:t>
            </a:r>
            <a:r>
              <a:rPr lang="en-GB" sz="1100">
                <a:solidFill>
                  <a:schemeClr val="bg1">
                    <a:lumMod val="50000"/>
                  </a:schemeClr>
                </a:solidFill>
                <a:latin typeface="Humanist 777 Condensed Regular" pitchFamily="50" charset="0"/>
              </a:rPr>
              <a:t>What could they contribute? </a:t>
            </a:r>
          </a:p>
        </p:txBody>
      </p:sp>
      <p:sp>
        <p:nvSpPr>
          <p:cNvPr id="14" name="Rechthoek 98">
            <a:extLst>
              <a:ext uri="{FF2B5EF4-FFF2-40B4-BE49-F238E27FC236}">
                <a16:creationId xmlns:a16="http://schemas.microsoft.com/office/drawing/2014/main" id="{A9AE4CBC-F1CC-4D1B-D879-4CEB56F840B3}"/>
              </a:ext>
            </a:extLst>
          </p:cNvPr>
          <p:cNvSpPr/>
          <p:nvPr/>
        </p:nvSpPr>
        <p:spPr>
          <a:xfrm>
            <a:off x="1406525" y="795503"/>
            <a:ext cx="1773238" cy="19954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eaLnBrk="1" hangingPunct="1">
              <a:defRPr/>
            </a:pPr>
            <a:r>
              <a:rPr lang="en-GB" sz="1050">
                <a:solidFill>
                  <a:schemeClr val="bg1">
                    <a:lumMod val="50000"/>
                  </a:schemeClr>
                </a:solidFill>
                <a:latin typeface="Humanist 777 Condensed Regular" pitchFamily="50" charset="0"/>
              </a:rPr>
              <a:t>4. </a:t>
            </a:r>
            <a:r>
              <a:rPr lang="en-GB" sz="1050" b="1">
                <a:solidFill>
                  <a:schemeClr val="bg1">
                    <a:lumMod val="50000"/>
                  </a:schemeClr>
                </a:solidFill>
                <a:latin typeface="Humanist 777 Condensed Regular" pitchFamily="50" charset="0"/>
              </a:rPr>
              <a:t>Who</a:t>
            </a:r>
            <a:r>
              <a:rPr lang="en-GB" sz="1050">
                <a:solidFill>
                  <a:schemeClr val="bg1">
                    <a:lumMod val="50000"/>
                  </a:schemeClr>
                </a:solidFill>
                <a:latin typeface="Humanist 777 Condensed Regular" pitchFamily="50" charset="0"/>
              </a:rPr>
              <a:t>. Which citizen networks </a:t>
            </a:r>
            <a:r>
              <a:rPr lang="en-GB" sz="1050" err="1">
                <a:solidFill>
                  <a:schemeClr val="bg1">
                    <a:lumMod val="50000"/>
                  </a:schemeClr>
                </a:solidFill>
                <a:latin typeface="Humanist 777 Condensed Regular" pitchFamily="50" charset="0"/>
              </a:rPr>
              <a:t>kan</a:t>
            </a:r>
            <a:r>
              <a:rPr lang="en-GB" sz="1050">
                <a:solidFill>
                  <a:schemeClr val="bg1">
                    <a:lumMod val="50000"/>
                  </a:schemeClr>
                </a:solidFill>
                <a:latin typeface="Humanist 777 Condensed Regular" pitchFamily="50" charset="0"/>
              </a:rPr>
              <a:t> call upon their members to contribute to a society wide transition campaign?</a:t>
            </a:r>
          </a:p>
        </p:txBody>
      </p:sp>
      <p:sp>
        <p:nvSpPr>
          <p:cNvPr id="15" name="Rechthoek 98">
            <a:extLst>
              <a:ext uri="{FF2B5EF4-FFF2-40B4-BE49-F238E27FC236}">
                <a16:creationId xmlns:a16="http://schemas.microsoft.com/office/drawing/2014/main" id="{902470F7-887D-94B2-E153-A208355171BB}"/>
              </a:ext>
            </a:extLst>
          </p:cNvPr>
          <p:cNvSpPr/>
          <p:nvPr/>
        </p:nvSpPr>
        <p:spPr>
          <a:xfrm>
            <a:off x="8996364" y="776289"/>
            <a:ext cx="1773237" cy="19954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r" eaLnBrk="1" hangingPunct="1">
              <a:defRPr/>
            </a:pPr>
            <a:r>
              <a:rPr lang="en-GB" sz="1050">
                <a:solidFill>
                  <a:schemeClr val="bg1">
                    <a:lumMod val="50000"/>
                  </a:schemeClr>
                </a:solidFill>
                <a:latin typeface="Humanist 777 Condensed Regular" pitchFamily="50" charset="0"/>
              </a:rPr>
              <a:t>4. </a:t>
            </a:r>
            <a:r>
              <a:rPr lang="en-GB" sz="1050" b="1">
                <a:solidFill>
                  <a:schemeClr val="bg1">
                    <a:lumMod val="50000"/>
                  </a:schemeClr>
                </a:solidFill>
                <a:latin typeface="Humanist 777 Condensed Regular" pitchFamily="50" charset="0"/>
              </a:rPr>
              <a:t>Who</a:t>
            </a:r>
            <a:r>
              <a:rPr lang="en-GB" sz="1050">
                <a:solidFill>
                  <a:schemeClr val="bg1">
                    <a:lumMod val="50000"/>
                  </a:schemeClr>
                </a:solidFill>
                <a:latin typeface="Humanist 777 Condensed Regular" pitchFamily="50" charset="0"/>
              </a:rPr>
              <a:t>. Which business networks can call upon their members to contribute to a society wide transition campaign?</a:t>
            </a:r>
          </a:p>
        </p:txBody>
      </p:sp>
      <p:sp>
        <p:nvSpPr>
          <p:cNvPr id="16" name="Rechthoek 98">
            <a:extLst>
              <a:ext uri="{FF2B5EF4-FFF2-40B4-BE49-F238E27FC236}">
                <a16:creationId xmlns:a16="http://schemas.microsoft.com/office/drawing/2014/main" id="{AD1E708A-1F95-3173-F1FD-EEF4B94E59C2}"/>
              </a:ext>
            </a:extLst>
          </p:cNvPr>
          <p:cNvSpPr/>
          <p:nvPr/>
        </p:nvSpPr>
        <p:spPr>
          <a:xfrm>
            <a:off x="9002714" y="4684713"/>
            <a:ext cx="1773237" cy="1993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r" eaLnBrk="1" hangingPunct="1">
              <a:defRPr/>
            </a:pPr>
            <a:r>
              <a:rPr lang="en-GB" sz="1050">
                <a:solidFill>
                  <a:schemeClr val="bg1">
                    <a:lumMod val="50000"/>
                  </a:schemeClr>
                </a:solidFill>
                <a:latin typeface="Humanist 777 Condensed Regular" pitchFamily="50" charset="0"/>
              </a:rPr>
              <a:t>4. </a:t>
            </a:r>
            <a:r>
              <a:rPr lang="en-GB" sz="1050" b="1">
                <a:solidFill>
                  <a:schemeClr val="bg1">
                    <a:lumMod val="50000"/>
                  </a:schemeClr>
                </a:solidFill>
                <a:latin typeface="Humanist 777 Condensed Regular" pitchFamily="50" charset="0"/>
              </a:rPr>
              <a:t>Who</a:t>
            </a:r>
            <a:r>
              <a:rPr lang="en-GB" sz="1050">
                <a:solidFill>
                  <a:schemeClr val="bg1">
                    <a:lumMod val="50000"/>
                  </a:schemeClr>
                </a:solidFill>
                <a:latin typeface="Humanist 777 Condensed Regular" pitchFamily="50" charset="0"/>
              </a:rPr>
              <a:t>. Which nonprofit organisations can call upon their members to contribute to a society wide transition campaign?</a:t>
            </a:r>
          </a:p>
        </p:txBody>
      </p:sp>
      <p:sp>
        <p:nvSpPr>
          <p:cNvPr id="17" name="Rechthoek 98">
            <a:extLst>
              <a:ext uri="{FF2B5EF4-FFF2-40B4-BE49-F238E27FC236}">
                <a16:creationId xmlns:a16="http://schemas.microsoft.com/office/drawing/2014/main" id="{E36C8A27-5CB3-972B-9D4C-87824F77449B}"/>
              </a:ext>
            </a:extLst>
          </p:cNvPr>
          <p:cNvSpPr/>
          <p:nvPr/>
        </p:nvSpPr>
        <p:spPr>
          <a:xfrm>
            <a:off x="4476750" y="162090"/>
            <a:ext cx="3333750" cy="24558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hangingPunct="1">
              <a:defRPr/>
            </a:pPr>
            <a:r>
              <a:rPr lang="en-GB" sz="1050">
                <a:solidFill>
                  <a:schemeClr val="bg1">
                    <a:lumMod val="50000"/>
                  </a:schemeClr>
                </a:solidFill>
                <a:latin typeface="Humanist 777 Condensed Regular" pitchFamily="50" charset="0"/>
              </a:rPr>
              <a:t>4. </a:t>
            </a:r>
            <a:r>
              <a:rPr lang="en-GB" sz="1050" b="1">
                <a:solidFill>
                  <a:schemeClr val="bg1">
                    <a:lumMod val="50000"/>
                  </a:schemeClr>
                </a:solidFill>
                <a:latin typeface="Humanist 777 Condensed Regular" pitchFamily="50" charset="0"/>
              </a:rPr>
              <a:t>Who</a:t>
            </a:r>
            <a:r>
              <a:rPr lang="en-GB" sz="1050">
                <a:solidFill>
                  <a:schemeClr val="bg1">
                    <a:lumMod val="50000"/>
                  </a:schemeClr>
                </a:solidFill>
                <a:latin typeface="Humanist 777 Condensed Regular" pitchFamily="50" charset="0"/>
              </a:rPr>
              <a:t>. Which government organisations contribute to a society wide transition campaign?</a:t>
            </a:r>
          </a:p>
        </p:txBody>
      </p:sp>
      <p:sp>
        <p:nvSpPr>
          <p:cNvPr id="18" name="Rechthoek 102">
            <a:extLst>
              <a:ext uri="{FF2B5EF4-FFF2-40B4-BE49-F238E27FC236}">
                <a16:creationId xmlns:a16="http://schemas.microsoft.com/office/drawing/2014/main" id="{61146BF0-48EE-C73D-552A-C46E60BE1363}"/>
              </a:ext>
            </a:extLst>
          </p:cNvPr>
          <p:cNvSpPr/>
          <p:nvPr/>
        </p:nvSpPr>
        <p:spPr>
          <a:xfrm>
            <a:off x="7615236" y="4565650"/>
            <a:ext cx="1230314" cy="17605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eaLnBrk="1" hangingPunct="1">
              <a:defRPr/>
            </a:pPr>
            <a:r>
              <a:rPr lang="en-GB" sz="1100">
                <a:solidFill>
                  <a:schemeClr val="bg1">
                    <a:lumMod val="50000"/>
                  </a:schemeClr>
                </a:solidFill>
                <a:latin typeface="Humanist 777 Condensed Regular" pitchFamily="50" charset="0"/>
              </a:rPr>
              <a:t>5. </a:t>
            </a:r>
            <a:r>
              <a:rPr lang="en-GB" sz="1100" b="1">
                <a:solidFill>
                  <a:schemeClr val="bg1">
                    <a:lumMod val="50000"/>
                  </a:schemeClr>
                </a:solidFill>
                <a:latin typeface="Humanist 777 Condensed Regular" pitchFamily="50" charset="0"/>
              </a:rPr>
              <a:t>What. </a:t>
            </a:r>
            <a:r>
              <a:rPr lang="en-GB" sz="1100">
                <a:solidFill>
                  <a:schemeClr val="bg1">
                    <a:lumMod val="50000"/>
                  </a:schemeClr>
                </a:solidFill>
                <a:latin typeface="Humanist 777 Condensed Regular" pitchFamily="50" charset="0"/>
              </a:rPr>
              <a:t>What could they contribute? </a:t>
            </a:r>
          </a:p>
        </p:txBody>
      </p:sp>
      <p:sp>
        <p:nvSpPr>
          <p:cNvPr id="19" name="Rechthoek 102">
            <a:extLst>
              <a:ext uri="{FF2B5EF4-FFF2-40B4-BE49-F238E27FC236}">
                <a16:creationId xmlns:a16="http://schemas.microsoft.com/office/drawing/2014/main" id="{682F3327-757B-F5B0-B46F-7B62BE108368}"/>
              </a:ext>
            </a:extLst>
          </p:cNvPr>
          <p:cNvSpPr/>
          <p:nvPr/>
        </p:nvSpPr>
        <p:spPr>
          <a:xfrm>
            <a:off x="3363913" y="2275682"/>
            <a:ext cx="1181100" cy="1762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r" eaLnBrk="1" hangingPunct="1">
              <a:defRPr/>
            </a:pPr>
            <a:r>
              <a:rPr lang="en-GB" sz="1100">
                <a:solidFill>
                  <a:schemeClr val="bg1">
                    <a:lumMod val="50000"/>
                  </a:schemeClr>
                </a:solidFill>
                <a:latin typeface="Humanist 777 Condensed Regular" pitchFamily="50" charset="0"/>
              </a:rPr>
              <a:t>5. </a:t>
            </a:r>
            <a:r>
              <a:rPr lang="en-GB" sz="1100" b="1">
                <a:solidFill>
                  <a:schemeClr val="bg1">
                    <a:lumMod val="50000"/>
                  </a:schemeClr>
                </a:solidFill>
                <a:latin typeface="Humanist 777 Condensed Regular" pitchFamily="50" charset="0"/>
              </a:rPr>
              <a:t>What. </a:t>
            </a:r>
            <a:r>
              <a:rPr lang="en-GB" sz="1100">
                <a:solidFill>
                  <a:schemeClr val="bg1">
                    <a:lumMod val="50000"/>
                  </a:schemeClr>
                </a:solidFill>
                <a:latin typeface="Humanist 777 Condensed Regular" pitchFamily="50" charset="0"/>
              </a:rPr>
              <a:t>What could they contribute? </a:t>
            </a:r>
          </a:p>
        </p:txBody>
      </p:sp>
      <p:sp>
        <p:nvSpPr>
          <p:cNvPr id="20" name="Rechthoek 102">
            <a:extLst>
              <a:ext uri="{FF2B5EF4-FFF2-40B4-BE49-F238E27FC236}">
                <a16:creationId xmlns:a16="http://schemas.microsoft.com/office/drawing/2014/main" id="{393D2337-4E69-3DD7-D366-769BAA8E6451}"/>
              </a:ext>
            </a:extLst>
          </p:cNvPr>
          <p:cNvSpPr/>
          <p:nvPr/>
        </p:nvSpPr>
        <p:spPr>
          <a:xfrm>
            <a:off x="4792664" y="844715"/>
            <a:ext cx="2738437" cy="1762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hangingPunct="1">
              <a:defRPr/>
            </a:pPr>
            <a:r>
              <a:rPr lang="en-GB" sz="1100">
                <a:solidFill>
                  <a:schemeClr val="bg1">
                    <a:lumMod val="50000"/>
                  </a:schemeClr>
                </a:solidFill>
                <a:latin typeface="Humanist 777 Condensed Regular" pitchFamily="50" charset="0"/>
              </a:rPr>
              <a:t>5. </a:t>
            </a:r>
            <a:r>
              <a:rPr lang="en-GB" sz="1100" b="1">
                <a:solidFill>
                  <a:schemeClr val="bg1">
                    <a:lumMod val="50000"/>
                  </a:schemeClr>
                </a:solidFill>
                <a:latin typeface="Humanist 777 Condensed Regular" pitchFamily="50" charset="0"/>
              </a:rPr>
              <a:t>What. </a:t>
            </a:r>
            <a:r>
              <a:rPr lang="en-GB" sz="1100">
                <a:solidFill>
                  <a:schemeClr val="bg1">
                    <a:lumMod val="50000"/>
                  </a:schemeClr>
                </a:solidFill>
                <a:latin typeface="Humanist 777 Condensed Regular" pitchFamily="50" charset="0"/>
              </a:rPr>
              <a:t>What could they contribute? </a:t>
            </a:r>
          </a:p>
        </p:txBody>
      </p:sp>
      <p:sp>
        <p:nvSpPr>
          <p:cNvPr id="21" name="Rechthoek 102">
            <a:extLst>
              <a:ext uri="{FF2B5EF4-FFF2-40B4-BE49-F238E27FC236}">
                <a16:creationId xmlns:a16="http://schemas.microsoft.com/office/drawing/2014/main" id="{E4874FA6-AE66-E0DA-81C7-696AF97BF6C4}"/>
              </a:ext>
            </a:extLst>
          </p:cNvPr>
          <p:cNvSpPr/>
          <p:nvPr/>
        </p:nvSpPr>
        <p:spPr>
          <a:xfrm>
            <a:off x="7680713" y="2166937"/>
            <a:ext cx="1192213" cy="1762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eaLnBrk="1" hangingPunct="1">
              <a:defRPr/>
            </a:pPr>
            <a:r>
              <a:rPr lang="en-GB" sz="1100">
                <a:solidFill>
                  <a:schemeClr val="bg1">
                    <a:lumMod val="50000"/>
                  </a:schemeClr>
                </a:solidFill>
                <a:latin typeface="Humanist 777 Condensed Regular" pitchFamily="50" charset="0"/>
              </a:rPr>
              <a:t>5. </a:t>
            </a:r>
            <a:r>
              <a:rPr lang="en-GB" sz="1100" b="1">
                <a:solidFill>
                  <a:schemeClr val="bg1">
                    <a:lumMod val="50000"/>
                  </a:schemeClr>
                </a:solidFill>
                <a:latin typeface="Humanist 777 Condensed Regular" pitchFamily="50" charset="0"/>
              </a:rPr>
              <a:t>What. </a:t>
            </a:r>
            <a:r>
              <a:rPr lang="en-GB" sz="1100">
                <a:solidFill>
                  <a:schemeClr val="bg1">
                    <a:lumMod val="50000"/>
                  </a:schemeClr>
                </a:solidFill>
                <a:latin typeface="Humanist 777 Condensed Regular" pitchFamily="50" charset="0"/>
              </a:rPr>
              <a:t>What could they contribute? </a:t>
            </a:r>
          </a:p>
        </p:txBody>
      </p:sp>
      <p:sp>
        <p:nvSpPr>
          <p:cNvPr id="23" name="Oval 22">
            <a:extLst>
              <a:ext uri="{FF2B5EF4-FFF2-40B4-BE49-F238E27FC236}">
                <a16:creationId xmlns:a16="http://schemas.microsoft.com/office/drawing/2014/main" id="{DD6A041C-EE0E-4D02-77E4-041C3065A1DD}"/>
              </a:ext>
            </a:extLst>
          </p:cNvPr>
          <p:cNvSpPr/>
          <p:nvPr/>
        </p:nvSpPr>
        <p:spPr>
          <a:xfrm>
            <a:off x="1685069" y="34286"/>
            <a:ext cx="209550" cy="209550"/>
          </a:xfrm>
          <a:prstGeom prst="ellipse">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bg1">
                    <a:lumMod val="50000"/>
                  </a:schemeClr>
                </a:solidFill>
                <a:latin typeface="Humanist 777 Condensed Bold" pitchFamily="50" charset="0"/>
              </a:rPr>
              <a:t>1</a:t>
            </a:r>
            <a:endParaRPr lang="en-NL" sz="1200">
              <a:solidFill>
                <a:schemeClr val="bg1">
                  <a:lumMod val="50000"/>
                </a:schemeClr>
              </a:solidFill>
              <a:latin typeface="Humanist 777 Condensed Bold" pitchFamily="50" charset="0"/>
            </a:endParaRPr>
          </a:p>
        </p:txBody>
      </p:sp>
      <p:sp>
        <p:nvSpPr>
          <p:cNvPr id="24" name="Oval 23">
            <a:extLst>
              <a:ext uri="{FF2B5EF4-FFF2-40B4-BE49-F238E27FC236}">
                <a16:creationId xmlns:a16="http://schemas.microsoft.com/office/drawing/2014/main" id="{CBAEC204-0128-E0FF-E50C-E44B2716CCAF}"/>
              </a:ext>
            </a:extLst>
          </p:cNvPr>
          <p:cNvSpPr/>
          <p:nvPr/>
        </p:nvSpPr>
        <p:spPr>
          <a:xfrm>
            <a:off x="8247062" y="57150"/>
            <a:ext cx="209550" cy="209550"/>
          </a:xfrm>
          <a:prstGeom prst="ellipse">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bg1">
                    <a:lumMod val="50000"/>
                  </a:schemeClr>
                </a:solidFill>
                <a:latin typeface="Humanist 777 Condensed Bold" pitchFamily="50" charset="0"/>
              </a:rPr>
              <a:t>2</a:t>
            </a:r>
            <a:endParaRPr lang="en-NL" sz="1200">
              <a:solidFill>
                <a:schemeClr val="bg1">
                  <a:lumMod val="50000"/>
                </a:schemeClr>
              </a:solidFill>
              <a:latin typeface="Humanist 777 Condensed Bold" pitchFamily="50" charset="0"/>
            </a:endParaRPr>
          </a:p>
        </p:txBody>
      </p:sp>
      <p:sp>
        <p:nvSpPr>
          <p:cNvPr id="25" name="Oval 24">
            <a:extLst>
              <a:ext uri="{FF2B5EF4-FFF2-40B4-BE49-F238E27FC236}">
                <a16:creationId xmlns:a16="http://schemas.microsoft.com/office/drawing/2014/main" id="{9127E75C-0444-42B4-A528-9DF9A585509E}"/>
              </a:ext>
            </a:extLst>
          </p:cNvPr>
          <p:cNvSpPr/>
          <p:nvPr/>
        </p:nvSpPr>
        <p:spPr>
          <a:xfrm>
            <a:off x="6053534" y="2656684"/>
            <a:ext cx="209550" cy="209550"/>
          </a:xfrm>
          <a:prstGeom prst="ellipse">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bg1">
                    <a:lumMod val="50000"/>
                  </a:schemeClr>
                </a:solidFill>
                <a:latin typeface="Humanist 777 Condensed Bold" pitchFamily="50" charset="0"/>
              </a:rPr>
              <a:t>3</a:t>
            </a:r>
            <a:endParaRPr lang="en-NL" sz="1200">
              <a:solidFill>
                <a:schemeClr val="bg1">
                  <a:lumMod val="50000"/>
                </a:schemeClr>
              </a:solidFill>
              <a:latin typeface="Humanist 777 Condensed Bold" pitchFamily="50" charset="0"/>
            </a:endParaRPr>
          </a:p>
        </p:txBody>
      </p:sp>
      <p:sp>
        <p:nvSpPr>
          <p:cNvPr id="26" name="Oval 25">
            <a:extLst>
              <a:ext uri="{FF2B5EF4-FFF2-40B4-BE49-F238E27FC236}">
                <a16:creationId xmlns:a16="http://schemas.microsoft.com/office/drawing/2014/main" id="{7E71D9A6-73A0-C30D-87EE-42400A4D36C3}"/>
              </a:ext>
            </a:extLst>
          </p:cNvPr>
          <p:cNvSpPr/>
          <p:nvPr/>
        </p:nvSpPr>
        <p:spPr>
          <a:xfrm>
            <a:off x="1366541" y="5826124"/>
            <a:ext cx="209550" cy="209550"/>
          </a:xfrm>
          <a:prstGeom prst="ellipse">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bg1">
                    <a:lumMod val="50000"/>
                  </a:schemeClr>
                </a:solidFill>
                <a:latin typeface="Humanist 777 Condensed Bold" pitchFamily="50" charset="0"/>
              </a:rPr>
              <a:t>4</a:t>
            </a:r>
            <a:endParaRPr lang="en-NL" sz="1200">
              <a:solidFill>
                <a:schemeClr val="bg1">
                  <a:lumMod val="50000"/>
                </a:schemeClr>
              </a:solidFill>
              <a:latin typeface="Humanist 777 Condensed Bold" pitchFamily="50" charset="0"/>
            </a:endParaRPr>
          </a:p>
        </p:txBody>
      </p:sp>
      <p:sp>
        <p:nvSpPr>
          <p:cNvPr id="27" name="Oval 26">
            <a:extLst>
              <a:ext uri="{FF2B5EF4-FFF2-40B4-BE49-F238E27FC236}">
                <a16:creationId xmlns:a16="http://schemas.microsoft.com/office/drawing/2014/main" id="{D93423A1-20EF-D132-1D97-2AB3911891D1}"/>
              </a:ext>
            </a:extLst>
          </p:cNvPr>
          <p:cNvSpPr/>
          <p:nvPr/>
        </p:nvSpPr>
        <p:spPr>
          <a:xfrm>
            <a:off x="3606803" y="4498188"/>
            <a:ext cx="209550" cy="209550"/>
          </a:xfrm>
          <a:prstGeom prst="ellipse">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bg1">
                    <a:lumMod val="50000"/>
                  </a:schemeClr>
                </a:solidFill>
                <a:latin typeface="Humanist 777 Condensed Bold" pitchFamily="50" charset="0"/>
              </a:rPr>
              <a:t>5</a:t>
            </a:r>
            <a:endParaRPr lang="en-NL" sz="1200">
              <a:solidFill>
                <a:schemeClr val="bg1">
                  <a:lumMod val="50000"/>
                </a:schemeClr>
              </a:solidFill>
              <a:latin typeface="Humanist 777 Condensed Bold" pitchFamily="50" charset="0"/>
            </a:endParaRPr>
          </a:p>
        </p:txBody>
      </p:sp>
      <p:sp>
        <p:nvSpPr>
          <p:cNvPr id="28" name="Oval 27">
            <a:extLst>
              <a:ext uri="{FF2B5EF4-FFF2-40B4-BE49-F238E27FC236}">
                <a16:creationId xmlns:a16="http://schemas.microsoft.com/office/drawing/2014/main" id="{EBD34B75-22A7-6DEE-A074-B05146DB78E5}"/>
              </a:ext>
            </a:extLst>
          </p:cNvPr>
          <p:cNvSpPr/>
          <p:nvPr/>
        </p:nvSpPr>
        <p:spPr>
          <a:xfrm>
            <a:off x="5407026" y="5210176"/>
            <a:ext cx="209550" cy="209550"/>
          </a:xfrm>
          <a:prstGeom prst="ellipse">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bg1">
                    <a:lumMod val="50000"/>
                  </a:schemeClr>
                </a:solidFill>
                <a:latin typeface="Humanist 777 Condensed Bold" pitchFamily="50" charset="0"/>
              </a:rPr>
              <a:t>6</a:t>
            </a:r>
            <a:endParaRPr lang="en-NL" sz="1200">
              <a:solidFill>
                <a:schemeClr val="bg1">
                  <a:lumMod val="50000"/>
                </a:schemeClr>
              </a:solidFill>
              <a:latin typeface="Humanist 777 Condensed Bold" pitchFamily="50" charset="0"/>
            </a:endParaRPr>
          </a:p>
        </p:txBody>
      </p:sp>
      <p:sp>
        <p:nvSpPr>
          <p:cNvPr id="2" name="Tijdelijke aanduiding voor dianummer 9">
            <a:extLst>
              <a:ext uri="{FF2B5EF4-FFF2-40B4-BE49-F238E27FC236}">
                <a16:creationId xmlns:a16="http://schemas.microsoft.com/office/drawing/2014/main" id="{E6B8BF7B-F977-640E-3F64-9349DDA4DC30}"/>
              </a:ext>
            </a:extLst>
          </p:cNvPr>
          <p:cNvSpPr>
            <a:spLocks noGrp="1"/>
          </p:cNvSpPr>
          <p:nvPr>
            <p:ph type="sldNum" sz="quarter" idx="12"/>
          </p:nvPr>
        </p:nvSpPr>
        <p:spPr>
          <a:xfrm>
            <a:off x="8737600" y="6356350"/>
            <a:ext cx="2844800" cy="365125"/>
          </a:xfrm>
        </p:spPr>
        <p:txBody>
          <a:bodyPr/>
          <a:lstStyle/>
          <a:p>
            <a:fld id="{DB84A1B6-3E3C-43A1-BB53-538E0E766A63}" type="slidenum">
              <a:rPr lang="nl-NL" smtClean="0">
                <a:solidFill>
                  <a:schemeClr val="bg1">
                    <a:lumMod val="50000"/>
                  </a:schemeClr>
                </a:solidFill>
              </a:rPr>
              <a:pPr/>
              <a:t>31</a:t>
            </a:fld>
            <a:endParaRPr lang="nl-NL">
              <a:solidFill>
                <a:schemeClr val="bg1">
                  <a:lumMod val="50000"/>
                </a:schemeClr>
              </a:solidFill>
            </a:endParaRPr>
          </a:p>
        </p:txBody>
      </p:sp>
      <p:sp>
        <p:nvSpPr>
          <p:cNvPr id="4" name="Rectangle 3">
            <a:extLst>
              <a:ext uri="{FF2B5EF4-FFF2-40B4-BE49-F238E27FC236}">
                <a16:creationId xmlns:a16="http://schemas.microsoft.com/office/drawing/2014/main" id="{C111B792-D5D9-0C45-EAC2-4331618321DC}"/>
              </a:ext>
            </a:extLst>
          </p:cNvPr>
          <p:cNvSpPr/>
          <p:nvPr/>
        </p:nvSpPr>
        <p:spPr>
          <a:xfrm>
            <a:off x="0" y="0"/>
            <a:ext cx="1223963" cy="685323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tangle 4">
            <a:extLst>
              <a:ext uri="{FF2B5EF4-FFF2-40B4-BE49-F238E27FC236}">
                <a16:creationId xmlns:a16="http://schemas.microsoft.com/office/drawing/2014/main" id="{4D7CFA7E-1575-07F9-33A6-846047180459}"/>
              </a:ext>
            </a:extLst>
          </p:cNvPr>
          <p:cNvSpPr/>
          <p:nvPr/>
        </p:nvSpPr>
        <p:spPr>
          <a:xfrm>
            <a:off x="10977561" y="14289"/>
            <a:ext cx="1223963" cy="685323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2057122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A7687-2F15-06F5-7367-FF06D4CDA7AA}"/>
              </a:ext>
            </a:extLst>
          </p:cNvPr>
          <p:cNvSpPr>
            <a:spLocks noGrp="1"/>
          </p:cNvSpPr>
          <p:nvPr>
            <p:ph type="title"/>
          </p:nvPr>
        </p:nvSpPr>
        <p:spPr/>
        <p:txBody>
          <a:bodyPr/>
          <a:lstStyle/>
          <a:p>
            <a:r>
              <a:rPr lang="en-GB"/>
              <a:t>Hauser, 2014</a:t>
            </a:r>
            <a:endParaRPr lang="nl-NL"/>
          </a:p>
        </p:txBody>
      </p:sp>
      <p:pic>
        <p:nvPicPr>
          <p:cNvPr id="7" name="Picture 6">
            <a:extLst>
              <a:ext uri="{FF2B5EF4-FFF2-40B4-BE49-F238E27FC236}">
                <a16:creationId xmlns:a16="http://schemas.microsoft.com/office/drawing/2014/main" id="{77E8817E-8025-0EDB-E718-04DEBE97FE00}"/>
              </a:ext>
            </a:extLst>
          </p:cNvPr>
          <p:cNvPicPr>
            <a:picLocks noChangeAspect="1"/>
          </p:cNvPicPr>
          <p:nvPr/>
        </p:nvPicPr>
        <p:blipFill>
          <a:blip r:embed="rId2">
            <a:grayscl/>
            <a:extLst>
              <a:ext uri="{BEBA8EAE-BF5A-486C-A8C5-ECC9F3942E4B}">
                <a14:imgProps xmlns:a14="http://schemas.microsoft.com/office/drawing/2010/main">
                  <a14:imgLayer r:embed="rId3">
                    <a14:imgEffect>
                      <a14:colorTemperature colorTemp="6692"/>
                    </a14:imgEffect>
                    <a14:imgEffect>
                      <a14:brightnessContrast bright="25000" contrast="-2000"/>
                    </a14:imgEffect>
                  </a14:imgLayer>
                </a14:imgProps>
              </a:ext>
            </a:extLst>
          </a:blip>
          <a:stretch>
            <a:fillRect/>
          </a:stretch>
        </p:blipFill>
        <p:spPr>
          <a:xfrm>
            <a:off x="443156" y="957358"/>
            <a:ext cx="3406070" cy="5572612"/>
          </a:xfrm>
          <a:prstGeom prst="rect">
            <a:avLst/>
          </a:prstGeom>
        </p:spPr>
      </p:pic>
      <p:pic>
        <p:nvPicPr>
          <p:cNvPr id="9" name="Picture 8">
            <a:extLst>
              <a:ext uri="{FF2B5EF4-FFF2-40B4-BE49-F238E27FC236}">
                <a16:creationId xmlns:a16="http://schemas.microsoft.com/office/drawing/2014/main" id="{E27F1FC4-8C39-C73C-1BED-DF62EF62DE25}"/>
              </a:ext>
            </a:extLst>
          </p:cNvPr>
          <p:cNvPicPr>
            <a:picLocks noChangeAspect="1"/>
          </p:cNvPicPr>
          <p:nvPr/>
        </p:nvPicPr>
        <p:blipFill>
          <a:blip r:embed="rId4">
            <a:grayscl/>
            <a:extLst>
              <a:ext uri="{BEBA8EAE-BF5A-486C-A8C5-ECC9F3942E4B}">
                <a14:imgProps xmlns:a14="http://schemas.microsoft.com/office/drawing/2010/main">
                  <a14:imgLayer r:embed="rId5">
                    <a14:imgEffect>
                      <a14:brightnessContrast bright="25000"/>
                    </a14:imgEffect>
                  </a14:imgLayer>
                </a14:imgProps>
              </a:ext>
            </a:extLst>
          </a:blip>
          <a:stretch>
            <a:fillRect/>
          </a:stretch>
        </p:blipFill>
        <p:spPr>
          <a:xfrm>
            <a:off x="4166582" y="957358"/>
            <a:ext cx="4236579" cy="5572612"/>
          </a:xfrm>
          <a:prstGeom prst="rect">
            <a:avLst/>
          </a:prstGeom>
        </p:spPr>
      </p:pic>
      <p:sp>
        <p:nvSpPr>
          <p:cNvPr id="10" name="Rectangle 9">
            <a:extLst>
              <a:ext uri="{FF2B5EF4-FFF2-40B4-BE49-F238E27FC236}">
                <a16:creationId xmlns:a16="http://schemas.microsoft.com/office/drawing/2014/main" id="{B053F07F-2275-DB74-7239-BA56AB4DA8E4}"/>
              </a:ext>
            </a:extLst>
          </p:cNvPr>
          <p:cNvSpPr/>
          <p:nvPr/>
        </p:nvSpPr>
        <p:spPr>
          <a:xfrm>
            <a:off x="8585541" y="438137"/>
            <a:ext cx="3357300" cy="559444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en-GB" sz="180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Hauser, O. P., Rand, D. G., Peysakhovich, A., &amp; Nowak, M. A. (2014). </a:t>
            </a:r>
            <a:r>
              <a:rPr lang="en-GB" sz="1800" b="1">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Cooperating with the future</a:t>
            </a:r>
            <a:r>
              <a:rPr lang="en-GB" sz="180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 Nature, 511(7508), Article 7508. </a:t>
            </a:r>
            <a:r>
              <a:rPr lang="en-GB" sz="180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hlinkClick r:id="rId6"/>
              </a:rPr>
              <a:t>https://doi.org/10.1038/nature13530 </a:t>
            </a:r>
            <a:endParaRPr lang="nl-NL" sz="180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80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Cited in Hickel, J. (2021). </a:t>
            </a:r>
            <a:r>
              <a:rPr lang="en-GB" sz="1800" b="1">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Less is More</a:t>
            </a:r>
            <a:r>
              <a:rPr lang="en-GB" sz="180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 Penguin Random House. </a:t>
            </a:r>
            <a:r>
              <a:rPr lang="en-GB" sz="1800" u="sng">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https://www.jasonhickel.org/less-is-more</a:t>
            </a:r>
            <a:endParaRPr lang="nl-NL" sz="180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945042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20128847-74D0-0948-919E-592DD89681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0"/>
            <a:ext cx="9242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09B66-FC56-C8AE-2127-E29E1DF71E12}"/>
              </a:ext>
            </a:extLst>
          </p:cNvPr>
          <p:cNvSpPr>
            <a:spLocks noGrp="1"/>
          </p:cNvSpPr>
          <p:nvPr>
            <p:ph type="title"/>
          </p:nvPr>
        </p:nvSpPr>
        <p:spPr/>
        <p:txBody>
          <a:bodyPr/>
          <a:lstStyle/>
          <a:p>
            <a:r>
              <a:rPr lang="en-GB" err="1"/>
              <a:t>Brainstormcanvas</a:t>
            </a:r>
            <a:endParaRPr lang="en-NL"/>
          </a:p>
        </p:txBody>
      </p:sp>
      <p:sp>
        <p:nvSpPr>
          <p:cNvPr id="3" name="Content Placeholder 2">
            <a:extLst>
              <a:ext uri="{FF2B5EF4-FFF2-40B4-BE49-F238E27FC236}">
                <a16:creationId xmlns:a16="http://schemas.microsoft.com/office/drawing/2014/main" id="{EE89266B-E798-4920-1CFE-2A67F43A9CE5}"/>
              </a:ext>
            </a:extLst>
          </p:cNvPr>
          <p:cNvSpPr>
            <a:spLocks noGrp="1"/>
          </p:cNvSpPr>
          <p:nvPr>
            <p:ph idx="1"/>
          </p:nvPr>
        </p:nvSpPr>
        <p:spPr/>
        <p:txBody>
          <a:bodyPr/>
          <a:lstStyle/>
          <a:p>
            <a:endParaRPr lang="en-NL"/>
          </a:p>
        </p:txBody>
      </p:sp>
      <p:pic>
        <p:nvPicPr>
          <p:cNvPr id="5" name="Picture 4">
            <a:extLst>
              <a:ext uri="{FF2B5EF4-FFF2-40B4-BE49-F238E27FC236}">
                <a16:creationId xmlns:a16="http://schemas.microsoft.com/office/drawing/2014/main" id="{60C24691-62F4-6054-0261-6D38D190A6CE}"/>
              </a:ext>
            </a:extLst>
          </p:cNvPr>
          <p:cNvPicPr>
            <a:picLocks noChangeAspect="1"/>
          </p:cNvPicPr>
          <p:nvPr/>
        </p:nvPicPr>
        <p:blipFill>
          <a:blip r:embed="rId2"/>
          <a:stretch>
            <a:fillRect/>
          </a:stretch>
        </p:blipFill>
        <p:spPr>
          <a:xfrm>
            <a:off x="0" y="1111250"/>
            <a:ext cx="8078765" cy="5746750"/>
          </a:xfrm>
          <a:prstGeom prst="rect">
            <a:avLst/>
          </a:prstGeom>
        </p:spPr>
      </p:pic>
      <p:pic>
        <p:nvPicPr>
          <p:cNvPr id="7" name="Picture 6">
            <a:extLst>
              <a:ext uri="{FF2B5EF4-FFF2-40B4-BE49-F238E27FC236}">
                <a16:creationId xmlns:a16="http://schemas.microsoft.com/office/drawing/2014/main" id="{FB61E617-B2FB-F2E0-CEF6-85C9BADF6681}"/>
              </a:ext>
            </a:extLst>
          </p:cNvPr>
          <p:cNvPicPr>
            <a:picLocks noChangeAspect="1"/>
          </p:cNvPicPr>
          <p:nvPr/>
        </p:nvPicPr>
        <p:blipFill>
          <a:blip r:embed="rId3"/>
          <a:stretch>
            <a:fillRect/>
          </a:stretch>
        </p:blipFill>
        <p:spPr>
          <a:xfrm>
            <a:off x="8475132" y="4070350"/>
            <a:ext cx="3716867" cy="2787650"/>
          </a:xfrm>
          <a:prstGeom prst="rect">
            <a:avLst/>
          </a:prstGeom>
        </p:spPr>
      </p:pic>
      <p:pic>
        <p:nvPicPr>
          <p:cNvPr id="4" name="Picture 4">
            <a:extLst>
              <a:ext uri="{FF2B5EF4-FFF2-40B4-BE49-F238E27FC236}">
                <a16:creationId xmlns:a16="http://schemas.microsoft.com/office/drawing/2014/main" id="{08C8CC2D-EC5B-7BB3-56B9-2F3F6959DCFC}"/>
              </a:ext>
            </a:extLst>
          </p:cNvPr>
          <p:cNvPicPr>
            <a:picLocks noChangeAspect="1" noChangeArrowheads="1"/>
          </p:cNvPicPr>
          <p:nvPr/>
        </p:nvPicPr>
        <p:blipFill>
          <a:blip r:embed="rId4" cstate="screen"/>
          <a:srcRect/>
          <a:stretch>
            <a:fillRect/>
          </a:stretch>
        </p:blipFill>
        <p:spPr bwMode="auto">
          <a:xfrm>
            <a:off x="8475132" y="1148491"/>
            <a:ext cx="3716866" cy="2780571"/>
          </a:xfrm>
          <a:prstGeom prst="rect">
            <a:avLst/>
          </a:prstGeom>
          <a:noFill/>
          <a:ln w="9525">
            <a:noFill/>
            <a:miter lim="800000"/>
            <a:headEnd/>
            <a:tailEnd/>
          </a:ln>
          <a:effectLst/>
        </p:spPr>
      </p:pic>
    </p:spTree>
    <p:extLst>
      <p:ext uri="{BB962C8B-B14F-4D97-AF65-F5344CB8AC3E}">
        <p14:creationId xmlns:p14="http://schemas.microsoft.com/office/powerpoint/2010/main" val="21459409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2" name="Groep 22">
            <a:extLst>
              <a:ext uri="{FF2B5EF4-FFF2-40B4-BE49-F238E27FC236}">
                <a16:creationId xmlns:a16="http://schemas.microsoft.com/office/drawing/2014/main" id="{7B53B3ED-EAAB-E125-3E36-F2F5145F1620}"/>
              </a:ext>
            </a:extLst>
          </p:cNvPr>
          <p:cNvGrpSpPr>
            <a:grpSpLocks/>
          </p:cNvGrpSpPr>
          <p:nvPr/>
        </p:nvGrpSpPr>
        <p:grpSpPr bwMode="auto">
          <a:xfrm>
            <a:off x="2940050" y="287338"/>
            <a:ext cx="6311900" cy="6292850"/>
            <a:chOff x="3330632" y="2245156"/>
            <a:chExt cx="2489199" cy="2482850"/>
          </a:xfrm>
        </p:grpSpPr>
        <p:sp>
          <p:nvSpPr>
            <p:cNvPr id="5231" name="AutoShape 9">
              <a:extLst>
                <a:ext uri="{FF2B5EF4-FFF2-40B4-BE49-F238E27FC236}">
                  <a16:creationId xmlns:a16="http://schemas.microsoft.com/office/drawing/2014/main" id="{50FC5E2D-F8C0-A95A-FCB7-236B98046F73}"/>
                </a:ext>
              </a:extLst>
            </p:cNvPr>
            <p:cNvSpPr>
              <a:spLocks noChangeArrowheads="1"/>
            </p:cNvSpPr>
            <p:nvPr/>
          </p:nvSpPr>
          <p:spPr bwMode="auto">
            <a:xfrm>
              <a:off x="3337097" y="2245156"/>
              <a:ext cx="2482734" cy="248285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47 w 21600"/>
                <a:gd name="T13" fmla="*/ 0 h 21600"/>
                <a:gd name="T14" fmla="*/ 18253 w 21600"/>
                <a:gd name="T15" fmla="*/ 6830 h 21600"/>
              </a:gdLst>
              <a:ahLst/>
              <a:cxnLst>
                <a:cxn ang="T8">
                  <a:pos x="T0" y="T1"/>
                </a:cxn>
                <a:cxn ang="T9">
                  <a:pos x="T2" y="T3"/>
                </a:cxn>
                <a:cxn ang="T10">
                  <a:pos x="T4" y="T5"/>
                </a:cxn>
                <a:cxn ang="T11">
                  <a:pos x="T6" y="T7"/>
                </a:cxn>
              </a:cxnLst>
              <a:rect l="T12" t="T13" r="T14" b="T15"/>
              <a:pathLst>
                <a:path w="21600" h="21600">
                  <a:moveTo>
                    <a:pt x="7864" y="6165"/>
                  </a:moveTo>
                  <a:cubicBezTo>
                    <a:pt x="8742" y="5609"/>
                    <a:pt x="9760" y="5314"/>
                    <a:pt x="10800" y="5314"/>
                  </a:cubicBezTo>
                  <a:cubicBezTo>
                    <a:pt x="11839" y="5314"/>
                    <a:pt x="12857" y="5609"/>
                    <a:pt x="13735" y="6165"/>
                  </a:cubicBezTo>
                  <a:lnTo>
                    <a:pt x="16579" y="1676"/>
                  </a:lnTo>
                  <a:cubicBezTo>
                    <a:pt x="14850" y="581"/>
                    <a:pt x="12846" y="0"/>
                    <a:pt x="10799" y="0"/>
                  </a:cubicBezTo>
                  <a:cubicBezTo>
                    <a:pt x="8753" y="0"/>
                    <a:pt x="6749" y="581"/>
                    <a:pt x="5020" y="1676"/>
                  </a:cubicBezTo>
                  <a:lnTo>
                    <a:pt x="7864" y="6165"/>
                  </a:lnTo>
                  <a:close/>
                </a:path>
              </a:pathLst>
            </a:cu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nl-NL" sz="1600">
                <a:latin typeface="PT Sans" panose="020B0503020203020204" pitchFamily="34" charset="0"/>
              </a:endParaRPr>
            </a:p>
          </p:txBody>
        </p:sp>
        <p:sp>
          <p:nvSpPr>
            <p:cNvPr id="5232" name="AutoShape 10">
              <a:extLst>
                <a:ext uri="{FF2B5EF4-FFF2-40B4-BE49-F238E27FC236}">
                  <a16:creationId xmlns:a16="http://schemas.microsoft.com/office/drawing/2014/main" id="{1BA10E44-B016-0C06-B78C-A821033C5572}"/>
                </a:ext>
              </a:extLst>
            </p:cNvPr>
            <p:cNvSpPr>
              <a:spLocks noChangeArrowheads="1"/>
            </p:cNvSpPr>
            <p:nvPr/>
          </p:nvSpPr>
          <p:spPr bwMode="auto">
            <a:xfrm rot="-3857283">
              <a:off x="3330574" y="2245214"/>
              <a:ext cx="2482850" cy="2482734"/>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47 w 21600"/>
                <a:gd name="T13" fmla="*/ 0 h 21600"/>
                <a:gd name="T14" fmla="*/ 18253 w 21600"/>
                <a:gd name="T15" fmla="*/ 6830 h 21600"/>
              </a:gdLst>
              <a:ahLst/>
              <a:cxnLst>
                <a:cxn ang="T8">
                  <a:pos x="T0" y="T1"/>
                </a:cxn>
                <a:cxn ang="T9">
                  <a:pos x="T2" y="T3"/>
                </a:cxn>
                <a:cxn ang="T10">
                  <a:pos x="T4" y="T5"/>
                </a:cxn>
                <a:cxn ang="T11">
                  <a:pos x="T6" y="T7"/>
                </a:cxn>
              </a:cxnLst>
              <a:rect l="T12" t="T13" r="T14" b="T15"/>
              <a:pathLst>
                <a:path w="21600" h="21600">
                  <a:moveTo>
                    <a:pt x="7864" y="6165"/>
                  </a:moveTo>
                  <a:cubicBezTo>
                    <a:pt x="8742" y="5609"/>
                    <a:pt x="9760" y="5314"/>
                    <a:pt x="10800" y="5314"/>
                  </a:cubicBezTo>
                  <a:cubicBezTo>
                    <a:pt x="11839" y="5314"/>
                    <a:pt x="12857" y="5609"/>
                    <a:pt x="13735" y="6165"/>
                  </a:cubicBezTo>
                  <a:lnTo>
                    <a:pt x="16579" y="1676"/>
                  </a:lnTo>
                  <a:cubicBezTo>
                    <a:pt x="14850" y="581"/>
                    <a:pt x="12846" y="0"/>
                    <a:pt x="10799" y="0"/>
                  </a:cubicBezTo>
                  <a:cubicBezTo>
                    <a:pt x="8753" y="0"/>
                    <a:pt x="6749" y="581"/>
                    <a:pt x="5020" y="1676"/>
                  </a:cubicBezTo>
                  <a:lnTo>
                    <a:pt x="7864" y="6165"/>
                  </a:lnTo>
                  <a:close/>
                </a:path>
              </a:pathLst>
            </a:cu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nl-NL" sz="1600">
                <a:latin typeface="PT Sans" panose="020B0503020203020204" pitchFamily="34" charset="0"/>
              </a:endParaRPr>
            </a:p>
          </p:txBody>
        </p:sp>
        <p:sp>
          <p:nvSpPr>
            <p:cNvPr id="5233" name="AutoShape 11">
              <a:extLst>
                <a:ext uri="{FF2B5EF4-FFF2-40B4-BE49-F238E27FC236}">
                  <a16:creationId xmlns:a16="http://schemas.microsoft.com/office/drawing/2014/main" id="{30AD3759-9779-EC47-0D91-EC75FC2603BF}"/>
                </a:ext>
              </a:extLst>
            </p:cNvPr>
            <p:cNvSpPr>
              <a:spLocks noChangeArrowheads="1"/>
            </p:cNvSpPr>
            <p:nvPr/>
          </p:nvSpPr>
          <p:spPr bwMode="auto">
            <a:xfrm rot="-7697004">
              <a:off x="3330574" y="2245214"/>
              <a:ext cx="2482850" cy="2482734"/>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47 w 21600"/>
                <a:gd name="T13" fmla="*/ 0 h 21600"/>
                <a:gd name="T14" fmla="*/ 18253 w 21600"/>
                <a:gd name="T15" fmla="*/ 6830 h 21600"/>
              </a:gdLst>
              <a:ahLst/>
              <a:cxnLst>
                <a:cxn ang="T8">
                  <a:pos x="T0" y="T1"/>
                </a:cxn>
                <a:cxn ang="T9">
                  <a:pos x="T2" y="T3"/>
                </a:cxn>
                <a:cxn ang="T10">
                  <a:pos x="T4" y="T5"/>
                </a:cxn>
                <a:cxn ang="T11">
                  <a:pos x="T6" y="T7"/>
                </a:cxn>
              </a:cxnLst>
              <a:rect l="T12" t="T13" r="T14" b="T15"/>
              <a:pathLst>
                <a:path w="21600" h="21600">
                  <a:moveTo>
                    <a:pt x="7864" y="6165"/>
                  </a:moveTo>
                  <a:cubicBezTo>
                    <a:pt x="8742" y="5609"/>
                    <a:pt x="9760" y="5314"/>
                    <a:pt x="10800" y="5314"/>
                  </a:cubicBezTo>
                  <a:cubicBezTo>
                    <a:pt x="11839" y="5314"/>
                    <a:pt x="12857" y="5609"/>
                    <a:pt x="13735" y="6165"/>
                  </a:cubicBezTo>
                  <a:lnTo>
                    <a:pt x="16579" y="1676"/>
                  </a:lnTo>
                  <a:cubicBezTo>
                    <a:pt x="14850" y="581"/>
                    <a:pt x="12846" y="0"/>
                    <a:pt x="10799" y="0"/>
                  </a:cubicBezTo>
                  <a:cubicBezTo>
                    <a:pt x="8753" y="0"/>
                    <a:pt x="6749" y="581"/>
                    <a:pt x="5020" y="1676"/>
                  </a:cubicBezTo>
                  <a:lnTo>
                    <a:pt x="7864" y="6165"/>
                  </a:lnTo>
                  <a:close/>
                </a:path>
              </a:pathLst>
            </a:custGeom>
            <a:solidFill>
              <a:srgbClr val="3366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nl-NL" sz="1600">
                <a:latin typeface="PT Sans" panose="020B0503020203020204" pitchFamily="34" charset="0"/>
              </a:endParaRPr>
            </a:p>
          </p:txBody>
        </p:sp>
        <p:sp>
          <p:nvSpPr>
            <p:cNvPr id="5234" name="AutoShape 12">
              <a:extLst>
                <a:ext uri="{FF2B5EF4-FFF2-40B4-BE49-F238E27FC236}">
                  <a16:creationId xmlns:a16="http://schemas.microsoft.com/office/drawing/2014/main" id="{23CFB2A7-5CEE-28AA-D0C4-E91B5F8D7804}"/>
                </a:ext>
              </a:extLst>
            </p:cNvPr>
            <p:cNvSpPr>
              <a:spLocks noChangeArrowheads="1"/>
            </p:cNvSpPr>
            <p:nvPr/>
          </p:nvSpPr>
          <p:spPr bwMode="auto">
            <a:xfrm rot="3879987">
              <a:off x="3330574" y="2245214"/>
              <a:ext cx="2482850" cy="2482734"/>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47 w 21600"/>
                <a:gd name="T13" fmla="*/ 0 h 21600"/>
                <a:gd name="T14" fmla="*/ 18253 w 21600"/>
                <a:gd name="T15" fmla="*/ 6830 h 21600"/>
              </a:gdLst>
              <a:ahLst/>
              <a:cxnLst>
                <a:cxn ang="T8">
                  <a:pos x="T0" y="T1"/>
                </a:cxn>
                <a:cxn ang="T9">
                  <a:pos x="T2" y="T3"/>
                </a:cxn>
                <a:cxn ang="T10">
                  <a:pos x="T4" y="T5"/>
                </a:cxn>
                <a:cxn ang="T11">
                  <a:pos x="T6" y="T7"/>
                </a:cxn>
              </a:cxnLst>
              <a:rect l="T12" t="T13" r="T14" b="T15"/>
              <a:pathLst>
                <a:path w="21600" h="21600">
                  <a:moveTo>
                    <a:pt x="7864" y="6165"/>
                  </a:moveTo>
                  <a:cubicBezTo>
                    <a:pt x="8742" y="5609"/>
                    <a:pt x="9760" y="5314"/>
                    <a:pt x="10800" y="5314"/>
                  </a:cubicBezTo>
                  <a:cubicBezTo>
                    <a:pt x="11839" y="5314"/>
                    <a:pt x="12857" y="5609"/>
                    <a:pt x="13735" y="6165"/>
                  </a:cubicBezTo>
                  <a:lnTo>
                    <a:pt x="16579" y="1676"/>
                  </a:lnTo>
                  <a:cubicBezTo>
                    <a:pt x="14850" y="581"/>
                    <a:pt x="12846" y="0"/>
                    <a:pt x="10799" y="0"/>
                  </a:cubicBezTo>
                  <a:cubicBezTo>
                    <a:pt x="8753" y="0"/>
                    <a:pt x="6749" y="581"/>
                    <a:pt x="5020" y="1676"/>
                  </a:cubicBezTo>
                  <a:lnTo>
                    <a:pt x="7864" y="6165"/>
                  </a:lnTo>
                  <a:close/>
                </a:path>
              </a:pathLst>
            </a:custGeom>
            <a:solidFill>
              <a:srgbClr val="CC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nl-NL" sz="1600">
                <a:latin typeface="PT Sans" panose="020B0503020203020204" pitchFamily="34" charset="0"/>
              </a:endParaRPr>
            </a:p>
          </p:txBody>
        </p:sp>
        <p:sp>
          <p:nvSpPr>
            <p:cNvPr id="5235" name="AutoShape 13">
              <a:extLst>
                <a:ext uri="{FF2B5EF4-FFF2-40B4-BE49-F238E27FC236}">
                  <a16:creationId xmlns:a16="http://schemas.microsoft.com/office/drawing/2014/main" id="{89BCC9C8-C4B6-A0AD-DA3C-944182F25460}"/>
                </a:ext>
              </a:extLst>
            </p:cNvPr>
            <p:cNvSpPr>
              <a:spLocks noChangeArrowheads="1"/>
            </p:cNvSpPr>
            <p:nvPr/>
          </p:nvSpPr>
          <p:spPr bwMode="auto">
            <a:xfrm rot="7767697">
              <a:off x="3330574" y="2245214"/>
              <a:ext cx="2482850" cy="2482734"/>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47 w 21600"/>
                <a:gd name="T13" fmla="*/ 0 h 21600"/>
                <a:gd name="T14" fmla="*/ 18253 w 21600"/>
                <a:gd name="T15" fmla="*/ 6830 h 21600"/>
              </a:gdLst>
              <a:ahLst/>
              <a:cxnLst>
                <a:cxn ang="T8">
                  <a:pos x="T0" y="T1"/>
                </a:cxn>
                <a:cxn ang="T9">
                  <a:pos x="T2" y="T3"/>
                </a:cxn>
                <a:cxn ang="T10">
                  <a:pos x="T4" y="T5"/>
                </a:cxn>
                <a:cxn ang="T11">
                  <a:pos x="T6" y="T7"/>
                </a:cxn>
              </a:cxnLst>
              <a:rect l="T12" t="T13" r="T14" b="T15"/>
              <a:pathLst>
                <a:path w="21600" h="21600">
                  <a:moveTo>
                    <a:pt x="7864" y="6165"/>
                  </a:moveTo>
                  <a:cubicBezTo>
                    <a:pt x="8742" y="5609"/>
                    <a:pt x="9760" y="5314"/>
                    <a:pt x="10800" y="5314"/>
                  </a:cubicBezTo>
                  <a:cubicBezTo>
                    <a:pt x="11839" y="5314"/>
                    <a:pt x="12857" y="5609"/>
                    <a:pt x="13735" y="6165"/>
                  </a:cubicBezTo>
                  <a:lnTo>
                    <a:pt x="16579" y="1676"/>
                  </a:lnTo>
                  <a:cubicBezTo>
                    <a:pt x="14850" y="581"/>
                    <a:pt x="12846" y="0"/>
                    <a:pt x="10799" y="0"/>
                  </a:cubicBezTo>
                  <a:cubicBezTo>
                    <a:pt x="8753" y="0"/>
                    <a:pt x="6749" y="581"/>
                    <a:pt x="5020" y="1676"/>
                  </a:cubicBezTo>
                  <a:lnTo>
                    <a:pt x="7864" y="6165"/>
                  </a:lnTo>
                  <a:close/>
                </a:path>
              </a:pathLst>
            </a:custGeom>
            <a:solidFill>
              <a:srgbClr val="99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nl-NL" sz="1600">
                <a:latin typeface="PT Sans" panose="020B0503020203020204" pitchFamily="34" charset="0"/>
              </a:endParaRPr>
            </a:p>
          </p:txBody>
        </p:sp>
      </p:grpSp>
      <p:sp>
        <p:nvSpPr>
          <p:cNvPr id="24" name="Rechthoek 23">
            <a:extLst>
              <a:ext uri="{FF2B5EF4-FFF2-40B4-BE49-F238E27FC236}">
                <a16:creationId xmlns:a16="http://schemas.microsoft.com/office/drawing/2014/main" id="{C6724553-7078-1366-5A02-01BEE2FC3552}"/>
              </a:ext>
            </a:extLst>
          </p:cNvPr>
          <p:cNvSpPr/>
          <p:nvPr/>
        </p:nvSpPr>
        <p:spPr>
          <a:xfrm>
            <a:off x="9634538" y="0"/>
            <a:ext cx="1033462" cy="9477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600">
              <a:latin typeface="PT Sans" pitchFamily="34" charset="0"/>
            </a:endParaRPr>
          </a:p>
        </p:txBody>
      </p:sp>
      <p:sp>
        <p:nvSpPr>
          <p:cNvPr id="26" name="Ovaal 25">
            <a:extLst>
              <a:ext uri="{FF2B5EF4-FFF2-40B4-BE49-F238E27FC236}">
                <a16:creationId xmlns:a16="http://schemas.microsoft.com/office/drawing/2014/main" id="{83807CA0-D8A2-C1C3-2CE7-A9FFB7A65471}"/>
              </a:ext>
            </a:extLst>
          </p:cNvPr>
          <p:cNvSpPr/>
          <p:nvPr/>
        </p:nvSpPr>
        <p:spPr>
          <a:xfrm>
            <a:off x="3328989" y="692151"/>
            <a:ext cx="5534025" cy="5534025"/>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600">
              <a:latin typeface="PT Sans" pitchFamily="34" charset="0"/>
            </a:endParaRPr>
          </a:p>
        </p:txBody>
      </p:sp>
      <p:sp>
        <p:nvSpPr>
          <p:cNvPr id="27" name="Rechthoek 26">
            <a:extLst>
              <a:ext uri="{FF2B5EF4-FFF2-40B4-BE49-F238E27FC236}">
                <a16:creationId xmlns:a16="http://schemas.microsoft.com/office/drawing/2014/main" id="{7DF107A4-1C0E-0DF6-8C42-15F2937E53A3}"/>
              </a:ext>
            </a:extLst>
          </p:cNvPr>
          <p:cNvSpPr/>
          <p:nvPr/>
        </p:nvSpPr>
        <p:spPr>
          <a:xfrm>
            <a:off x="1524000" y="0"/>
            <a:ext cx="9144000" cy="6858000"/>
          </a:xfrm>
          <a:prstGeom prst="rect">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600">
              <a:latin typeface="PT Sans" pitchFamily="34" charset="0"/>
            </a:endParaRPr>
          </a:p>
        </p:txBody>
      </p:sp>
      <p:sp>
        <p:nvSpPr>
          <p:cNvPr id="28" name="Rechthoek 27">
            <a:extLst>
              <a:ext uri="{FF2B5EF4-FFF2-40B4-BE49-F238E27FC236}">
                <a16:creationId xmlns:a16="http://schemas.microsoft.com/office/drawing/2014/main" id="{9A96D7C0-6C87-8EDC-7355-E7F693453F76}"/>
              </a:ext>
            </a:extLst>
          </p:cNvPr>
          <p:cNvSpPr/>
          <p:nvPr/>
        </p:nvSpPr>
        <p:spPr>
          <a:xfrm>
            <a:off x="1676400" y="152401"/>
            <a:ext cx="8840788" cy="6505575"/>
          </a:xfrm>
          <a:prstGeom prst="rect">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600">
              <a:latin typeface="PT Sans" pitchFamily="34" charset="0"/>
            </a:endParaRPr>
          </a:p>
        </p:txBody>
      </p:sp>
      <p:cxnSp>
        <p:nvCxnSpPr>
          <p:cNvPr id="30" name="Rechte verbindingslijn 29">
            <a:extLst>
              <a:ext uri="{FF2B5EF4-FFF2-40B4-BE49-F238E27FC236}">
                <a16:creationId xmlns:a16="http://schemas.microsoft.com/office/drawing/2014/main" id="{574BF1DC-30F0-2740-6A3E-C73BCE525478}"/>
              </a:ext>
            </a:extLst>
          </p:cNvPr>
          <p:cNvCxnSpPr/>
          <p:nvPr/>
        </p:nvCxnSpPr>
        <p:spPr>
          <a:xfrm rot="5400000" flipH="1" flipV="1">
            <a:off x="5448301" y="633414"/>
            <a:ext cx="3433763" cy="216693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4" name="Rechte verbindingslijn 33">
            <a:extLst>
              <a:ext uri="{FF2B5EF4-FFF2-40B4-BE49-F238E27FC236}">
                <a16:creationId xmlns:a16="http://schemas.microsoft.com/office/drawing/2014/main" id="{578BF41B-D03A-8F91-F015-5444F3FBD4FD}"/>
              </a:ext>
            </a:extLst>
          </p:cNvPr>
          <p:cNvCxnSpPr/>
          <p:nvPr/>
        </p:nvCxnSpPr>
        <p:spPr>
          <a:xfrm rot="10800000" flipV="1">
            <a:off x="1524000" y="3433764"/>
            <a:ext cx="4572000" cy="47148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7" name="Rechte verbindingslijn 36">
            <a:extLst>
              <a:ext uri="{FF2B5EF4-FFF2-40B4-BE49-F238E27FC236}">
                <a16:creationId xmlns:a16="http://schemas.microsoft.com/office/drawing/2014/main" id="{DAEF44FB-863C-FBE6-982B-CA382D130AEF}"/>
              </a:ext>
            </a:extLst>
          </p:cNvPr>
          <p:cNvCxnSpPr/>
          <p:nvPr/>
        </p:nvCxnSpPr>
        <p:spPr>
          <a:xfrm rot="16200000" flipV="1">
            <a:off x="3295651" y="647701"/>
            <a:ext cx="3433763" cy="2138363"/>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Rechte verbindingslijn 39">
            <a:extLst>
              <a:ext uri="{FF2B5EF4-FFF2-40B4-BE49-F238E27FC236}">
                <a16:creationId xmlns:a16="http://schemas.microsoft.com/office/drawing/2014/main" id="{9E455255-16DE-A211-E485-7AA37503487F}"/>
              </a:ext>
            </a:extLst>
          </p:cNvPr>
          <p:cNvCxnSpPr/>
          <p:nvPr/>
        </p:nvCxnSpPr>
        <p:spPr>
          <a:xfrm rot="5400000">
            <a:off x="3774283" y="4550570"/>
            <a:ext cx="3424237" cy="1190625"/>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5" name="Rechte verbindingslijn 44">
            <a:extLst>
              <a:ext uri="{FF2B5EF4-FFF2-40B4-BE49-F238E27FC236}">
                <a16:creationId xmlns:a16="http://schemas.microsoft.com/office/drawing/2014/main" id="{4442898D-FC2D-7132-FF12-2C5CB639BC27}"/>
              </a:ext>
            </a:extLst>
          </p:cNvPr>
          <p:cNvCxnSpPr/>
          <p:nvPr/>
        </p:nvCxnSpPr>
        <p:spPr>
          <a:xfrm rot="16200000" flipH="1">
            <a:off x="4938714" y="4576764"/>
            <a:ext cx="3424237" cy="113823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0" name="Rechte verbindingslijn 59">
            <a:extLst>
              <a:ext uri="{FF2B5EF4-FFF2-40B4-BE49-F238E27FC236}">
                <a16:creationId xmlns:a16="http://schemas.microsoft.com/office/drawing/2014/main" id="{92B645A9-BEA9-33D8-5EB4-22D732A3A435}"/>
              </a:ext>
            </a:extLst>
          </p:cNvPr>
          <p:cNvCxnSpPr/>
          <p:nvPr/>
        </p:nvCxnSpPr>
        <p:spPr>
          <a:xfrm rot="10800000">
            <a:off x="1524001" y="768350"/>
            <a:ext cx="2905125"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9" name="Rechte verbindingslijn 68">
            <a:extLst>
              <a:ext uri="{FF2B5EF4-FFF2-40B4-BE49-F238E27FC236}">
                <a16:creationId xmlns:a16="http://schemas.microsoft.com/office/drawing/2014/main" id="{9BC60640-BAD8-435D-60B7-6B0512F725B0}"/>
              </a:ext>
            </a:extLst>
          </p:cNvPr>
          <p:cNvCxnSpPr/>
          <p:nvPr/>
        </p:nvCxnSpPr>
        <p:spPr>
          <a:xfrm rot="10800000">
            <a:off x="7762876" y="768350"/>
            <a:ext cx="2905125"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70" name="Rechthoek 69">
            <a:extLst>
              <a:ext uri="{FF2B5EF4-FFF2-40B4-BE49-F238E27FC236}">
                <a16:creationId xmlns:a16="http://schemas.microsoft.com/office/drawing/2014/main" id="{5A5DA2FF-CD4C-1BC0-3725-428E906D17B2}"/>
              </a:ext>
            </a:extLst>
          </p:cNvPr>
          <p:cNvSpPr/>
          <p:nvPr/>
        </p:nvSpPr>
        <p:spPr>
          <a:xfrm>
            <a:off x="1662114" y="133351"/>
            <a:ext cx="2357437" cy="627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400" b="1" dirty="0" err="1">
                <a:solidFill>
                  <a:schemeClr val="tx1"/>
                </a:solidFill>
                <a:latin typeface="PT Sans" pitchFamily="34" charset="0"/>
              </a:rPr>
              <a:t>Vinkmobiel</a:t>
            </a:r>
            <a:endParaRPr lang="en-GB" sz="2400" b="1" dirty="0">
              <a:solidFill>
                <a:schemeClr val="tx1"/>
              </a:solidFill>
              <a:latin typeface="PT Sans" pitchFamily="34" charset="0"/>
            </a:endParaRPr>
          </a:p>
        </p:txBody>
      </p:sp>
      <p:sp>
        <p:nvSpPr>
          <p:cNvPr id="71" name="Rechthoek 70">
            <a:extLst>
              <a:ext uri="{FF2B5EF4-FFF2-40B4-BE49-F238E27FC236}">
                <a16:creationId xmlns:a16="http://schemas.microsoft.com/office/drawing/2014/main" id="{69E33572-18BF-05F7-9E53-0E4E4808248F}"/>
              </a:ext>
            </a:extLst>
          </p:cNvPr>
          <p:cNvSpPr/>
          <p:nvPr/>
        </p:nvSpPr>
        <p:spPr>
          <a:xfrm>
            <a:off x="8172450" y="142875"/>
            <a:ext cx="2357438" cy="615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600">
              <a:latin typeface="PT Sans" pitchFamily="34" charset="0"/>
            </a:endParaRPr>
          </a:p>
        </p:txBody>
      </p:sp>
      <p:sp>
        <p:nvSpPr>
          <p:cNvPr id="74" name="Rechthoek 73">
            <a:extLst>
              <a:ext uri="{FF2B5EF4-FFF2-40B4-BE49-F238E27FC236}">
                <a16:creationId xmlns:a16="http://schemas.microsoft.com/office/drawing/2014/main" id="{87CAEABF-34DB-1FD9-DA38-56788816534C}"/>
              </a:ext>
            </a:extLst>
          </p:cNvPr>
          <p:cNvSpPr/>
          <p:nvPr/>
        </p:nvSpPr>
        <p:spPr>
          <a:xfrm>
            <a:off x="1765301" y="1071564"/>
            <a:ext cx="1793875" cy="3381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defRPr/>
            </a:pPr>
            <a:r>
              <a:rPr lang="en-GB" sz="1600" b="1" dirty="0" err="1">
                <a:solidFill>
                  <a:schemeClr val="tx1"/>
                </a:solidFill>
                <a:latin typeface="Bradley Hand ITC" pitchFamily="66" charset="0"/>
              </a:rPr>
              <a:t>Seniorenplatform</a:t>
            </a:r>
            <a:endParaRPr lang="en-GB" sz="1600" b="1" dirty="0">
              <a:solidFill>
                <a:schemeClr val="tx1"/>
              </a:solidFill>
              <a:latin typeface="Bradley Hand ITC" pitchFamily="66" charset="0"/>
            </a:endParaRPr>
          </a:p>
        </p:txBody>
      </p:sp>
      <p:sp>
        <p:nvSpPr>
          <p:cNvPr id="75" name="Rechthoek 74">
            <a:extLst>
              <a:ext uri="{FF2B5EF4-FFF2-40B4-BE49-F238E27FC236}">
                <a16:creationId xmlns:a16="http://schemas.microsoft.com/office/drawing/2014/main" id="{74CA2749-93D9-CE11-2CD1-95433B94B14C}"/>
              </a:ext>
            </a:extLst>
          </p:cNvPr>
          <p:cNvSpPr/>
          <p:nvPr/>
        </p:nvSpPr>
        <p:spPr>
          <a:xfrm>
            <a:off x="4095750" y="95251"/>
            <a:ext cx="1809750" cy="461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err="1">
                <a:solidFill>
                  <a:schemeClr val="tx1"/>
                </a:solidFill>
                <a:latin typeface="Bradley Hand ITC" pitchFamily="66" charset="0"/>
              </a:rPr>
              <a:t>Gebiedsteam</a:t>
            </a:r>
            <a:endParaRPr lang="en-GB" sz="1600" b="1" dirty="0">
              <a:solidFill>
                <a:schemeClr val="tx1"/>
              </a:solidFill>
              <a:latin typeface="Bradley Hand ITC" pitchFamily="66" charset="0"/>
            </a:endParaRPr>
          </a:p>
        </p:txBody>
      </p:sp>
      <p:sp>
        <p:nvSpPr>
          <p:cNvPr id="76" name="Rechthoek 75">
            <a:extLst>
              <a:ext uri="{FF2B5EF4-FFF2-40B4-BE49-F238E27FC236}">
                <a16:creationId xmlns:a16="http://schemas.microsoft.com/office/drawing/2014/main" id="{4B20346F-9003-3EA7-CFE5-58A148EF2347}"/>
              </a:ext>
            </a:extLst>
          </p:cNvPr>
          <p:cNvSpPr/>
          <p:nvPr/>
        </p:nvSpPr>
        <p:spPr>
          <a:xfrm>
            <a:off x="9251951" y="917576"/>
            <a:ext cx="1255713" cy="461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err="1">
                <a:solidFill>
                  <a:schemeClr val="tx1"/>
                </a:solidFill>
                <a:latin typeface="Bradley Hand ITC" pitchFamily="66" charset="0"/>
              </a:rPr>
              <a:t>WelMobiel</a:t>
            </a:r>
            <a:endParaRPr lang="en-GB" sz="1600" b="1" dirty="0">
              <a:solidFill>
                <a:schemeClr val="tx1"/>
              </a:solidFill>
              <a:latin typeface="Bradley Hand ITC" pitchFamily="66" charset="0"/>
            </a:endParaRPr>
          </a:p>
        </p:txBody>
      </p:sp>
      <p:sp>
        <p:nvSpPr>
          <p:cNvPr id="78" name="Rechthoek 77">
            <a:extLst>
              <a:ext uri="{FF2B5EF4-FFF2-40B4-BE49-F238E27FC236}">
                <a16:creationId xmlns:a16="http://schemas.microsoft.com/office/drawing/2014/main" id="{3E12D3E1-679F-9348-188D-32CA02B81B92}"/>
              </a:ext>
            </a:extLst>
          </p:cNvPr>
          <p:cNvSpPr/>
          <p:nvPr/>
        </p:nvSpPr>
        <p:spPr>
          <a:xfrm>
            <a:off x="1828800" y="4046539"/>
            <a:ext cx="704850" cy="3381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defRPr/>
            </a:pPr>
            <a:r>
              <a:rPr lang="en-GB" sz="1600" b="1" dirty="0" err="1">
                <a:solidFill>
                  <a:schemeClr val="tx1"/>
                </a:solidFill>
                <a:latin typeface="Bradley Hand ITC" pitchFamily="66" charset="0"/>
              </a:rPr>
              <a:t>RuG</a:t>
            </a:r>
            <a:endParaRPr lang="en-GB" sz="1600" b="1" dirty="0">
              <a:solidFill>
                <a:schemeClr val="tx1"/>
              </a:solidFill>
              <a:latin typeface="Bradley Hand ITC" pitchFamily="66" charset="0"/>
            </a:endParaRPr>
          </a:p>
        </p:txBody>
      </p:sp>
      <p:sp>
        <p:nvSpPr>
          <p:cNvPr id="79" name="Rechthoek 78">
            <a:extLst>
              <a:ext uri="{FF2B5EF4-FFF2-40B4-BE49-F238E27FC236}">
                <a16:creationId xmlns:a16="http://schemas.microsoft.com/office/drawing/2014/main" id="{64F98201-FD88-DF03-75FF-7556482B79AB}"/>
              </a:ext>
            </a:extLst>
          </p:cNvPr>
          <p:cNvSpPr/>
          <p:nvPr/>
        </p:nvSpPr>
        <p:spPr>
          <a:xfrm>
            <a:off x="5273676" y="917576"/>
            <a:ext cx="1484313" cy="461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err="1">
                <a:solidFill>
                  <a:srgbClr val="CC9900"/>
                </a:solidFill>
                <a:latin typeface="Bradley Hand ITC" pitchFamily="66" charset="0"/>
              </a:rPr>
              <a:t>Budgetsteun</a:t>
            </a:r>
            <a:endParaRPr lang="en-GB" sz="1600" b="1" dirty="0">
              <a:solidFill>
                <a:srgbClr val="CC9900"/>
              </a:solidFill>
              <a:latin typeface="Bradley Hand ITC" pitchFamily="66" charset="0"/>
            </a:endParaRPr>
          </a:p>
        </p:txBody>
      </p:sp>
      <p:sp>
        <p:nvSpPr>
          <p:cNvPr id="80" name="Rechthoek 79">
            <a:extLst>
              <a:ext uri="{FF2B5EF4-FFF2-40B4-BE49-F238E27FC236}">
                <a16:creationId xmlns:a16="http://schemas.microsoft.com/office/drawing/2014/main" id="{656ECE16-60B3-CAB6-2405-1EF724A06DAB}"/>
              </a:ext>
            </a:extLst>
          </p:cNvPr>
          <p:cNvSpPr/>
          <p:nvPr/>
        </p:nvSpPr>
        <p:spPr>
          <a:xfrm>
            <a:off x="6892926" y="1163638"/>
            <a:ext cx="1566863" cy="584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defRPr/>
            </a:pPr>
            <a:r>
              <a:rPr lang="en-GB" sz="1600" b="1" dirty="0" err="1">
                <a:solidFill>
                  <a:srgbClr val="CC9900"/>
                </a:solidFill>
                <a:latin typeface="Bradley Hand ITC" pitchFamily="66" charset="0"/>
              </a:rPr>
              <a:t>Risicodragende</a:t>
            </a:r>
            <a:r>
              <a:rPr lang="en-GB" sz="1600" b="1" dirty="0">
                <a:solidFill>
                  <a:srgbClr val="CC9900"/>
                </a:solidFill>
                <a:latin typeface="Bradley Hand ITC" pitchFamily="66" charset="0"/>
              </a:rPr>
              <a:t> </a:t>
            </a:r>
            <a:r>
              <a:rPr lang="en-GB" sz="1600" b="1" dirty="0" err="1">
                <a:solidFill>
                  <a:srgbClr val="CC9900"/>
                </a:solidFill>
                <a:latin typeface="Bradley Hand ITC" pitchFamily="66" charset="0"/>
              </a:rPr>
              <a:t>exploitatie</a:t>
            </a:r>
            <a:endParaRPr lang="en-GB" sz="1600" b="1" dirty="0">
              <a:solidFill>
                <a:srgbClr val="66CCFF"/>
              </a:solidFill>
              <a:latin typeface="Bradley Hand ITC" pitchFamily="66" charset="0"/>
            </a:endParaRPr>
          </a:p>
        </p:txBody>
      </p:sp>
      <p:sp>
        <p:nvSpPr>
          <p:cNvPr id="83" name="Rechthoek 82">
            <a:extLst>
              <a:ext uri="{FF2B5EF4-FFF2-40B4-BE49-F238E27FC236}">
                <a16:creationId xmlns:a16="http://schemas.microsoft.com/office/drawing/2014/main" id="{732F77A0-0F19-9006-6A0B-A6E64D1B0EF4}"/>
              </a:ext>
            </a:extLst>
          </p:cNvPr>
          <p:cNvSpPr/>
          <p:nvPr/>
        </p:nvSpPr>
        <p:spPr>
          <a:xfrm>
            <a:off x="3405188" y="1957388"/>
            <a:ext cx="2152650" cy="584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defRPr/>
            </a:pPr>
            <a:r>
              <a:rPr lang="en-GB" sz="1600" b="1" dirty="0" err="1">
                <a:solidFill>
                  <a:srgbClr val="339966"/>
                </a:solidFill>
                <a:latin typeface="Bradley Hand ITC" pitchFamily="66" charset="0"/>
              </a:rPr>
              <a:t>Spreekbuis</a:t>
            </a:r>
            <a:r>
              <a:rPr lang="en-GB" sz="1600" b="1" dirty="0">
                <a:solidFill>
                  <a:srgbClr val="339966"/>
                </a:solidFill>
                <a:latin typeface="Bradley Hand ITC" pitchFamily="66" charset="0"/>
              </a:rPr>
              <a:t> </a:t>
            </a:r>
            <a:r>
              <a:rPr lang="en-GB" sz="1600" b="1" dirty="0" err="1">
                <a:solidFill>
                  <a:srgbClr val="339966"/>
                </a:solidFill>
                <a:latin typeface="Bradley Hand ITC" pitchFamily="66" charset="0"/>
              </a:rPr>
              <a:t>voor</a:t>
            </a:r>
            <a:r>
              <a:rPr lang="en-GB" sz="1600" b="1" dirty="0">
                <a:solidFill>
                  <a:srgbClr val="339966"/>
                </a:solidFill>
                <a:latin typeface="Bradley Hand ITC" pitchFamily="66" charset="0"/>
              </a:rPr>
              <a:t> </a:t>
            </a:r>
            <a:r>
              <a:rPr lang="en-GB" sz="1600" b="1" dirty="0" err="1">
                <a:solidFill>
                  <a:srgbClr val="339966"/>
                </a:solidFill>
                <a:latin typeface="Bradley Hand ITC" pitchFamily="66" charset="0"/>
              </a:rPr>
              <a:t>doelgroepbelangen</a:t>
            </a:r>
            <a:r>
              <a:rPr lang="en-GB" sz="1600" b="1" dirty="0">
                <a:solidFill>
                  <a:srgbClr val="339966"/>
                </a:solidFill>
                <a:latin typeface="Bradley Hand ITC" pitchFamily="66" charset="0"/>
              </a:rPr>
              <a:t> </a:t>
            </a:r>
          </a:p>
        </p:txBody>
      </p:sp>
      <p:sp>
        <p:nvSpPr>
          <p:cNvPr id="84" name="Rechthoek 83">
            <a:extLst>
              <a:ext uri="{FF2B5EF4-FFF2-40B4-BE49-F238E27FC236}">
                <a16:creationId xmlns:a16="http://schemas.microsoft.com/office/drawing/2014/main" id="{9D12BD6F-E607-7E24-601F-9ECF359F6FA3}"/>
              </a:ext>
            </a:extLst>
          </p:cNvPr>
          <p:cNvSpPr/>
          <p:nvPr/>
        </p:nvSpPr>
        <p:spPr>
          <a:xfrm>
            <a:off x="1657351" y="20639"/>
            <a:ext cx="2219325" cy="1539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050" dirty="0">
                <a:solidFill>
                  <a:schemeClr val="bg2"/>
                </a:solidFill>
                <a:latin typeface="PT Sans" pitchFamily="34" charset="0"/>
              </a:rPr>
              <a:t>CAMPAGNE VOOR</a:t>
            </a:r>
            <a:endParaRPr lang="en-GB" sz="2400" dirty="0">
              <a:solidFill>
                <a:schemeClr val="bg2"/>
              </a:solidFill>
              <a:latin typeface="PT Sans" pitchFamily="34" charset="0"/>
            </a:endParaRPr>
          </a:p>
        </p:txBody>
      </p:sp>
      <p:sp>
        <p:nvSpPr>
          <p:cNvPr id="85" name="Rechthoek 84">
            <a:extLst>
              <a:ext uri="{FF2B5EF4-FFF2-40B4-BE49-F238E27FC236}">
                <a16:creationId xmlns:a16="http://schemas.microsoft.com/office/drawing/2014/main" id="{95DB506A-33B6-7BF0-DF46-82BFF237FF31}"/>
              </a:ext>
            </a:extLst>
          </p:cNvPr>
          <p:cNvSpPr/>
          <p:nvPr/>
        </p:nvSpPr>
        <p:spPr>
          <a:xfrm rot="5400000">
            <a:off x="31750" y="2260600"/>
            <a:ext cx="3136900" cy="15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050" dirty="0">
                <a:solidFill>
                  <a:schemeClr val="bg2"/>
                </a:solidFill>
                <a:latin typeface="PT Sans" pitchFamily="34" charset="0"/>
              </a:rPr>
              <a:t>BEWONERS   BEWONERSORGANISATIES</a:t>
            </a:r>
          </a:p>
        </p:txBody>
      </p:sp>
      <p:sp>
        <p:nvSpPr>
          <p:cNvPr id="86" name="Rechthoek 85">
            <a:extLst>
              <a:ext uri="{FF2B5EF4-FFF2-40B4-BE49-F238E27FC236}">
                <a16:creationId xmlns:a16="http://schemas.microsoft.com/office/drawing/2014/main" id="{DC8674CB-DF31-92D8-5B19-02B1B0718D95}"/>
              </a:ext>
            </a:extLst>
          </p:cNvPr>
          <p:cNvSpPr/>
          <p:nvPr/>
        </p:nvSpPr>
        <p:spPr>
          <a:xfrm>
            <a:off x="2181226" y="6657976"/>
            <a:ext cx="2041525" cy="200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050" dirty="0">
                <a:solidFill>
                  <a:schemeClr val="bg2"/>
                </a:solidFill>
                <a:latin typeface="PT Sans" pitchFamily="34" charset="0"/>
              </a:rPr>
              <a:t>KENNISGROEPEN</a:t>
            </a:r>
          </a:p>
        </p:txBody>
      </p:sp>
      <p:sp>
        <p:nvSpPr>
          <p:cNvPr id="87" name="Rechthoek 86">
            <a:extLst>
              <a:ext uri="{FF2B5EF4-FFF2-40B4-BE49-F238E27FC236}">
                <a16:creationId xmlns:a16="http://schemas.microsoft.com/office/drawing/2014/main" id="{D97999D0-A4E0-E58D-87EE-9490AC5B1418}"/>
              </a:ext>
            </a:extLst>
          </p:cNvPr>
          <p:cNvSpPr/>
          <p:nvPr/>
        </p:nvSpPr>
        <p:spPr>
          <a:xfrm>
            <a:off x="7219950" y="6657976"/>
            <a:ext cx="3448050" cy="200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050" dirty="0">
                <a:solidFill>
                  <a:schemeClr val="bg2"/>
                </a:solidFill>
                <a:latin typeface="PT Sans" pitchFamily="34" charset="0"/>
              </a:rPr>
              <a:t>ONDERWIJS    ZORG    SPORT   CULTUUR</a:t>
            </a:r>
          </a:p>
        </p:txBody>
      </p:sp>
      <p:sp>
        <p:nvSpPr>
          <p:cNvPr id="88" name="Rechthoek 87">
            <a:extLst>
              <a:ext uri="{FF2B5EF4-FFF2-40B4-BE49-F238E27FC236}">
                <a16:creationId xmlns:a16="http://schemas.microsoft.com/office/drawing/2014/main" id="{2253EDFE-08B5-FE90-C05C-F17DDE79A22D}"/>
              </a:ext>
            </a:extLst>
          </p:cNvPr>
          <p:cNvSpPr/>
          <p:nvPr/>
        </p:nvSpPr>
        <p:spPr>
          <a:xfrm rot="16200000">
            <a:off x="9144001" y="5334001"/>
            <a:ext cx="2887662" cy="1603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050" dirty="0">
                <a:solidFill>
                  <a:schemeClr val="bg2"/>
                </a:solidFill>
                <a:latin typeface="PT Sans" pitchFamily="34" charset="0"/>
              </a:rPr>
              <a:t>LEVENSBESCHOUWING</a:t>
            </a:r>
          </a:p>
        </p:txBody>
      </p:sp>
      <p:sp>
        <p:nvSpPr>
          <p:cNvPr id="89" name="Rechthoek 88">
            <a:extLst>
              <a:ext uri="{FF2B5EF4-FFF2-40B4-BE49-F238E27FC236}">
                <a16:creationId xmlns:a16="http://schemas.microsoft.com/office/drawing/2014/main" id="{8153FE96-F9DA-4D4D-9A80-313D7B0682BA}"/>
              </a:ext>
            </a:extLst>
          </p:cNvPr>
          <p:cNvSpPr/>
          <p:nvPr/>
        </p:nvSpPr>
        <p:spPr>
          <a:xfrm rot="16200000">
            <a:off x="8991600" y="2293938"/>
            <a:ext cx="3201988" cy="1508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050" dirty="0">
                <a:solidFill>
                  <a:schemeClr val="bg2"/>
                </a:solidFill>
                <a:latin typeface="PT Sans" pitchFamily="34" charset="0"/>
              </a:rPr>
              <a:t>ZZP    WINKELS    MKB    GROOTBEDRIJF</a:t>
            </a:r>
          </a:p>
        </p:txBody>
      </p:sp>
      <p:sp>
        <p:nvSpPr>
          <p:cNvPr id="90" name="Rechthoek 89">
            <a:extLst>
              <a:ext uri="{FF2B5EF4-FFF2-40B4-BE49-F238E27FC236}">
                <a16:creationId xmlns:a16="http://schemas.microsoft.com/office/drawing/2014/main" id="{0B22A171-792C-9976-C7E7-26622B057607}"/>
              </a:ext>
            </a:extLst>
          </p:cNvPr>
          <p:cNvSpPr/>
          <p:nvPr/>
        </p:nvSpPr>
        <p:spPr>
          <a:xfrm rot="5400000">
            <a:off x="123825" y="5305425"/>
            <a:ext cx="2952750" cy="15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050" dirty="0">
                <a:solidFill>
                  <a:schemeClr val="bg2"/>
                </a:solidFill>
                <a:latin typeface="PT Sans" pitchFamily="34" charset="0"/>
              </a:rPr>
              <a:t>KENNISGROEPEN</a:t>
            </a:r>
          </a:p>
        </p:txBody>
      </p:sp>
      <p:sp>
        <p:nvSpPr>
          <p:cNvPr id="92" name="Gelijkbenige driehoek 91">
            <a:extLst>
              <a:ext uri="{FF2B5EF4-FFF2-40B4-BE49-F238E27FC236}">
                <a16:creationId xmlns:a16="http://schemas.microsoft.com/office/drawing/2014/main" id="{C4A7263C-7129-25B2-8CF5-5E47953BF8DE}"/>
              </a:ext>
            </a:extLst>
          </p:cNvPr>
          <p:cNvSpPr/>
          <p:nvPr/>
        </p:nvSpPr>
        <p:spPr>
          <a:xfrm>
            <a:off x="1524000" y="1957388"/>
            <a:ext cx="6381750" cy="4900612"/>
          </a:xfrm>
          <a:prstGeom prst="triangle">
            <a:avLst>
              <a:gd name="adj" fmla="val 5531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050" dirty="0">
              <a:solidFill>
                <a:schemeClr val="bg2"/>
              </a:solidFill>
              <a:latin typeface="PT Sans" pitchFamily="34" charset="0"/>
            </a:endParaRPr>
          </a:p>
          <a:p>
            <a:pPr algn="ctr">
              <a:defRPr/>
            </a:pPr>
            <a:endParaRPr lang="en-GB" sz="1050" dirty="0">
              <a:solidFill>
                <a:schemeClr val="bg2"/>
              </a:solidFill>
              <a:latin typeface="PT Sans" pitchFamily="34" charset="0"/>
            </a:endParaRPr>
          </a:p>
          <a:p>
            <a:pPr algn="ctr">
              <a:defRPr/>
            </a:pPr>
            <a:endParaRPr lang="en-GB" sz="1050" dirty="0">
              <a:solidFill>
                <a:schemeClr val="bg2"/>
              </a:solidFill>
              <a:latin typeface="PT Sans" pitchFamily="34" charset="0"/>
            </a:endParaRPr>
          </a:p>
          <a:p>
            <a:pPr algn="ctr">
              <a:defRPr/>
            </a:pPr>
            <a:endParaRPr lang="en-GB" sz="1050" dirty="0">
              <a:solidFill>
                <a:schemeClr val="bg2"/>
              </a:solidFill>
              <a:latin typeface="PT Sans" pitchFamily="34" charset="0"/>
            </a:endParaRPr>
          </a:p>
          <a:p>
            <a:pPr algn="ctr">
              <a:defRPr/>
            </a:pPr>
            <a:endParaRPr lang="en-GB" sz="1050" dirty="0">
              <a:solidFill>
                <a:schemeClr val="bg2"/>
              </a:solidFill>
              <a:latin typeface="PT Sans" pitchFamily="34" charset="0"/>
            </a:endParaRPr>
          </a:p>
          <a:p>
            <a:pPr algn="ctr">
              <a:defRPr/>
            </a:pPr>
            <a:endParaRPr lang="en-GB" sz="1050" dirty="0">
              <a:solidFill>
                <a:schemeClr val="bg2"/>
              </a:solidFill>
              <a:latin typeface="PT Sans" pitchFamily="34" charset="0"/>
            </a:endParaRPr>
          </a:p>
          <a:p>
            <a:pPr algn="ctr">
              <a:defRPr/>
            </a:pPr>
            <a:endParaRPr lang="en-GB" sz="1050" dirty="0">
              <a:solidFill>
                <a:schemeClr val="bg2"/>
              </a:solidFill>
              <a:latin typeface="PT Sans" pitchFamily="34" charset="0"/>
            </a:endParaRPr>
          </a:p>
          <a:p>
            <a:pPr algn="ctr">
              <a:defRPr/>
            </a:pPr>
            <a:endParaRPr lang="en-GB" sz="1050" dirty="0">
              <a:solidFill>
                <a:schemeClr val="bg2"/>
              </a:solidFill>
              <a:latin typeface="PT Sans" pitchFamily="34" charset="0"/>
            </a:endParaRPr>
          </a:p>
          <a:p>
            <a:pPr algn="ctr">
              <a:defRPr/>
            </a:pPr>
            <a:endParaRPr lang="en-GB" sz="1050" dirty="0">
              <a:solidFill>
                <a:schemeClr val="bg2"/>
              </a:solidFill>
              <a:latin typeface="PT Sans" pitchFamily="34" charset="0"/>
            </a:endParaRPr>
          </a:p>
          <a:p>
            <a:pPr algn="ctr">
              <a:defRPr/>
            </a:pPr>
            <a:endParaRPr lang="en-GB" sz="1050" dirty="0">
              <a:solidFill>
                <a:schemeClr val="bg2"/>
              </a:solidFill>
              <a:latin typeface="PT Sans" pitchFamily="34" charset="0"/>
            </a:endParaRPr>
          </a:p>
          <a:p>
            <a:pPr algn="ctr">
              <a:defRPr/>
            </a:pPr>
            <a:endParaRPr lang="en-GB" sz="1050" dirty="0">
              <a:solidFill>
                <a:schemeClr val="bg2"/>
              </a:solidFill>
              <a:latin typeface="PT Sans" pitchFamily="34" charset="0"/>
            </a:endParaRPr>
          </a:p>
          <a:p>
            <a:pPr algn="ctr">
              <a:defRPr/>
            </a:pPr>
            <a:endParaRPr lang="en-GB" sz="1050" dirty="0">
              <a:solidFill>
                <a:schemeClr val="bg2"/>
              </a:solidFill>
              <a:latin typeface="PT Sans" pitchFamily="34" charset="0"/>
            </a:endParaRPr>
          </a:p>
          <a:p>
            <a:pPr algn="ctr">
              <a:defRPr/>
            </a:pPr>
            <a:endParaRPr lang="en-GB" sz="1050" dirty="0">
              <a:solidFill>
                <a:schemeClr val="bg2"/>
              </a:solidFill>
              <a:latin typeface="PT Sans" pitchFamily="34" charset="0"/>
            </a:endParaRPr>
          </a:p>
        </p:txBody>
      </p:sp>
      <p:sp>
        <p:nvSpPr>
          <p:cNvPr id="93" name="Rechthoek 92">
            <a:extLst>
              <a:ext uri="{FF2B5EF4-FFF2-40B4-BE49-F238E27FC236}">
                <a16:creationId xmlns:a16="http://schemas.microsoft.com/office/drawing/2014/main" id="{4E9C288D-0DCD-3C51-94F7-CB804B9102B6}"/>
              </a:ext>
            </a:extLst>
          </p:cNvPr>
          <p:cNvSpPr/>
          <p:nvPr/>
        </p:nvSpPr>
        <p:spPr>
          <a:xfrm>
            <a:off x="8172450" y="20639"/>
            <a:ext cx="2495550" cy="1539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050" dirty="0">
                <a:solidFill>
                  <a:schemeClr val="bg2"/>
                </a:solidFill>
                <a:latin typeface="PT Sans" pitchFamily="34" charset="0"/>
              </a:rPr>
              <a:t>GEMEENTE   WIJK   BUURT   STRAAT</a:t>
            </a:r>
            <a:endParaRPr lang="en-GB" sz="2400" dirty="0">
              <a:solidFill>
                <a:schemeClr val="bg2"/>
              </a:solidFill>
              <a:latin typeface="PT Sans" pitchFamily="34" charset="0"/>
            </a:endParaRPr>
          </a:p>
        </p:txBody>
      </p:sp>
      <p:sp>
        <p:nvSpPr>
          <p:cNvPr id="94" name="Rechthoek 93">
            <a:extLst>
              <a:ext uri="{FF2B5EF4-FFF2-40B4-BE49-F238E27FC236}">
                <a16:creationId xmlns:a16="http://schemas.microsoft.com/office/drawing/2014/main" id="{4BA61B4D-34FC-C613-9AE8-B509DD3EA281}"/>
              </a:ext>
            </a:extLst>
          </p:cNvPr>
          <p:cNvSpPr/>
          <p:nvPr/>
        </p:nvSpPr>
        <p:spPr>
          <a:xfrm>
            <a:off x="4933951" y="19050"/>
            <a:ext cx="2219325" cy="1539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050" dirty="0">
                <a:solidFill>
                  <a:schemeClr val="bg2"/>
                </a:solidFill>
                <a:latin typeface="PT Sans" pitchFamily="34" charset="0"/>
              </a:rPr>
              <a:t>OVERHEDEN</a:t>
            </a:r>
            <a:endParaRPr lang="en-GB" sz="2400" dirty="0">
              <a:solidFill>
                <a:schemeClr val="bg2"/>
              </a:solidFill>
              <a:latin typeface="PT Sans" pitchFamily="34" charset="0"/>
            </a:endParaRPr>
          </a:p>
        </p:txBody>
      </p:sp>
      <p:sp>
        <p:nvSpPr>
          <p:cNvPr id="43" name="Rechthoek 42">
            <a:extLst>
              <a:ext uri="{FF2B5EF4-FFF2-40B4-BE49-F238E27FC236}">
                <a16:creationId xmlns:a16="http://schemas.microsoft.com/office/drawing/2014/main" id="{CB96D3D8-9CAA-95F6-49AA-80CDC3931C4F}"/>
              </a:ext>
            </a:extLst>
          </p:cNvPr>
          <p:cNvSpPr/>
          <p:nvPr/>
        </p:nvSpPr>
        <p:spPr>
          <a:xfrm>
            <a:off x="8142288" y="287339"/>
            <a:ext cx="2259012" cy="420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400" b="1" dirty="0" err="1">
                <a:solidFill>
                  <a:schemeClr val="tx1"/>
                </a:solidFill>
                <a:latin typeface="PT Sans" pitchFamily="34" charset="0"/>
              </a:rPr>
              <a:t>Vinkhuizen</a:t>
            </a:r>
            <a:endParaRPr lang="en-GB" sz="2400" b="1" dirty="0">
              <a:solidFill>
                <a:schemeClr val="tx1"/>
              </a:solidFill>
              <a:latin typeface="PT Sans" pitchFamily="34" charset="0"/>
            </a:endParaRPr>
          </a:p>
        </p:txBody>
      </p:sp>
      <p:sp>
        <p:nvSpPr>
          <p:cNvPr id="44" name="Rechthoek 43">
            <a:extLst>
              <a:ext uri="{FF2B5EF4-FFF2-40B4-BE49-F238E27FC236}">
                <a16:creationId xmlns:a16="http://schemas.microsoft.com/office/drawing/2014/main" id="{15D3178B-B358-F830-0282-A9058C62AA3E}"/>
              </a:ext>
            </a:extLst>
          </p:cNvPr>
          <p:cNvSpPr/>
          <p:nvPr/>
        </p:nvSpPr>
        <p:spPr>
          <a:xfrm>
            <a:off x="8582025" y="4772026"/>
            <a:ext cx="1720850" cy="461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err="1">
                <a:solidFill>
                  <a:schemeClr val="tx1"/>
                </a:solidFill>
                <a:latin typeface="Bradley Hand ITC" pitchFamily="66" charset="0"/>
              </a:rPr>
              <a:t>Lentis</a:t>
            </a:r>
            <a:endParaRPr lang="en-GB" sz="1600" b="1" dirty="0">
              <a:solidFill>
                <a:schemeClr val="tx1"/>
              </a:solidFill>
              <a:latin typeface="Bradley Hand ITC" pitchFamily="66" charset="0"/>
            </a:endParaRPr>
          </a:p>
        </p:txBody>
      </p:sp>
      <p:sp>
        <p:nvSpPr>
          <p:cNvPr id="46" name="Rechthoek 45">
            <a:extLst>
              <a:ext uri="{FF2B5EF4-FFF2-40B4-BE49-F238E27FC236}">
                <a16:creationId xmlns:a16="http://schemas.microsoft.com/office/drawing/2014/main" id="{E4D7E046-03F0-EFDA-8884-8A235CC64EB6}"/>
              </a:ext>
            </a:extLst>
          </p:cNvPr>
          <p:cNvSpPr/>
          <p:nvPr/>
        </p:nvSpPr>
        <p:spPr>
          <a:xfrm>
            <a:off x="8172450" y="5848351"/>
            <a:ext cx="1720850" cy="461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a:solidFill>
                  <a:schemeClr val="tx1"/>
                </a:solidFill>
                <a:latin typeface="Bradley Hand ITC" pitchFamily="66" charset="0"/>
              </a:rPr>
              <a:t>‘t </a:t>
            </a:r>
            <a:r>
              <a:rPr lang="en-GB" sz="1600" b="1" dirty="0" err="1">
                <a:solidFill>
                  <a:schemeClr val="tx1"/>
                </a:solidFill>
                <a:latin typeface="Bradley Hand ITC" pitchFamily="66" charset="0"/>
              </a:rPr>
              <a:t>Vinkhuys</a:t>
            </a:r>
            <a:endParaRPr lang="en-GB" sz="1600" b="1" dirty="0">
              <a:solidFill>
                <a:schemeClr val="tx1"/>
              </a:solidFill>
              <a:latin typeface="Bradley Hand ITC" pitchFamily="66" charset="0"/>
            </a:endParaRPr>
          </a:p>
        </p:txBody>
      </p:sp>
      <p:cxnSp>
        <p:nvCxnSpPr>
          <p:cNvPr id="31" name="Rechte verbindingslijn 30">
            <a:extLst>
              <a:ext uri="{FF2B5EF4-FFF2-40B4-BE49-F238E27FC236}">
                <a16:creationId xmlns:a16="http://schemas.microsoft.com/office/drawing/2014/main" id="{36D64ED3-3C53-FB34-3A67-1933C00E2CA2}"/>
              </a:ext>
            </a:extLst>
          </p:cNvPr>
          <p:cNvCxnSpPr/>
          <p:nvPr/>
        </p:nvCxnSpPr>
        <p:spPr>
          <a:xfrm>
            <a:off x="6096000" y="3433763"/>
            <a:ext cx="4572000" cy="53340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54" name="Rechthoek 53">
            <a:extLst>
              <a:ext uri="{FF2B5EF4-FFF2-40B4-BE49-F238E27FC236}">
                <a16:creationId xmlns:a16="http://schemas.microsoft.com/office/drawing/2014/main" id="{9DD71C15-A3AF-1F40-700B-70376C0BEB41}"/>
              </a:ext>
            </a:extLst>
          </p:cNvPr>
          <p:cNvSpPr/>
          <p:nvPr/>
        </p:nvSpPr>
        <p:spPr>
          <a:xfrm>
            <a:off x="3833814" y="1379538"/>
            <a:ext cx="1462087" cy="584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defRPr/>
            </a:pPr>
            <a:r>
              <a:rPr lang="en-GB" sz="1600" b="1" dirty="0" err="1">
                <a:solidFill>
                  <a:srgbClr val="339966"/>
                </a:solidFill>
                <a:latin typeface="Bradley Hand ITC" pitchFamily="66" charset="0"/>
              </a:rPr>
              <a:t>Mond</a:t>
            </a:r>
            <a:r>
              <a:rPr lang="en-GB" sz="1600" b="1" dirty="0">
                <a:solidFill>
                  <a:srgbClr val="339966"/>
                </a:solidFill>
                <a:latin typeface="Bradley Hand ITC" pitchFamily="66" charset="0"/>
              </a:rPr>
              <a:t> tot </a:t>
            </a:r>
            <a:r>
              <a:rPr lang="en-GB" sz="1600" b="1" dirty="0" err="1">
                <a:solidFill>
                  <a:srgbClr val="339966"/>
                </a:solidFill>
                <a:latin typeface="Bradley Hand ITC" pitchFamily="66" charset="0"/>
              </a:rPr>
              <a:t>mond</a:t>
            </a:r>
            <a:r>
              <a:rPr lang="en-GB" sz="1600" b="1" dirty="0">
                <a:solidFill>
                  <a:srgbClr val="339966"/>
                </a:solidFill>
                <a:latin typeface="Bradley Hand ITC" pitchFamily="66" charset="0"/>
              </a:rPr>
              <a:t> </a:t>
            </a:r>
            <a:r>
              <a:rPr lang="en-GB" sz="1600" b="1" dirty="0" err="1">
                <a:solidFill>
                  <a:srgbClr val="339966"/>
                </a:solidFill>
                <a:latin typeface="Bradley Hand ITC" pitchFamily="66" charset="0"/>
              </a:rPr>
              <a:t>reclame</a:t>
            </a:r>
            <a:endParaRPr lang="en-GB" sz="1600" b="1" dirty="0">
              <a:solidFill>
                <a:srgbClr val="339966"/>
              </a:solidFill>
              <a:latin typeface="Bradley Hand ITC" pitchFamily="66" charset="0"/>
            </a:endParaRPr>
          </a:p>
        </p:txBody>
      </p:sp>
      <p:sp>
        <p:nvSpPr>
          <p:cNvPr id="56" name="Rechthoek 55">
            <a:extLst>
              <a:ext uri="{FF2B5EF4-FFF2-40B4-BE49-F238E27FC236}">
                <a16:creationId xmlns:a16="http://schemas.microsoft.com/office/drawing/2014/main" id="{333BE38B-ADCA-3D0F-0EF9-2EC4B6909FE9}"/>
              </a:ext>
            </a:extLst>
          </p:cNvPr>
          <p:cNvSpPr/>
          <p:nvPr/>
        </p:nvSpPr>
        <p:spPr>
          <a:xfrm>
            <a:off x="1835150" y="5003800"/>
            <a:ext cx="1397000" cy="584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defRPr/>
            </a:pPr>
            <a:r>
              <a:rPr lang="en-GB" sz="1600" b="1" dirty="0" err="1">
                <a:solidFill>
                  <a:schemeClr val="tx1"/>
                </a:solidFill>
                <a:latin typeface="Bradley Hand ITC" pitchFamily="66" charset="0"/>
              </a:rPr>
              <a:t>Hanzehoge</a:t>
            </a:r>
            <a:r>
              <a:rPr lang="en-GB" sz="1600" b="1" dirty="0">
                <a:solidFill>
                  <a:schemeClr val="tx1"/>
                </a:solidFill>
                <a:latin typeface="Bradley Hand ITC" pitchFamily="66" charset="0"/>
              </a:rPr>
              <a:t>-school</a:t>
            </a:r>
          </a:p>
        </p:txBody>
      </p:sp>
      <p:sp>
        <p:nvSpPr>
          <p:cNvPr id="57" name="Rechthoek 56">
            <a:extLst>
              <a:ext uri="{FF2B5EF4-FFF2-40B4-BE49-F238E27FC236}">
                <a16:creationId xmlns:a16="http://schemas.microsoft.com/office/drawing/2014/main" id="{CB3E4014-3589-6C71-6888-B3FF54CA6982}"/>
              </a:ext>
            </a:extLst>
          </p:cNvPr>
          <p:cNvSpPr/>
          <p:nvPr/>
        </p:nvSpPr>
        <p:spPr>
          <a:xfrm>
            <a:off x="2328864" y="5738813"/>
            <a:ext cx="1614487" cy="584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defRPr/>
            </a:pPr>
            <a:r>
              <a:rPr lang="en-GB" sz="1600" b="1" dirty="0" err="1">
                <a:solidFill>
                  <a:schemeClr val="tx1"/>
                </a:solidFill>
                <a:latin typeface="Bradley Hand ITC" pitchFamily="66" charset="0"/>
              </a:rPr>
              <a:t>Studenten-adviesbureaus</a:t>
            </a:r>
            <a:endParaRPr lang="en-GB" sz="1600" b="1" dirty="0">
              <a:solidFill>
                <a:schemeClr val="tx1"/>
              </a:solidFill>
              <a:latin typeface="Bradley Hand ITC" pitchFamily="66" charset="0"/>
            </a:endParaRPr>
          </a:p>
        </p:txBody>
      </p:sp>
      <p:sp>
        <p:nvSpPr>
          <p:cNvPr id="58" name="Rechthoek 57">
            <a:extLst>
              <a:ext uri="{FF2B5EF4-FFF2-40B4-BE49-F238E27FC236}">
                <a16:creationId xmlns:a16="http://schemas.microsoft.com/office/drawing/2014/main" id="{0103E5D6-CB16-F1EB-8ED5-BDF4BC883D2B}"/>
              </a:ext>
            </a:extLst>
          </p:cNvPr>
          <p:cNvSpPr/>
          <p:nvPr/>
        </p:nvSpPr>
        <p:spPr>
          <a:xfrm>
            <a:off x="1676400" y="2601914"/>
            <a:ext cx="1397000" cy="3397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defRPr/>
            </a:pPr>
            <a:r>
              <a:rPr lang="en-GB" sz="1600" b="1" dirty="0">
                <a:solidFill>
                  <a:schemeClr val="tx1"/>
                </a:solidFill>
                <a:latin typeface="Bradley Hand ITC" pitchFamily="66" charset="0"/>
              </a:rPr>
              <a:t>WOV</a:t>
            </a:r>
          </a:p>
        </p:txBody>
      </p:sp>
      <p:sp>
        <p:nvSpPr>
          <p:cNvPr id="59" name="Rechthoek 58">
            <a:extLst>
              <a:ext uri="{FF2B5EF4-FFF2-40B4-BE49-F238E27FC236}">
                <a16:creationId xmlns:a16="http://schemas.microsoft.com/office/drawing/2014/main" id="{ECBFF6AC-0B46-4202-B83A-A65D326CBD01}"/>
              </a:ext>
            </a:extLst>
          </p:cNvPr>
          <p:cNvSpPr/>
          <p:nvPr/>
        </p:nvSpPr>
        <p:spPr>
          <a:xfrm>
            <a:off x="5019676" y="6196014"/>
            <a:ext cx="2047875" cy="3381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defRPr/>
            </a:pPr>
            <a:r>
              <a:rPr lang="en-GB" sz="1600" b="1" dirty="0" err="1">
                <a:solidFill>
                  <a:schemeClr val="tx1"/>
                </a:solidFill>
                <a:latin typeface="Bradley Hand ITC" pitchFamily="66" charset="0"/>
              </a:rPr>
              <a:t>Noorden</a:t>
            </a:r>
            <a:r>
              <a:rPr lang="en-GB" sz="1600" b="1" dirty="0">
                <a:solidFill>
                  <a:schemeClr val="tx1"/>
                </a:solidFill>
                <a:latin typeface="Bradley Hand ITC" pitchFamily="66" charset="0"/>
              </a:rPr>
              <a:t> </a:t>
            </a:r>
            <a:r>
              <a:rPr lang="en-GB" sz="1600" b="1" dirty="0" err="1">
                <a:solidFill>
                  <a:schemeClr val="tx1"/>
                </a:solidFill>
                <a:latin typeface="Bradley Hand ITC" pitchFamily="66" charset="0"/>
              </a:rPr>
              <a:t>Duurzaam</a:t>
            </a:r>
            <a:endParaRPr lang="en-GB" sz="1600" b="1" dirty="0">
              <a:solidFill>
                <a:schemeClr val="tx1"/>
              </a:solidFill>
              <a:latin typeface="Bradley Hand ITC" pitchFamily="66" charset="0"/>
            </a:endParaRPr>
          </a:p>
        </p:txBody>
      </p:sp>
      <p:sp>
        <p:nvSpPr>
          <p:cNvPr id="61" name="Rechthoek 60">
            <a:extLst>
              <a:ext uri="{FF2B5EF4-FFF2-40B4-BE49-F238E27FC236}">
                <a16:creationId xmlns:a16="http://schemas.microsoft.com/office/drawing/2014/main" id="{A2AA86EA-34C9-16EB-E8FD-B4875218C207}"/>
              </a:ext>
            </a:extLst>
          </p:cNvPr>
          <p:cNvSpPr/>
          <p:nvPr/>
        </p:nvSpPr>
        <p:spPr>
          <a:xfrm>
            <a:off x="4764089" y="5108575"/>
            <a:ext cx="2047875" cy="584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defRPr/>
            </a:pPr>
            <a:r>
              <a:rPr lang="en-GB" sz="1600" b="1" dirty="0" err="1">
                <a:solidFill>
                  <a:srgbClr val="339966"/>
                </a:solidFill>
                <a:latin typeface="Bradley Hand ITC" pitchFamily="66" charset="0"/>
              </a:rPr>
              <a:t>Proces</a:t>
            </a:r>
            <a:r>
              <a:rPr lang="en-GB" sz="1600" b="1" dirty="0">
                <a:solidFill>
                  <a:srgbClr val="339966"/>
                </a:solidFill>
                <a:latin typeface="Bradley Hand ITC" pitchFamily="66" charset="0"/>
              </a:rPr>
              <a:t>-</a:t>
            </a:r>
          </a:p>
          <a:p>
            <a:pPr algn="ctr">
              <a:defRPr/>
            </a:pPr>
            <a:r>
              <a:rPr lang="en-GB" sz="1600" b="1" dirty="0" err="1">
                <a:solidFill>
                  <a:srgbClr val="339966"/>
                </a:solidFill>
                <a:latin typeface="Bradley Hand ITC" pitchFamily="66" charset="0"/>
              </a:rPr>
              <a:t>begeleiding</a:t>
            </a:r>
            <a:endParaRPr lang="en-GB" sz="1600" b="1" dirty="0">
              <a:solidFill>
                <a:srgbClr val="339966"/>
              </a:solidFill>
              <a:latin typeface="Bradley Hand ITC" pitchFamily="66" charset="0"/>
            </a:endParaRPr>
          </a:p>
        </p:txBody>
      </p:sp>
      <p:sp>
        <p:nvSpPr>
          <p:cNvPr id="63" name="Rechthoek 62">
            <a:extLst>
              <a:ext uri="{FF2B5EF4-FFF2-40B4-BE49-F238E27FC236}">
                <a16:creationId xmlns:a16="http://schemas.microsoft.com/office/drawing/2014/main" id="{B652D8BC-FA0F-4EED-4A63-EC92A6DBA2A8}"/>
              </a:ext>
            </a:extLst>
          </p:cNvPr>
          <p:cNvSpPr/>
          <p:nvPr/>
        </p:nvSpPr>
        <p:spPr>
          <a:xfrm>
            <a:off x="4932364" y="6657976"/>
            <a:ext cx="2287587" cy="200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050" dirty="0">
                <a:solidFill>
                  <a:schemeClr val="bg2"/>
                </a:solidFill>
                <a:latin typeface="PT Sans" pitchFamily="34" charset="0"/>
              </a:rPr>
              <a:t>ONAFHANKELIJKE VOORZITTER</a:t>
            </a:r>
          </a:p>
        </p:txBody>
      </p:sp>
      <p:sp>
        <p:nvSpPr>
          <p:cNvPr id="64" name="Rechthoek 63">
            <a:extLst>
              <a:ext uri="{FF2B5EF4-FFF2-40B4-BE49-F238E27FC236}">
                <a16:creationId xmlns:a16="http://schemas.microsoft.com/office/drawing/2014/main" id="{5CD9666E-B4E9-326B-C5AA-93327FE4FD90}"/>
              </a:ext>
            </a:extLst>
          </p:cNvPr>
          <p:cNvSpPr/>
          <p:nvPr/>
        </p:nvSpPr>
        <p:spPr>
          <a:xfrm>
            <a:off x="9251950" y="1993901"/>
            <a:ext cx="1157288" cy="461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err="1">
                <a:solidFill>
                  <a:schemeClr val="tx1"/>
                </a:solidFill>
                <a:latin typeface="Bradley Hand ITC" pitchFamily="66" charset="0"/>
              </a:rPr>
              <a:t>Winkels</a:t>
            </a:r>
            <a:endParaRPr lang="en-GB" sz="1600" b="1" dirty="0">
              <a:solidFill>
                <a:schemeClr val="tx1"/>
              </a:solidFill>
              <a:latin typeface="Bradley Hand ITC" pitchFamily="66" charset="0"/>
            </a:endParaRPr>
          </a:p>
        </p:txBody>
      </p:sp>
      <p:sp>
        <p:nvSpPr>
          <p:cNvPr id="65" name="Rechthoek 64">
            <a:extLst>
              <a:ext uri="{FF2B5EF4-FFF2-40B4-BE49-F238E27FC236}">
                <a16:creationId xmlns:a16="http://schemas.microsoft.com/office/drawing/2014/main" id="{B50C5F9E-2BAB-AC66-014E-0EA4A2D7CDE8}"/>
              </a:ext>
            </a:extLst>
          </p:cNvPr>
          <p:cNvSpPr/>
          <p:nvPr/>
        </p:nvSpPr>
        <p:spPr>
          <a:xfrm>
            <a:off x="9153525" y="3070226"/>
            <a:ext cx="1149350" cy="461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err="1">
                <a:solidFill>
                  <a:schemeClr val="tx1"/>
                </a:solidFill>
                <a:latin typeface="Bradley Hand ITC" pitchFamily="66" charset="0"/>
              </a:rPr>
              <a:t>Mkb</a:t>
            </a:r>
            <a:r>
              <a:rPr lang="en-GB" sz="1600" b="1" dirty="0">
                <a:solidFill>
                  <a:schemeClr val="tx1"/>
                </a:solidFill>
                <a:latin typeface="Bradley Hand ITC" pitchFamily="66" charset="0"/>
              </a:rPr>
              <a:t>, </a:t>
            </a:r>
            <a:r>
              <a:rPr lang="en-GB" sz="1600" b="1" dirty="0" err="1">
                <a:solidFill>
                  <a:schemeClr val="tx1"/>
                </a:solidFill>
                <a:latin typeface="Bradley Hand ITC" pitchFamily="66" charset="0"/>
              </a:rPr>
              <a:t>zzp</a:t>
            </a:r>
            <a:endParaRPr lang="en-GB" sz="1600" b="1" dirty="0">
              <a:solidFill>
                <a:schemeClr val="tx1"/>
              </a:solidFill>
              <a:latin typeface="Bradley Hand ITC" pitchFamily="66" charset="0"/>
            </a:endParaRPr>
          </a:p>
        </p:txBody>
      </p:sp>
      <p:sp>
        <p:nvSpPr>
          <p:cNvPr id="66" name="Rechthoek 65">
            <a:extLst>
              <a:ext uri="{FF2B5EF4-FFF2-40B4-BE49-F238E27FC236}">
                <a16:creationId xmlns:a16="http://schemas.microsoft.com/office/drawing/2014/main" id="{E593BE54-10F1-FC54-B594-242E0E42F048}"/>
              </a:ext>
            </a:extLst>
          </p:cNvPr>
          <p:cNvSpPr/>
          <p:nvPr/>
        </p:nvSpPr>
        <p:spPr>
          <a:xfrm>
            <a:off x="6854826" y="2838451"/>
            <a:ext cx="1825625" cy="3397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defRPr/>
            </a:pPr>
            <a:r>
              <a:rPr lang="en-GB" sz="1600" b="1" dirty="0" err="1">
                <a:solidFill>
                  <a:srgbClr val="CC9900"/>
                </a:solidFill>
                <a:latin typeface="Bradley Hand ITC" pitchFamily="66" charset="0"/>
              </a:rPr>
              <a:t>Sponsorbijdragen</a:t>
            </a:r>
            <a:endParaRPr lang="en-GB" sz="1600" b="1" dirty="0">
              <a:solidFill>
                <a:srgbClr val="CC9900"/>
              </a:solidFill>
              <a:latin typeface="Bradley Hand ITC" pitchFamily="66" charset="0"/>
            </a:endParaRPr>
          </a:p>
        </p:txBody>
      </p:sp>
      <p:sp>
        <p:nvSpPr>
          <p:cNvPr id="67" name="Rechthoek 66">
            <a:extLst>
              <a:ext uri="{FF2B5EF4-FFF2-40B4-BE49-F238E27FC236}">
                <a16:creationId xmlns:a16="http://schemas.microsoft.com/office/drawing/2014/main" id="{7F7EB74B-AF48-C8B9-97B5-A1CCF1159E78}"/>
              </a:ext>
            </a:extLst>
          </p:cNvPr>
          <p:cNvSpPr/>
          <p:nvPr/>
        </p:nvSpPr>
        <p:spPr>
          <a:xfrm>
            <a:off x="6811964" y="3814764"/>
            <a:ext cx="1825625" cy="3381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defRPr/>
            </a:pPr>
            <a:r>
              <a:rPr lang="en-GB" sz="1600" b="1" dirty="0" err="1">
                <a:solidFill>
                  <a:srgbClr val="CC9900"/>
                </a:solidFill>
                <a:latin typeface="Bradley Hand ITC" pitchFamily="66" charset="0"/>
              </a:rPr>
              <a:t>Sponsorbijdragen</a:t>
            </a:r>
            <a:endParaRPr lang="en-GB" sz="1600" b="1" dirty="0">
              <a:solidFill>
                <a:srgbClr val="CC9900"/>
              </a:solidFill>
              <a:latin typeface="Bradley Hand ITC" pitchFamily="66" charset="0"/>
            </a:endParaRPr>
          </a:p>
        </p:txBody>
      </p:sp>
      <p:sp>
        <p:nvSpPr>
          <p:cNvPr id="68" name="Rechthoek 67">
            <a:extLst>
              <a:ext uri="{FF2B5EF4-FFF2-40B4-BE49-F238E27FC236}">
                <a16:creationId xmlns:a16="http://schemas.microsoft.com/office/drawing/2014/main" id="{397A60C7-6284-3EF8-7483-3F4DD6E36A07}"/>
              </a:ext>
            </a:extLst>
          </p:cNvPr>
          <p:cNvSpPr/>
          <p:nvPr/>
        </p:nvSpPr>
        <p:spPr>
          <a:xfrm>
            <a:off x="3448051" y="2917825"/>
            <a:ext cx="1484313" cy="338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defRPr/>
            </a:pPr>
            <a:r>
              <a:rPr lang="en-GB" sz="1600" b="1" dirty="0" err="1">
                <a:solidFill>
                  <a:srgbClr val="CC9900"/>
                </a:solidFill>
                <a:latin typeface="Bradley Hand ITC" pitchFamily="66" charset="0"/>
              </a:rPr>
              <a:t>Budgetsteun</a:t>
            </a:r>
            <a:endParaRPr lang="en-GB" sz="1600" b="1" dirty="0">
              <a:solidFill>
                <a:srgbClr val="CC9900"/>
              </a:solidFill>
              <a:latin typeface="Bradley Hand ITC" pitchFamily="66" charset="0"/>
            </a:endParaRPr>
          </a:p>
        </p:txBody>
      </p:sp>
      <p:sp>
        <p:nvSpPr>
          <p:cNvPr id="72" name="Rechthoek 71">
            <a:extLst>
              <a:ext uri="{FF2B5EF4-FFF2-40B4-BE49-F238E27FC236}">
                <a16:creationId xmlns:a16="http://schemas.microsoft.com/office/drawing/2014/main" id="{23C40FC4-F3D5-336E-A8DD-01A190A03197}"/>
              </a:ext>
            </a:extLst>
          </p:cNvPr>
          <p:cNvSpPr/>
          <p:nvPr/>
        </p:nvSpPr>
        <p:spPr>
          <a:xfrm>
            <a:off x="6992939" y="3236914"/>
            <a:ext cx="1825625" cy="3397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defRPr/>
            </a:pPr>
            <a:r>
              <a:rPr lang="en-GB" sz="1600" b="1" dirty="0">
                <a:solidFill>
                  <a:srgbClr val="66CCFF"/>
                </a:solidFill>
                <a:latin typeface="Bradley Hand ITC" pitchFamily="66" charset="0"/>
              </a:rPr>
              <a:t>Website / flyers</a:t>
            </a:r>
          </a:p>
        </p:txBody>
      </p:sp>
      <p:sp>
        <p:nvSpPr>
          <p:cNvPr id="73" name="Rechthoek 72">
            <a:extLst>
              <a:ext uri="{FF2B5EF4-FFF2-40B4-BE49-F238E27FC236}">
                <a16:creationId xmlns:a16="http://schemas.microsoft.com/office/drawing/2014/main" id="{7595BDD6-4978-2195-13FD-2016D9FB4D75}"/>
              </a:ext>
            </a:extLst>
          </p:cNvPr>
          <p:cNvSpPr/>
          <p:nvPr/>
        </p:nvSpPr>
        <p:spPr>
          <a:xfrm>
            <a:off x="1676400" y="3198814"/>
            <a:ext cx="1397000" cy="3381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defRPr/>
            </a:pPr>
            <a:r>
              <a:rPr lang="en-GB" sz="1600" b="1" dirty="0" err="1">
                <a:solidFill>
                  <a:schemeClr val="tx1"/>
                </a:solidFill>
                <a:latin typeface="Bradley Hand ITC" pitchFamily="66" charset="0"/>
              </a:rPr>
              <a:t>Vrijwilligers</a:t>
            </a:r>
            <a:endParaRPr lang="en-GB" sz="1600" b="1" dirty="0">
              <a:solidFill>
                <a:schemeClr val="tx1"/>
              </a:solidFill>
              <a:latin typeface="Bradley Hand ITC" pitchFamily="66" charset="0"/>
            </a:endParaRPr>
          </a:p>
        </p:txBody>
      </p:sp>
      <p:sp>
        <p:nvSpPr>
          <p:cNvPr id="91" name="Rechthoek 90">
            <a:extLst>
              <a:ext uri="{FF2B5EF4-FFF2-40B4-BE49-F238E27FC236}">
                <a16:creationId xmlns:a16="http://schemas.microsoft.com/office/drawing/2014/main" id="{68A85219-D545-DC09-68EC-653B7A4BDC38}"/>
              </a:ext>
            </a:extLst>
          </p:cNvPr>
          <p:cNvSpPr/>
          <p:nvPr/>
        </p:nvSpPr>
        <p:spPr>
          <a:xfrm>
            <a:off x="3876675" y="3192464"/>
            <a:ext cx="1397000" cy="3397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defRPr/>
            </a:pPr>
            <a:r>
              <a:rPr lang="en-GB" sz="1600" b="1" dirty="0">
                <a:solidFill>
                  <a:srgbClr val="66CCFF"/>
                </a:solidFill>
                <a:latin typeface="Bradley Hand ITC" pitchFamily="66" charset="0"/>
              </a:rPr>
              <a:t>Chauffeurs</a:t>
            </a:r>
          </a:p>
        </p:txBody>
      </p:sp>
      <p:sp>
        <p:nvSpPr>
          <p:cNvPr id="97" name="Rechthoek 96">
            <a:extLst>
              <a:ext uri="{FF2B5EF4-FFF2-40B4-BE49-F238E27FC236}">
                <a16:creationId xmlns:a16="http://schemas.microsoft.com/office/drawing/2014/main" id="{11F48C12-6873-8B59-97C3-CAFEE5281A6E}"/>
              </a:ext>
            </a:extLst>
          </p:cNvPr>
          <p:cNvSpPr/>
          <p:nvPr/>
        </p:nvSpPr>
        <p:spPr>
          <a:xfrm>
            <a:off x="6781800" y="1701800"/>
            <a:ext cx="1360488" cy="584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defRPr/>
            </a:pPr>
            <a:r>
              <a:rPr lang="en-GB" sz="1600" b="1" dirty="0" err="1">
                <a:solidFill>
                  <a:srgbClr val="66CCFF"/>
                </a:solidFill>
                <a:latin typeface="Bradley Hand ITC" pitchFamily="66" charset="0"/>
              </a:rPr>
              <a:t>Opleiden</a:t>
            </a:r>
            <a:r>
              <a:rPr lang="en-GB" sz="1600" b="1" dirty="0">
                <a:solidFill>
                  <a:srgbClr val="66CCFF"/>
                </a:solidFill>
                <a:latin typeface="Bradley Hand ITC" pitchFamily="66" charset="0"/>
              </a:rPr>
              <a:t> en </a:t>
            </a:r>
            <a:r>
              <a:rPr lang="en-GB" sz="1600" b="1" dirty="0" err="1">
                <a:solidFill>
                  <a:srgbClr val="66CCFF"/>
                </a:solidFill>
                <a:latin typeface="Bradley Hand ITC" pitchFamily="66" charset="0"/>
              </a:rPr>
              <a:t>begeleiden</a:t>
            </a:r>
            <a:endParaRPr lang="en-GB" sz="1600" b="1" dirty="0">
              <a:solidFill>
                <a:srgbClr val="66CCFF"/>
              </a:solidFill>
              <a:latin typeface="Bradley Hand ITC" pitchFamily="66" charset="0"/>
            </a:endParaRPr>
          </a:p>
        </p:txBody>
      </p:sp>
      <p:sp>
        <p:nvSpPr>
          <p:cNvPr id="98" name="Rechthoek 97">
            <a:extLst>
              <a:ext uri="{FF2B5EF4-FFF2-40B4-BE49-F238E27FC236}">
                <a16:creationId xmlns:a16="http://schemas.microsoft.com/office/drawing/2014/main" id="{F56FCAAA-C480-8700-95D6-9CC3CB844052}"/>
              </a:ext>
            </a:extLst>
          </p:cNvPr>
          <p:cNvSpPr/>
          <p:nvPr/>
        </p:nvSpPr>
        <p:spPr>
          <a:xfrm>
            <a:off x="6634164" y="4310064"/>
            <a:ext cx="1825625" cy="3381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defRPr/>
            </a:pPr>
            <a:r>
              <a:rPr lang="en-GB" sz="1600" b="1" dirty="0" err="1">
                <a:solidFill>
                  <a:srgbClr val="339966"/>
                </a:solidFill>
                <a:latin typeface="Bradley Hand ITC" pitchFamily="66" charset="0"/>
              </a:rPr>
              <a:t>Vergaderruimte</a:t>
            </a:r>
            <a:endParaRPr lang="en-GB" sz="1600" b="1" dirty="0">
              <a:solidFill>
                <a:srgbClr val="339966"/>
              </a:solidFill>
              <a:latin typeface="Bradley Hand ITC" pitchFamily="66" charset="0"/>
            </a:endParaRPr>
          </a:p>
        </p:txBody>
      </p:sp>
      <p:sp>
        <p:nvSpPr>
          <p:cNvPr id="99" name="Rechthoek 98">
            <a:extLst>
              <a:ext uri="{FF2B5EF4-FFF2-40B4-BE49-F238E27FC236}">
                <a16:creationId xmlns:a16="http://schemas.microsoft.com/office/drawing/2014/main" id="{F32172DA-891D-0518-BB41-408A44F1304C}"/>
              </a:ext>
            </a:extLst>
          </p:cNvPr>
          <p:cNvSpPr/>
          <p:nvPr/>
        </p:nvSpPr>
        <p:spPr>
          <a:xfrm>
            <a:off x="6346826" y="5035551"/>
            <a:ext cx="1825625" cy="3397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defRPr/>
            </a:pPr>
            <a:r>
              <a:rPr lang="en-GB" sz="1600" b="1" dirty="0" err="1">
                <a:solidFill>
                  <a:srgbClr val="339966"/>
                </a:solidFill>
                <a:latin typeface="Bradley Hand ITC" pitchFamily="66" charset="0"/>
              </a:rPr>
              <a:t>Besturen</a:t>
            </a:r>
            <a:endParaRPr lang="en-GB" sz="1600" b="1" dirty="0">
              <a:solidFill>
                <a:srgbClr val="339966"/>
              </a:solidFill>
              <a:latin typeface="Bradley Hand ITC" pitchFamily="66" charset="0"/>
            </a:endParaRPr>
          </a:p>
        </p:txBody>
      </p:sp>
      <p:sp>
        <p:nvSpPr>
          <p:cNvPr id="100" name="Rechthoek 99">
            <a:extLst>
              <a:ext uri="{FF2B5EF4-FFF2-40B4-BE49-F238E27FC236}">
                <a16:creationId xmlns:a16="http://schemas.microsoft.com/office/drawing/2014/main" id="{9D831D2B-E8A5-A1C9-DCBD-0397A6ECD6FF}"/>
              </a:ext>
            </a:extLst>
          </p:cNvPr>
          <p:cNvSpPr/>
          <p:nvPr/>
        </p:nvSpPr>
        <p:spPr>
          <a:xfrm>
            <a:off x="5172076" y="4684714"/>
            <a:ext cx="2047875" cy="3381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defRPr/>
            </a:pPr>
            <a:r>
              <a:rPr lang="en-GB" sz="1600" b="1" dirty="0" err="1">
                <a:solidFill>
                  <a:srgbClr val="CC9900"/>
                </a:solidFill>
                <a:latin typeface="Bradley Hand ITC" pitchFamily="66" charset="0"/>
              </a:rPr>
              <a:t>Penvoerderschap</a:t>
            </a:r>
            <a:endParaRPr lang="en-GB" sz="1600" b="1" dirty="0">
              <a:solidFill>
                <a:srgbClr val="CC9900"/>
              </a:solidFill>
              <a:latin typeface="Bradley Hand ITC" pitchFamily="66" charset="0"/>
            </a:endParaRPr>
          </a:p>
        </p:txBody>
      </p:sp>
      <p:sp>
        <p:nvSpPr>
          <p:cNvPr id="101" name="Rechthoek 100">
            <a:extLst>
              <a:ext uri="{FF2B5EF4-FFF2-40B4-BE49-F238E27FC236}">
                <a16:creationId xmlns:a16="http://schemas.microsoft.com/office/drawing/2014/main" id="{E8025745-F3A5-EB97-D958-2049CAF4F1DD}"/>
              </a:ext>
            </a:extLst>
          </p:cNvPr>
          <p:cNvSpPr/>
          <p:nvPr/>
        </p:nvSpPr>
        <p:spPr>
          <a:xfrm>
            <a:off x="7153276" y="2579689"/>
            <a:ext cx="1076325" cy="3381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defRPr/>
            </a:pPr>
            <a:r>
              <a:rPr lang="en-GB" sz="1600" b="1" dirty="0" err="1">
                <a:solidFill>
                  <a:srgbClr val="66CCFF"/>
                </a:solidFill>
                <a:latin typeface="Bradley Hand ITC" pitchFamily="66" charset="0"/>
              </a:rPr>
              <a:t>Centrale</a:t>
            </a:r>
            <a:endParaRPr lang="en-GB" sz="1600" b="1" dirty="0">
              <a:solidFill>
                <a:srgbClr val="66CCFF"/>
              </a:solidFill>
              <a:latin typeface="Bradley Hand ITC" pitchFamily="66" charset="0"/>
            </a:endParaRPr>
          </a:p>
        </p:txBody>
      </p:sp>
      <p:sp>
        <p:nvSpPr>
          <p:cNvPr id="102" name="Rechthoek 101">
            <a:extLst>
              <a:ext uri="{FF2B5EF4-FFF2-40B4-BE49-F238E27FC236}">
                <a16:creationId xmlns:a16="http://schemas.microsoft.com/office/drawing/2014/main" id="{303EA4FD-1861-CB48-CDA6-9617D2C1E4FC}"/>
              </a:ext>
            </a:extLst>
          </p:cNvPr>
          <p:cNvSpPr/>
          <p:nvPr/>
        </p:nvSpPr>
        <p:spPr>
          <a:xfrm>
            <a:off x="5240338" y="2224088"/>
            <a:ext cx="1738312" cy="461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err="1">
                <a:solidFill>
                  <a:srgbClr val="339966"/>
                </a:solidFill>
                <a:latin typeface="Bradley Hand ITC" pitchFamily="66" charset="0"/>
              </a:rPr>
              <a:t>Aansluiting</a:t>
            </a:r>
            <a:r>
              <a:rPr lang="en-GB" sz="1600" b="1" dirty="0">
                <a:solidFill>
                  <a:srgbClr val="339966"/>
                </a:solidFill>
                <a:latin typeface="Bradley Hand ITC" pitchFamily="66" charset="0"/>
              </a:rPr>
              <a:t> </a:t>
            </a:r>
            <a:r>
              <a:rPr lang="en-GB" sz="1600" b="1" dirty="0" err="1">
                <a:solidFill>
                  <a:srgbClr val="339966"/>
                </a:solidFill>
                <a:latin typeface="Bradley Hand ITC" pitchFamily="66" charset="0"/>
              </a:rPr>
              <a:t>bij</a:t>
            </a:r>
            <a:r>
              <a:rPr lang="en-GB" sz="1600" b="1" dirty="0">
                <a:solidFill>
                  <a:srgbClr val="339966"/>
                </a:solidFill>
                <a:latin typeface="Bradley Hand ITC" pitchFamily="66" charset="0"/>
              </a:rPr>
              <a:t> </a:t>
            </a:r>
            <a:r>
              <a:rPr lang="en-GB" sz="1600" b="1" dirty="0" err="1">
                <a:solidFill>
                  <a:srgbClr val="339966"/>
                </a:solidFill>
                <a:latin typeface="Bradley Hand ITC" pitchFamily="66" charset="0"/>
              </a:rPr>
              <a:t>mobiliteitsbeleid</a:t>
            </a:r>
            <a:endParaRPr lang="en-GB" sz="1600" b="1" dirty="0">
              <a:solidFill>
                <a:srgbClr val="339966"/>
              </a:solidFill>
              <a:latin typeface="Bradley Hand ITC" pitchFamily="66" charset="0"/>
            </a:endParaRPr>
          </a:p>
        </p:txBody>
      </p:sp>
      <p:sp>
        <p:nvSpPr>
          <p:cNvPr id="103" name="Rechthoek 102">
            <a:extLst>
              <a:ext uri="{FF2B5EF4-FFF2-40B4-BE49-F238E27FC236}">
                <a16:creationId xmlns:a16="http://schemas.microsoft.com/office/drawing/2014/main" id="{7D46F877-AEA1-39F6-AD4A-9ACF5CF8A2D1}"/>
              </a:ext>
            </a:extLst>
          </p:cNvPr>
          <p:cNvSpPr/>
          <p:nvPr/>
        </p:nvSpPr>
        <p:spPr>
          <a:xfrm>
            <a:off x="1944689" y="2071689"/>
            <a:ext cx="1177925" cy="3397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defRPr/>
            </a:pPr>
            <a:r>
              <a:rPr lang="en-GB" sz="1600" b="1" dirty="0" err="1">
                <a:solidFill>
                  <a:schemeClr val="tx1"/>
                </a:solidFill>
                <a:latin typeface="Bradley Hand ITC" pitchFamily="66" charset="0"/>
              </a:rPr>
              <a:t>Passagiers</a:t>
            </a:r>
            <a:endParaRPr lang="en-GB" sz="1600" b="1" dirty="0">
              <a:solidFill>
                <a:schemeClr val="tx1"/>
              </a:solidFill>
              <a:latin typeface="Bradley Hand ITC" pitchFamily="66" charset="0"/>
            </a:endParaRPr>
          </a:p>
        </p:txBody>
      </p:sp>
      <p:sp>
        <p:nvSpPr>
          <p:cNvPr id="104" name="Rechthoek 103">
            <a:extLst>
              <a:ext uri="{FF2B5EF4-FFF2-40B4-BE49-F238E27FC236}">
                <a16:creationId xmlns:a16="http://schemas.microsoft.com/office/drawing/2014/main" id="{38B9436D-222C-D986-DC7D-45CB924E3F48}"/>
              </a:ext>
            </a:extLst>
          </p:cNvPr>
          <p:cNvSpPr/>
          <p:nvPr/>
        </p:nvSpPr>
        <p:spPr>
          <a:xfrm>
            <a:off x="3589338" y="2533651"/>
            <a:ext cx="1484312" cy="3397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defRPr/>
            </a:pPr>
            <a:r>
              <a:rPr lang="en-GB" sz="1600" b="1" dirty="0" err="1">
                <a:solidFill>
                  <a:srgbClr val="CC9900"/>
                </a:solidFill>
                <a:latin typeface="Bradley Hand ITC" pitchFamily="66" charset="0"/>
              </a:rPr>
              <a:t>Ritbijdragen</a:t>
            </a:r>
            <a:endParaRPr lang="en-GB" sz="1600" b="1" dirty="0">
              <a:solidFill>
                <a:srgbClr val="CC9900"/>
              </a:solidFill>
              <a:latin typeface="Bradley Hand ITC" pitchFamily="66" charset="0"/>
            </a:endParaRPr>
          </a:p>
        </p:txBody>
      </p:sp>
      <p:cxnSp>
        <p:nvCxnSpPr>
          <p:cNvPr id="116" name="Rechte verbindingslijn met pijl 115">
            <a:extLst>
              <a:ext uri="{FF2B5EF4-FFF2-40B4-BE49-F238E27FC236}">
                <a16:creationId xmlns:a16="http://schemas.microsoft.com/office/drawing/2014/main" id="{8995FEEA-C8FA-20DB-F080-85832CB87B7A}"/>
              </a:ext>
            </a:extLst>
          </p:cNvPr>
          <p:cNvCxnSpPr/>
          <p:nvPr/>
        </p:nvCxnSpPr>
        <p:spPr>
          <a:xfrm rot="10800000" flipV="1">
            <a:off x="8459788" y="1173164"/>
            <a:ext cx="792162" cy="307975"/>
          </a:xfrm>
          <a:prstGeom prst="straightConnector1">
            <a:avLst/>
          </a:prstGeom>
          <a:ln w="952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17" name="Rechte verbindingslijn met pijl 116">
            <a:extLst>
              <a:ext uri="{FF2B5EF4-FFF2-40B4-BE49-F238E27FC236}">
                <a16:creationId xmlns:a16="http://schemas.microsoft.com/office/drawing/2014/main" id="{1F36192E-9B78-942B-6168-661C90454BAB}"/>
              </a:ext>
            </a:extLst>
          </p:cNvPr>
          <p:cNvCxnSpPr/>
          <p:nvPr/>
        </p:nvCxnSpPr>
        <p:spPr>
          <a:xfrm rot="10800000" flipV="1">
            <a:off x="8069264" y="1173164"/>
            <a:ext cx="1182687" cy="846137"/>
          </a:xfrm>
          <a:prstGeom prst="straightConnector1">
            <a:avLst/>
          </a:prstGeom>
          <a:ln w="952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22" name="Rechte verbindingslijn met pijl 121">
            <a:extLst>
              <a:ext uri="{FF2B5EF4-FFF2-40B4-BE49-F238E27FC236}">
                <a16:creationId xmlns:a16="http://schemas.microsoft.com/office/drawing/2014/main" id="{61527EFF-C77B-6330-D93F-34F229FE531A}"/>
              </a:ext>
            </a:extLst>
          </p:cNvPr>
          <p:cNvCxnSpPr/>
          <p:nvPr/>
        </p:nvCxnSpPr>
        <p:spPr>
          <a:xfrm rot="5400000">
            <a:off x="8946357" y="2082007"/>
            <a:ext cx="485775" cy="1284288"/>
          </a:xfrm>
          <a:prstGeom prst="straightConnector1">
            <a:avLst/>
          </a:prstGeom>
          <a:ln w="952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23" name="Rechte verbindingslijn met pijl 122">
            <a:extLst>
              <a:ext uri="{FF2B5EF4-FFF2-40B4-BE49-F238E27FC236}">
                <a16:creationId xmlns:a16="http://schemas.microsoft.com/office/drawing/2014/main" id="{960C27C0-FBD9-6B19-5733-C186D9C6CB16}"/>
              </a:ext>
            </a:extLst>
          </p:cNvPr>
          <p:cNvCxnSpPr/>
          <p:nvPr/>
        </p:nvCxnSpPr>
        <p:spPr>
          <a:xfrm rot="16200000" flipV="1">
            <a:off x="9177338" y="2544763"/>
            <a:ext cx="61912" cy="1039812"/>
          </a:xfrm>
          <a:prstGeom prst="straightConnector1">
            <a:avLst/>
          </a:prstGeom>
          <a:ln w="952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30" name="Rechte verbindingslijn met pijl 129">
            <a:extLst>
              <a:ext uri="{FF2B5EF4-FFF2-40B4-BE49-F238E27FC236}">
                <a16:creationId xmlns:a16="http://schemas.microsoft.com/office/drawing/2014/main" id="{742F82BA-93B7-17F8-35AC-AC28E8A4EFE5}"/>
              </a:ext>
            </a:extLst>
          </p:cNvPr>
          <p:cNvCxnSpPr/>
          <p:nvPr/>
        </p:nvCxnSpPr>
        <p:spPr>
          <a:xfrm rot="16200000" flipH="1" flipV="1">
            <a:off x="9028907" y="2755107"/>
            <a:ext cx="358775" cy="1039812"/>
          </a:xfrm>
          <a:prstGeom prst="straightConnector1">
            <a:avLst/>
          </a:prstGeom>
          <a:ln w="952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34" name="Rechte verbindingslijn met pijl 133">
            <a:extLst>
              <a:ext uri="{FF2B5EF4-FFF2-40B4-BE49-F238E27FC236}">
                <a16:creationId xmlns:a16="http://schemas.microsoft.com/office/drawing/2014/main" id="{705DC068-4182-77D0-1B5C-7CC1BEE0B2CE}"/>
              </a:ext>
            </a:extLst>
          </p:cNvPr>
          <p:cNvCxnSpPr/>
          <p:nvPr/>
        </p:nvCxnSpPr>
        <p:spPr>
          <a:xfrm rot="5400000">
            <a:off x="7969251" y="1346201"/>
            <a:ext cx="1455737" cy="1109662"/>
          </a:xfrm>
          <a:prstGeom prst="straightConnector1">
            <a:avLst/>
          </a:prstGeom>
          <a:ln w="952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42" name="Rechte verbindingslijn met pijl 141">
            <a:extLst>
              <a:ext uri="{FF2B5EF4-FFF2-40B4-BE49-F238E27FC236}">
                <a16:creationId xmlns:a16="http://schemas.microsoft.com/office/drawing/2014/main" id="{4C9BDAAC-9F34-94A7-ABA4-A64C37F89306}"/>
              </a:ext>
            </a:extLst>
          </p:cNvPr>
          <p:cNvCxnSpPr/>
          <p:nvPr/>
        </p:nvCxnSpPr>
        <p:spPr>
          <a:xfrm rot="16200000" flipV="1">
            <a:off x="8451057" y="4187032"/>
            <a:ext cx="798512" cy="606425"/>
          </a:xfrm>
          <a:prstGeom prst="straightConnector1">
            <a:avLst/>
          </a:prstGeom>
          <a:ln w="952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44" name="Rechte verbindingslijn met pijl 143">
            <a:extLst>
              <a:ext uri="{FF2B5EF4-FFF2-40B4-BE49-F238E27FC236}">
                <a16:creationId xmlns:a16="http://schemas.microsoft.com/office/drawing/2014/main" id="{1F57DA2A-CFD2-665E-10A9-30EB058C5CCD}"/>
              </a:ext>
            </a:extLst>
          </p:cNvPr>
          <p:cNvCxnSpPr/>
          <p:nvPr/>
        </p:nvCxnSpPr>
        <p:spPr>
          <a:xfrm rot="16200000" flipV="1">
            <a:off x="7597776" y="4981576"/>
            <a:ext cx="1292225" cy="676275"/>
          </a:xfrm>
          <a:prstGeom prst="straightConnector1">
            <a:avLst/>
          </a:prstGeom>
          <a:ln w="952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47" name="Rechte verbindingslijn met pijl 146">
            <a:extLst>
              <a:ext uri="{FF2B5EF4-FFF2-40B4-BE49-F238E27FC236}">
                <a16:creationId xmlns:a16="http://schemas.microsoft.com/office/drawing/2014/main" id="{C4B99C69-EF7A-F26D-70F3-F25F2775C1E3}"/>
              </a:ext>
            </a:extLst>
          </p:cNvPr>
          <p:cNvCxnSpPr/>
          <p:nvPr/>
        </p:nvCxnSpPr>
        <p:spPr>
          <a:xfrm rot="10800000">
            <a:off x="7710489" y="5400675"/>
            <a:ext cx="871537" cy="565150"/>
          </a:xfrm>
          <a:prstGeom prst="straightConnector1">
            <a:avLst/>
          </a:prstGeom>
          <a:ln w="952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50" name="Rechte verbindingslijn met pijl 149">
            <a:extLst>
              <a:ext uri="{FF2B5EF4-FFF2-40B4-BE49-F238E27FC236}">
                <a16:creationId xmlns:a16="http://schemas.microsoft.com/office/drawing/2014/main" id="{BF0A1A70-F399-93F9-410B-0BECBA4EE94E}"/>
              </a:ext>
            </a:extLst>
          </p:cNvPr>
          <p:cNvCxnSpPr/>
          <p:nvPr/>
        </p:nvCxnSpPr>
        <p:spPr>
          <a:xfrm rot="10800000" flipV="1">
            <a:off x="7710489" y="4889501"/>
            <a:ext cx="1443037" cy="358775"/>
          </a:xfrm>
          <a:prstGeom prst="straightConnector1">
            <a:avLst/>
          </a:prstGeom>
          <a:ln w="952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56" name="Rechte verbindingslijn met pijl 155">
            <a:extLst>
              <a:ext uri="{FF2B5EF4-FFF2-40B4-BE49-F238E27FC236}">
                <a16:creationId xmlns:a16="http://schemas.microsoft.com/office/drawing/2014/main" id="{1A11C00A-611C-55EC-EBA8-1A9DE93D53F1}"/>
              </a:ext>
            </a:extLst>
          </p:cNvPr>
          <p:cNvCxnSpPr/>
          <p:nvPr/>
        </p:nvCxnSpPr>
        <p:spPr>
          <a:xfrm rot="16200000" flipV="1">
            <a:off x="5522913" y="5897563"/>
            <a:ext cx="596900" cy="168275"/>
          </a:xfrm>
          <a:prstGeom prst="straightConnector1">
            <a:avLst/>
          </a:prstGeom>
          <a:ln w="952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58" name="Rechte verbindingslijn met pijl 157">
            <a:extLst>
              <a:ext uri="{FF2B5EF4-FFF2-40B4-BE49-F238E27FC236}">
                <a16:creationId xmlns:a16="http://schemas.microsoft.com/office/drawing/2014/main" id="{BEB167AD-9CBE-C1B5-357D-3EEF3B964FDD}"/>
              </a:ext>
            </a:extLst>
          </p:cNvPr>
          <p:cNvCxnSpPr/>
          <p:nvPr/>
        </p:nvCxnSpPr>
        <p:spPr>
          <a:xfrm rot="5400000" flipH="1" flipV="1">
            <a:off x="5712619" y="5501481"/>
            <a:ext cx="1231900" cy="325438"/>
          </a:xfrm>
          <a:prstGeom prst="straightConnector1">
            <a:avLst/>
          </a:prstGeom>
          <a:ln w="952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61" name="Rechte verbindingslijn met pijl 160">
            <a:extLst>
              <a:ext uri="{FF2B5EF4-FFF2-40B4-BE49-F238E27FC236}">
                <a16:creationId xmlns:a16="http://schemas.microsoft.com/office/drawing/2014/main" id="{F5C9CBA0-D0AB-81C4-6E4F-A6B52C540792}"/>
              </a:ext>
            </a:extLst>
          </p:cNvPr>
          <p:cNvCxnSpPr/>
          <p:nvPr/>
        </p:nvCxnSpPr>
        <p:spPr>
          <a:xfrm rot="16200000" flipV="1">
            <a:off x="4622007" y="5274469"/>
            <a:ext cx="1193800" cy="817563"/>
          </a:xfrm>
          <a:prstGeom prst="straightConnector1">
            <a:avLst/>
          </a:prstGeom>
          <a:ln w="952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63" name="Rechte verbindingslijn met pijl 162">
            <a:extLst>
              <a:ext uri="{FF2B5EF4-FFF2-40B4-BE49-F238E27FC236}">
                <a16:creationId xmlns:a16="http://schemas.microsoft.com/office/drawing/2014/main" id="{7D317A34-CAEA-FD28-780B-F2A9342C7BC8}"/>
              </a:ext>
            </a:extLst>
          </p:cNvPr>
          <p:cNvCxnSpPr/>
          <p:nvPr/>
        </p:nvCxnSpPr>
        <p:spPr>
          <a:xfrm rot="5400000" flipH="1" flipV="1">
            <a:off x="3658395" y="5193507"/>
            <a:ext cx="877887" cy="666750"/>
          </a:xfrm>
          <a:prstGeom prst="straightConnector1">
            <a:avLst/>
          </a:prstGeom>
          <a:ln w="952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66" name="Rechte verbindingslijn met pijl 165">
            <a:extLst>
              <a:ext uri="{FF2B5EF4-FFF2-40B4-BE49-F238E27FC236}">
                <a16:creationId xmlns:a16="http://schemas.microsoft.com/office/drawing/2014/main" id="{492FDBC8-E21E-0C16-CE46-E7157DFEBEDA}"/>
              </a:ext>
            </a:extLst>
          </p:cNvPr>
          <p:cNvCxnSpPr/>
          <p:nvPr/>
        </p:nvCxnSpPr>
        <p:spPr>
          <a:xfrm flipV="1">
            <a:off x="3073400" y="4797425"/>
            <a:ext cx="738188" cy="450850"/>
          </a:xfrm>
          <a:prstGeom prst="straightConnector1">
            <a:avLst/>
          </a:prstGeom>
          <a:ln w="952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69" name="Rechte verbindingslijn met pijl 168">
            <a:extLst>
              <a:ext uri="{FF2B5EF4-FFF2-40B4-BE49-F238E27FC236}">
                <a16:creationId xmlns:a16="http://schemas.microsoft.com/office/drawing/2014/main" id="{CFBA5244-8836-5FA1-DFB0-62BAA0EAB8DC}"/>
              </a:ext>
            </a:extLst>
          </p:cNvPr>
          <p:cNvCxnSpPr/>
          <p:nvPr/>
        </p:nvCxnSpPr>
        <p:spPr>
          <a:xfrm>
            <a:off x="2487613" y="4230689"/>
            <a:ext cx="1346200" cy="274637"/>
          </a:xfrm>
          <a:prstGeom prst="straightConnector1">
            <a:avLst/>
          </a:prstGeom>
          <a:ln w="952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72" name="Rechte verbindingslijn met pijl 171">
            <a:extLst>
              <a:ext uri="{FF2B5EF4-FFF2-40B4-BE49-F238E27FC236}">
                <a16:creationId xmlns:a16="http://schemas.microsoft.com/office/drawing/2014/main" id="{EFA683DE-C0DA-A558-FD49-8EBE9DEC057D}"/>
              </a:ext>
            </a:extLst>
          </p:cNvPr>
          <p:cNvCxnSpPr/>
          <p:nvPr/>
        </p:nvCxnSpPr>
        <p:spPr>
          <a:xfrm>
            <a:off x="2955926" y="3470275"/>
            <a:ext cx="2671763" cy="1239838"/>
          </a:xfrm>
          <a:prstGeom prst="straightConnector1">
            <a:avLst/>
          </a:prstGeom>
          <a:ln w="9525">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55" name="Rechthoek 54">
            <a:extLst>
              <a:ext uri="{FF2B5EF4-FFF2-40B4-BE49-F238E27FC236}">
                <a16:creationId xmlns:a16="http://schemas.microsoft.com/office/drawing/2014/main" id="{A9CBD672-ADF3-4352-D530-21A4DF528375}"/>
              </a:ext>
            </a:extLst>
          </p:cNvPr>
          <p:cNvSpPr/>
          <p:nvPr/>
        </p:nvSpPr>
        <p:spPr>
          <a:xfrm>
            <a:off x="3876675" y="4171950"/>
            <a:ext cx="1462088" cy="831850"/>
          </a:xfrm>
          <a:prstGeom prst="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defRPr/>
            </a:pPr>
            <a:r>
              <a:rPr lang="en-GB" sz="1600" b="1" dirty="0" err="1">
                <a:solidFill>
                  <a:srgbClr val="339966"/>
                </a:solidFill>
                <a:latin typeface="Bradley Hand ITC" pitchFamily="66" charset="0"/>
              </a:rPr>
              <a:t>Onderzoek</a:t>
            </a:r>
            <a:r>
              <a:rPr lang="en-GB" sz="1600" b="1" dirty="0">
                <a:solidFill>
                  <a:srgbClr val="339966"/>
                </a:solidFill>
                <a:latin typeface="Bradley Hand ITC" pitchFamily="66" charset="0"/>
              </a:rPr>
              <a:t> </a:t>
            </a:r>
            <a:r>
              <a:rPr lang="en-GB" sz="1600" b="1" dirty="0" err="1">
                <a:solidFill>
                  <a:srgbClr val="339966"/>
                </a:solidFill>
                <a:latin typeface="Bradley Hand ITC" pitchFamily="66" charset="0"/>
              </a:rPr>
              <a:t>formule</a:t>
            </a:r>
            <a:r>
              <a:rPr lang="en-GB" sz="1600" b="1" dirty="0">
                <a:solidFill>
                  <a:srgbClr val="339966"/>
                </a:solidFill>
                <a:latin typeface="Bradley Hand ITC" pitchFamily="66" charset="0"/>
              </a:rPr>
              <a:t> en </a:t>
            </a:r>
            <a:r>
              <a:rPr lang="en-GB" sz="1600" b="1" dirty="0" err="1">
                <a:solidFill>
                  <a:srgbClr val="339966"/>
                </a:solidFill>
                <a:latin typeface="Bradley Hand ITC" pitchFamily="66" charset="0"/>
              </a:rPr>
              <a:t>succesfactoren</a:t>
            </a:r>
            <a:endParaRPr lang="en-GB" sz="1600" b="1" dirty="0">
              <a:solidFill>
                <a:srgbClr val="339966"/>
              </a:solidFill>
              <a:latin typeface="Bradley Hand ITC" pitchFamily="66" charset="0"/>
            </a:endParaRPr>
          </a:p>
        </p:txBody>
      </p:sp>
      <p:cxnSp>
        <p:nvCxnSpPr>
          <p:cNvPr id="176" name="Rechte verbindingslijn met pijl 175">
            <a:extLst>
              <a:ext uri="{FF2B5EF4-FFF2-40B4-BE49-F238E27FC236}">
                <a16:creationId xmlns:a16="http://schemas.microsoft.com/office/drawing/2014/main" id="{C929F16F-89B9-387A-EFD0-61AA44292DB5}"/>
              </a:ext>
            </a:extLst>
          </p:cNvPr>
          <p:cNvCxnSpPr/>
          <p:nvPr/>
        </p:nvCxnSpPr>
        <p:spPr>
          <a:xfrm flipV="1">
            <a:off x="2955926" y="3429001"/>
            <a:ext cx="1063625" cy="4763"/>
          </a:xfrm>
          <a:prstGeom prst="straightConnector1">
            <a:avLst/>
          </a:prstGeom>
          <a:ln w="952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79" name="Rechte verbindingslijn met pijl 178">
            <a:extLst>
              <a:ext uri="{FF2B5EF4-FFF2-40B4-BE49-F238E27FC236}">
                <a16:creationId xmlns:a16="http://schemas.microsoft.com/office/drawing/2014/main" id="{7AD27F11-C0E1-5EA1-59DE-FFA6E02A4164}"/>
              </a:ext>
            </a:extLst>
          </p:cNvPr>
          <p:cNvCxnSpPr/>
          <p:nvPr/>
        </p:nvCxnSpPr>
        <p:spPr>
          <a:xfrm>
            <a:off x="2687639" y="2833689"/>
            <a:ext cx="871537" cy="236537"/>
          </a:xfrm>
          <a:prstGeom prst="straightConnector1">
            <a:avLst/>
          </a:prstGeom>
          <a:ln w="952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82" name="Rechte verbindingslijn met pijl 181">
            <a:extLst>
              <a:ext uri="{FF2B5EF4-FFF2-40B4-BE49-F238E27FC236}">
                <a16:creationId xmlns:a16="http://schemas.microsoft.com/office/drawing/2014/main" id="{69F6F851-C420-A006-D360-50AEF41BA2E0}"/>
              </a:ext>
            </a:extLst>
          </p:cNvPr>
          <p:cNvCxnSpPr/>
          <p:nvPr/>
        </p:nvCxnSpPr>
        <p:spPr>
          <a:xfrm>
            <a:off x="2867025" y="2411414"/>
            <a:ext cx="896938" cy="300037"/>
          </a:xfrm>
          <a:prstGeom prst="straightConnector1">
            <a:avLst/>
          </a:prstGeom>
          <a:ln w="952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85" name="Rechte verbindingslijn met pijl 184">
            <a:extLst>
              <a:ext uri="{FF2B5EF4-FFF2-40B4-BE49-F238E27FC236}">
                <a16:creationId xmlns:a16="http://schemas.microsoft.com/office/drawing/2014/main" id="{84F639D7-50EB-7E96-01DC-D520ECFED7D0}"/>
              </a:ext>
            </a:extLst>
          </p:cNvPr>
          <p:cNvCxnSpPr/>
          <p:nvPr/>
        </p:nvCxnSpPr>
        <p:spPr>
          <a:xfrm>
            <a:off x="2867025" y="1435100"/>
            <a:ext cx="896938" cy="661988"/>
          </a:xfrm>
          <a:prstGeom prst="straightConnector1">
            <a:avLst/>
          </a:prstGeom>
          <a:ln w="952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93" name="Rechte verbindingslijn met pijl 192">
            <a:extLst>
              <a:ext uri="{FF2B5EF4-FFF2-40B4-BE49-F238E27FC236}">
                <a16:creationId xmlns:a16="http://schemas.microsoft.com/office/drawing/2014/main" id="{5F957671-352E-0ED7-7325-6526A754C3B0}"/>
              </a:ext>
            </a:extLst>
          </p:cNvPr>
          <p:cNvCxnSpPr/>
          <p:nvPr/>
        </p:nvCxnSpPr>
        <p:spPr>
          <a:xfrm>
            <a:off x="2867026" y="1435101"/>
            <a:ext cx="1228725" cy="225425"/>
          </a:xfrm>
          <a:prstGeom prst="straightConnector1">
            <a:avLst/>
          </a:prstGeom>
          <a:ln w="952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94" name="Rechte verbindingslijn met pijl 193">
            <a:extLst>
              <a:ext uri="{FF2B5EF4-FFF2-40B4-BE49-F238E27FC236}">
                <a16:creationId xmlns:a16="http://schemas.microsoft.com/office/drawing/2014/main" id="{EAD03E8A-C377-11B6-242C-6C00663749A3}"/>
              </a:ext>
            </a:extLst>
          </p:cNvPr>
          <p:cNvCxnSpPr/>
          <p:nvPr/>
        </p:nvCxnSpPr>
        <p:spPr>
          <a:xfrm rot="16200000" flipH="1">
            <a:off x="5098257" y="602457"/>
            <a:ext cx="514350" cy="366713"/>
          </a:xfrm>
          <a:prstGeom prst="straightConnector1">
            <a:avLst/>
          </a:prstGeom>
          <a:ln w="9525">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200" name="Rechthoek 199">
            <a:extLst>
              <a:ext uri="{FF2B5EF4-FFF2-40B4-BE49-F238E27FC236}">
                <a16:creationId xmlns:a16="http://schemas.microsoft.com/office/drawing/2014/main" id="{312C144E-9950-B40F-F5D1-C03535B48DE5}"/>
              </a:ext>
            </a:extLst>
          </p:cNvPr>
          <p:cNvSpPr/>
          <p:nvPr/>
        </p:nvSpPr>
        <p:spPr>
          <a:xfrm>
            <a:off x="6097588" y="204788"/>
            <a:ext cx="1808162" cy="461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err="1">
                <a:solidFill>
                  <a:schemeClr val="tx1"/>
                </a:solidFill>
                <a:latin typeface="Bradley Hand ITC" pitchFamily="66" charset="0"/>
              </a:rPr>
              <a:t>Beleidsadviseurs</a:t>
            </a:r>
            <a:endParaRPr lang="en-GB" sz="1600" b="1" dirty="0">
              <a:solidFill>
                <a:schemeClr val="tx1"/>
              </a:solidFill>
              <a:latin typeface="Bradley Hand ITC" pitchFamily="66" charset="0"/>
            </a:endParaRPr>
          </a:p>
        </p:txBody>
      </p:sp>
      <p:cxnSp>
        <p:nvCxnSpPr>
          <p:cNvPr id="201" name="Rechte verbindingslijn met pijl 200">
            <a:extLst>
              <a:ext uri="{FF2B5EF4-FFF2-40B4-BE49-F238E27FC236}">
                <a16:creationId xmlns:a16="http://schemas.microsoft.com/office/drawing/2014/main" id="{D86B16DA-7422-1EE4-9E9F-FA387C138230}"/>
              </a:ext>
            </a:extLst>
          </p:cNvPr>
          <p:cNvCxnSpPr/>
          <p:nvPr/>
        </p:nvCxnSpPr>
        <p:spPr>
          <a:xfrm rot="5400000">
            <a:off x="5930107" y="1143795"/>
            <a:ext cx="1666875" cy="544512"/>
          </a:xfrm>
          <a:prstGeom prst="straightConnector1">
            <a:avLst/>
          </a:prstGeom>
          <a:ln w="952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22" name="Rechte verbindingslijn met pijl 221">
            <a:extLst>
              <a:ext uri="{FF2B5EF4-FFF2-40B4-BE49-F238E27FC236}">
                <a16:creationId xmlns:a16="http://schemas.microsoft.com/office/drawing/2014/main" id="{9B737583-17FD-16FC-4D1D-6F1F36D02F6D}"/>
              </a:ext>
            </a:extLst>
          </p:cNvPr>
          <p:cNvCxnSpPr/>
          <p:nvPr/>
        </p:nvCxnSpPr>
        <p:spPr>
          <a:xfrm rot="16200000" flipH="1">
            <a:off x="4590257" y="872332"/>
            <a:ext cx="1311275" cy="623888"/>
          </a:xfrm>
          <a:prstGeom prst="straightConnector1">
            <a:avLst/>
          </a:prstGeom>
          <a:ln w="9525">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225" name="Rechthoek 224">
            <a:extLst>
              <a:ext uri="{FF2B5EF4-FFF2-40B4-BE49-F238E27FC236}">
                <a16:creationId xmlns:a16="http://schemas.microsoft.com/office/drawing/2014/main" id="{B3FF0B08-3400-8925-7BF2-18ECDA7E17BA}"/>
              </a:ext>
            </a:extLst>
          </p:cNvPr>
          <p:cNvSpPr/>
          <p:nvPr/>
        </p:nvSpPr>
        <p:spPr>
          <a:xfrm>
            <a:off x="5172075" y="1814514"/>
            <a:ext cx="1397000" cy="3381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defRPr/>
            </a:pPr>
            <a:r>
              <a:rPr lang="en-GB" sz="1600" b="1" dirty="0" err="1">
                <a:solidFill>
                  <a:srgbClr val="66CCFF"/>
                </a:solidFill>
                <a:latin typeface="Bradley Hand ITC" pitchFamily="66" charset="0"/>
              </a:rPr>
              <a:t>Laadpaal</a:t>
            </a:r>
            <a:endParaRPr lang="en-GB" sz="1600" b="1" dirty="0">
              <a:solidFill>
                <a:srgbClr val="66CCFF"/>
              </a:solidFill>
              <a:latin typeface="Bradley Hand ITC" pitchFamily="66" charset="0"/>
            </a:endParaRPr>
          </a:p>
        </p:txBody>
      </p:sp>
      <p:sp>
        <p:nvSpPr>
          <p:cNvPr id="228" name="Rechthoek 227">
            <a:extLst>
              <a:ext uri="{FF2B5EF4-FFF2-40B4-BE49-F238E27FC236}">
                <a16:creationId xmlns:a16="http://schemas.microsoft.com/office/drawing/2014/main" id="{3A7A91FD-34AA-4F04-B751-B47306F883D5}"/>
              </a:ext>
            </a:extLst>
          </p:cNvPr>
          <p:cNvSpPr/>
          <p:nvPr/>
        </p:nvSpPr>
        <p:spPr>
          <a:xfrm>
            <a:off x="6757989" y="2241550"/>
            <a:ext cx="1538287" cy="338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defRPr/>
            </a:pPr>
            <a:r>
              <a:rPr lang="en-GB" sz="1600" b="1" dirty="0">
                <a:solidFill>
                  <a:srgbClr val="66CCFF"/>
                </a:solidFill>
                <a:latin typeface="Bradley Hand ITC" pitchFamily="66" charset="0"/>
              </a:rPr>
              <a:t>E-</a:t>
            </a:r>
            <a:r>
              <a:rPr lang="en-GB" sz="1600" b="1" dirty="0" err="1">
                <a:solidFill>
                  <a:srgbClr val="66CCFF"/>
                </a:solidFill>
                <a:latin typeface="Bradley Hand ITC" pitchFamily="66" charset="0"/>
              </a:rPr>
              <a:t>deelauto’s</a:t>
            </a:r>
            <a:endParaRPr lang="en-GB" sz="1600" b="1" dirty="0">
              <a:solidFill>
                <a:srgbClr val="66CCFF"/>
              </a:solidFill>
              <a:latin typeface="Bradley Hand ITC" pitchFamily="66" charset="0"/>
            </a:endParaRPr>
          </a:p>
        </p:txBody>
      </p:sp>
      <p:cxnSp>
        <p:nvCxnSpPr>
          <p:cNvPr id="229" name="Rechte verbindingslijn met pijl 228">
            <a:extLst>
              <a:ext uri="{FF2B5EF4-FFF2-40B4-BE49-F238E27FC236}">
                <a16:creationId xmlns:a16="http://schemas.microsoft.com/office/drawing/2014/main" id="{761D0E92-A98D-3E1B-D7F1-D0CF1A75611E}"/>
              </a:ext>
            </a:extLst>
          </p:cNvPr>
          <p:cNvCxnSpPr/>
          <p:nvPr/>
        </p:nvCxnSpPr>
        <p:spPr>
          <a:xfrm rot="5400000">
            <a:off x="8058151" y="1184276"/>
            <a:ext cx="1204912" cy="1182687"/>
          </a:xfrm>
          <a:prstGeom prst="straightConnector1">
            <a:avLst/>
          </a:prstGeom>
          <a:ln w="9525">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106" name="Rechthoek 105">
            <a:extLst>
              <a:ext uri="{FF2B5EF4-FFF2-40B4-BE49-F238E27FC236}">
                <a16:creationId xmlns:a16="http://schemas.microsoft.com/office/drawing/2014/main" id="{12D02725-4C6B-EA59-C77D-0235D115071E}"/>
              </a:ext>
            </a:extLst>
          </p:cNvPr>
          <p:cNvSpPr/>
          <p:nvPr/>
        </p:nvSpPr>
        <p:spPr>
          <a:xfrm>
            <a:off x="1524001" y="666750"/>
            <a:ext cx="2905125" cy="146050"/>
          </a:xfrm>
          <a:prstGeom prst="rect">
            <a:avLst/>
          </a:prstGeom>
        </p:spPr>
        <p:txBody>
          <a:bodyPr>
            <a:spAutoFit/>
          </a:bodyPr>
          <a:lstStyle/>
          <a:p>
            <a:pPr algn="ctr">
              <a:defRPr/>
            </a:pPr>
            <a:r>
              <a:rPr lang="nl-NL" sz="350" dirty="0">
                <a:solidFill>
                  <a:srgbClr val="808080"/>
                </a:solidFill>
                <a:latin typeface="PT Sans Narrow"/>
              </a:rPr>
              <a:t>Taakdemocratisch campagnecanvas, ontwerp Vereniging Noorden Duurzaam, 2021, hergebruik toegestaan volgens </a:t>
            </a:r>
            <a:r>
              <a:rPr lang="nl-NL" sz="350" dirty="0" err="1">
                <a:solidFill>
                  <a:srgbClr val="808080"/>
                </a:solidFill>
                <a:latin typeface="PT Sans Narrow"/>
              </a:rPr>
              <a:t>Creative</a:t>
            </a:r>
            <a:r>
              <a:rPr lang="nl-NL" sz="350" dirty="0">
                <a:solidFill>
                  <a:srgbClr val="808080"/>
                </a:solidFill>
                <a:latin typeface="PT Sans Narrow"/>
              </a:rPr>
              <a:t> </a:t>
            </a:r>
            <a:r>
              <a:rPr lang="nl-NL" sz="350" dirty="0" err="1">
                <a:solidFill>
                  <a:srgbClr val="808080"/>
                </a:solidFill>
                <a:latin typeface="PT Sans Narrow"/>
              </a:rPr>
              <a:t>Commons</a:t>
            </a:r>
            <a:r>
              <a:rPr lang="nl-NL" sz="350" dirty="0">
                <a:solidFill>
                  <a:srgbClr val="808080"/>
                </a:solidFill>
                <a:latin typeface="PT Sans Narrow"/>
              </a:rPr>
              <a:t> BY-SA 4.0 International</a:t>
            </a:r>
          </a:p>
        </p:txBody>
      </p:sp>
      <p:cxnSp>
        <p:nvCxnSpPr>
          <p:cNvPr id="105" name="Rechte verbindingslijn met pijl 104">
            <a:extLst>
              <a:ext uri="{FF2B5EF4-FFF2-40B4-BE49-F238E27FC236}">
                <a16:creationId xmlns:a16="http://schemas.microsoft.com/office/drawing/2014/main" id="{4D45D668-A456-7E15-2A17-17D4DD52F036}"/>
              </a:ext>
            </a:extLst>
          </p:cNvPr>
          <p:cNvCxnSpPr/>
          <p:nvPr/>
        </p:nvCxnSpPr>
        <p:spPr>
          <a:xfrm flipV="1">
            <a:off x="4810126" y="2481264"/>
            <a:ext cx="2168525" cy="623887"/>
          </a:xfrm>
          <a:prstGeom prst="straightConnector1">
            <a:avLst/>
          </a:prstGeom>
          <a:ln w="952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09" name="Rechte verbindingslijn met pijl 108">
            <a:extLst>
              <a:ext uri="{FF2B5EF4-FFF2-40B4-BE49-F238E27FC236}">
                <a16:creationId xmlns:a16="http://schemas.microsoft.com/office/drawing/2014/main" id="{67767D47-9758-2C74-7968-8CA04FC48B0E}"/>
              </a:ext>
            </a:extLst>
          </p:cNvPr>
          <p:cNvCxnSpPr/>
          <p:nvPr/>
        </p:nvCxnSpPr>
        <p:spPr>
          <a:xfrm rot="16200000" flipH="1">
            <a:off x="6025357" y="1332707"/>
            <a:ext cx="1009650" cy="896937"/>
          </a:xfrm>
          <a:prstGeom prst="straightConnector1">
            <a:avLst/>
          </a:prstGeom>
          <a:ln w="952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12" name="Rechte verbindingslijn met pijl 111">
            <a:extLst>
              <a:ext uri="{FF2B5EF4-FFF2-40B4-BE49-F238E27FC236}">
                <a16:creationId xmlns:a16="http://schemas.microsoft.com/office/drawing/2014/main" id="{A405D6A4-2E5E-5A52-5408-348110A70B8A}"/>
              </a:ext>
            </a:extLst>
          </p:cNvPr>
          <p:cNvCxnSpPr/>
          <p:nvPr/>
        </p:nvCxnSpPr>
        <p:spPr>
          <a:xfrm rot="16200000" flipH="1">
            <a:off x="4568032" y="3347245"/>
            <a:ext cx="1579563" cy="1095375"/>
          </a:xfrm>
          <a:prstGeom prst="straightConnector1">
            <a:avLst/>
          </a:prstGeom>
          <a:ln w="952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14" name="Rechte verbindingslijn met pijl 113">
            <a:extLst>
              <a:ext uri="{FF2B5EF4-FFF2-40B4-BE49-F238E27FC236}">
                <a16:creationId xmlns:a16="http://schemas.microsoft.com/office/drawing/2014/main" id="{7DAF728B-151E-B8E0-8574-B74CE3A43A93}"/>
              </a:ext>
            </a:extLst>
          </p:cNvPr>
          <p:cNvCxnSpPr>
            <a:stCxn id="100" idx="0"/>
          </p:cNvCxnSpPr>
          <p:nvPr/>
        </p:nvCxnSpPr>
        <p:spPr>
          <a:xfrm rot="5400000" flipH="1" flipV="1">
            <a:off x="6197601" y="3530601"/>
            <a:ext cx="1152525" cy="1155700"/>
          </a:xfrm>
          <a:prstGeom prst="straightConnector1">
            <a:avLst/>
          </a:prstGeom>
          <a:ln w="952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19" name="Rechte verbindingslijn met pijl 118">
            <a:extLst>
              <a:ext uri="{FF2B5EF4-FFF2-40B4-BE49-F238E27FC236}">
                <a16:creationId xmlns:a16="http://schemas.microsoft.com/office/drawing/2014/main" id="{D3D02344-7B5E-F0F3-9E71-5A16BB218EEB}"/>
              </a:ext>
            </a:extLst>
          </p:cNvPr>
          <p:cNvCxnSpPr>
            <a:stCxn id="66" idx="0"/>
          </p:cNvCxnSpPr>
          <p:nvPr/>
        </p:nvCxnSpPr>
        <p:spPr>
          <a:xfrm rot="16200000" flipV="1">
            <a:off x="7589838" y="2660650"/>
            <a:ext cx="298450" cy="57150"/>
          </a:xfrm>
          <a:prstGeom prst="straightConnector1">
            <a:avLst/>
          </a:prstGeom>
          <a:ln w="952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24" name="Rechte verbindingslijn met pijl 123">
            <a:extLst>
              <a:ext uri="{FF2B5EF4-FFF2-40B4-BE49-F238E27FC236}">
                <a16:creationId xmlns:a16="http://schemas.microsoft.com/office/drawing/2014/main" id="{E944C176-3B60-149C-A7E1-94D4E76FA84E}"/>
              </a:ext>
            </a:extLst>
          </p:cNvPr>
          <p:cNvCxnSpPr/>
          <p:nvPr/>
        </p:nvCxnSpPr>
        <p:spPr>
          <a:xfrm rot="16200000" flipH="1">
            <a:off x="4694239" y="2627314"/>
            <a:ext cx="2605087" cy="2312987"/>
          </a:xfrm>
          <a:prstGeom prst="straightConnector1">
            <a:avLst/>
          </a:prstGeom>
          <a:ln w="9525">
            <a:solidFill>
              <a:srgbClr val="7030A0"/>
            </a:solidFill>
            <a:tailEnd type="arrow"/>
          </a:ln>
        </p:spPr>
        <p:style>
          <a:lnRef idx="1">
            <a:schemeClr val="accent1"/>
          </a:lnRef>
          <a:fillRef idx="0">
            <a:schemeClr val="accent1"/>
          </a:fillRef>
          <a:effectRef idx="0">
            <a:schemeClr val="accent1"/>
          </a:effectRef>
          <a:fontRef idx="minor">
            <a:schemeClr val="tx1"/>
          </a:fontRef>
        </p:style>
      </p:cxnSp>
      <p:grpSp>
        <p:nvGrpSpPr>
          <p:cNvPr id="5217" name="Group 82">
            <a:extLst>
              <a:ext uri="{FF2B5EF4-FFF2-40B4-BE49-F238E27FC236}">
                <a16:creationId xmlns:a16="http://schemas.microsoft.com/office/drawing/2014/main" id="{CE487296-8131-D7C2-65F1-FB8F14C8C0EF}"/>
              </a:ext>
            </a:extLst>
          </p:cNvPr>
          <p:cNvGrpSpPr>
            <a:grpSpLocks/>
          </p:cNvGrpSpPr>
          <p:nvPr/>
        </p:nvGrpSpPr>
        <p:grpSpPr bwMode="auto">
          <a:xfrm>
            <a:off x="5905501" y="3468689"/>
            <a:ext cx="377825" cy="307975"/>
            <a:chOff x="2661" y="3403"/>
            <a:chExt cx="350" cy="286"/>
          </a:xfrm>
        </p:grpSpPr>
        <p:sp>
          <p:nvSpPr>
            <p:cNvPr id="5228" name="Freeform 83">
              <a:extLst>
                <a:ext uri="{FF2B5EF4-FFF2-40B4-BE49-F238E27FC236}">
                  <a16:creationId xmlns:a16="http://schemas.microsoft.com/office/drawing/2014/main" id="{51CB8708-7259-D274-A81A-9EEA9152AEE2}"/>
                </a:ext>
              </a:extLst>
            </p:cNvPr>
            <p:cNvSpPr>
              <a:spLocks/>
            </p:cNvSpPr>
            <p:nvPr/>
          </p:nvSpPr>
          <p:spPr bwMode="auto">
            <a:xfrm>
              <a:off x="2661" y="3403"/>
              <a:ext cx="342" cy="233"/>
            </a:xfrm>
            <a:custGeom>
              <a:avLst/>
              <a:gdLst>
                <a:gd name="T0" fmla="*/ 57 w 342"/>
                <a:gd name="T1" fmla="*/ 215 h 233"/>
                <a:gd name="T2" fmla="*/ 297 w 342"/>
                <a:gd name="T3" fmla="*/ 215 h 233"/>
                <a:gd name="T4" fmla="*/ 327 w 342"/>
                <a:gd name="T5" fmla="*/ 173 h 233"/>
                <a:gd name="T6" fmla="*/ 225 w 342"/>
                <a:gd name="T7" fmla="*/ 41 h 233"/>
                <a:gd name="T8" fmla="*/ 21 w 342"/>
                <a:gd name="T9" fmla="*/ 11 h 233"/>
                <a:gd name="T10" fmla="*/ 99 w 342"/>
                <a:gd name="T11" fmla="*/ 107 h 233"/>
                <a:gd name="T12" fmla="*/ 57 w 342"/>
                <a:gd name="T13" fmla="*/ 215 h 233"/>
                <a:gd name="T14" fmla="*/ 0 60000 65536"/>
                <a:gd name="T15" fmla="*/ 0 60000 65536"/>
                <a:gd name="T16" fmla="*/ 0 60000 65536"/>
                <a:gd name="T17" fmla="*/ 0 60000 65536"/>
                <a:gd name="T18" fmla="*/ 0 60000 65536"/>
                <a:gd name="T19" fmla="*/ 0 60000 65536"/>
                <a:gd name="T20" fmla="*/ 0 60000 65536"/>
                <a:gd name="T21" fmla="*/ 0 w 342"/>
                <a:gd name="T22" fmla="*/ 0 h 233"/>
                <a:gd name="T23" fmla="*/ 342 w 342"/>
                <a:gd name="T24" fmla="*/ 233 h 2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2" h="233">
                  <a:moveTo>
                    <a:pt x="57" y="215"/>
                  </a:moveTo>
                  <a:cubicBezTo>
                    <a:pt x="90" y="233"/>
                    <a:pt x="252" y="222"/>
                    <a:pt x="297" y="215"/>
                  </a:cubicBezTo>
                  <a:cubicBezTo>
                    <a:pt x="342" y="208"/>
                    <a:pt x="339" y="202"/>
                    <a:pt x="327" y="173"/>
                  </a:cubicBezTo>
                  <a:cubicBezTo>
                    <a:pt x="315" y="144"/>
                    <a:pt x="276" y="68"/>
                    <a:pt x="225" y="41"/>
                  </a:cubicBezTo>
                  <a:cubicBezTo>
                    <a:pt x="174" y="14"/>
                    <a:pt x="42" y="0"/>
                    <a:pt x="21" y="11"/>
                  </a:cubicBezTo>
                  <a:cubicBezTo>
                    <a:pt x="0" y="22"/>
                    <a:pt x="89" y="70"/>
                    <a:pt x="99" y="107"/>
                  </a:cubicBezTo>
                  <a:cubicBezTo>
                    <a:pt x="109" y="144"/>
                    <a:pt x="24" y="197"/>
                    <a:pt x="57" y="215"/>
                  </a:cubicBezTo>
                  <a:close/>
                </a:path>
              </a:pathLst>
            </a:custGeom>
            <a:solidFill>
              <a:schemeClr val="bg1"/>
            </a:solidFill>
            <a:ln w="19050">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nl-NL">
                <a:latin typeface="Bradley Hand ITC" panose="03070402050302030203" pitchFamily="66" charset="0"/>
              </a:endParaRPr>
            </a:p>
          </p:txBody>
        </p:sp>
        <p:sp>
          <p:nvSpPr>
            <p:cNvPr id="5229" name="Oval 84">
              <a:extLst>
                <a:ext uri="{FF2B5EF4-FFF2-40B4-BE49-F238E27FC236}">
                  <a16:creationId xmlns:a16="http://schemas.microsoft.com/office/drawing/2014/main" id="{DC67E16D-23FA-1F23-E65B-80C5416BA147}"/>
                </a:ext>
              </a:extLst>
            </p:cNvPr>
            <p:cNvSpPr>
              <a:spLocks noChangeArrowheads="1"/>
            </p:cNvSpPr>
            <p:nvPr/>
          </p:nvSpPr>
          <p:spPr bwMode="auto">
            <a:xfrm>
              <a:off x="2706" y="3576"/>
              <a:ext cx="108" cy="108"/>
            </a:xfrm>
            <a:prstGeom prst="ellipse">
              <a:avLst/>
            </a:prstGeom>
            <a:solidFill>
              <a:schemeClr val="bg1"/>
            </a:solidFill>
            <a:ln w="19050">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nl-NL">
                <a:latin typeface="Bradley Hand ITC" panose="03070402050302030203" pitchFamily="66" charset="0"/>
              </a:endParaRPr>
            </a:p>
          </p:txBody>
        </p:sp>
        <p:sp>
          <p:nvSpPr>
            <p:cNvPr id="5230" name="Oval 85">
              <a:extLst>
                <a:ext uri="{FF2B5EF4-FFF2-40B4-BE49-F238E27FC236}">
                  <a16:creationId xmlns:a16="http://schemas.microsoft.com/office/drawing/2014/main" id="{6A3060F2-557A-9D80-303F-C50B0913B613}"/>
                </a:ext>
              </a:extLst>
            </p:cNvPr>
            <p:cNvSpPr>
              <a:spLocks noChangeArrowheads="1"/>
            </p:cNvSpPr>
            <p:nvPr/>
          </p:nvSpPr>
          <p:spPr bwMode="auto">
            <a:xfrm>
              <a:off x="2903" y="3581"/>
              <a:ext cx="108" cy="108"/>
            </a:xfrm>
            <a:prstGeom prst="ellipse">
              <a:avLst/>
            </a:prstGeom>
            <a:solidFill>
              <a:schemeClr val="bg1"/>
            </a:solidFill>
            <a:ln w="19050">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nl-NL">
                <a:latin typeface="Bradley Hand ITC" panose="03070402050302030203" pitchFamily="66" charset="0"/>
              </a:endParaRPr>
            </a:p>
          </p:txBody>
        </p:sp>
      </p:grpSp>
      <p:cxnSp>
        <p:nvCxnSpPr>
          <p:cNvPr id="126" name="Rechte verbindingslijn met pijl 125">
            <a:extLst>
              <a:ext uri="{FF2B5EF4-FFF2-40B4-BE49-F238E27FC236}">
                <a16:creationId xmlns:a16="http://schemas.microsoft.com/office/drawing/2014/main" id="{41CFAD6A-AF60-D1AA-E3F0-6C389FA0A82E}"/>
              </a:ext>
            </a:extLst>
          </p:cNvPr>
          <p:cNvCxnSpPr/>
          <p:nvPr/>
        </p:nvCxnSpPr>
        <p:spPr>
          <a:xfrm>
            <a:off x="6070601" y="1276350"/>
            <a:ext cx="822325" cy="471488"/>
          </a:xfrm>
          <a:prstGeom prst="straightConnector1">
            <a:avLst/>
          </a:prstGeom>
          <a:ln w="952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31" name="Rechte verbindingslijn met pijl 130">
            <a:extLst>
              <a:ext uri="{FF2B5EF4-FFF2-40B4-BE49-F238E27FC236}">
                <a16:creationId xmlns:a16="http://schemas.microsoft.com/office/drawing/2014/main" id="{19FE08A5-64AC-4740-A85C-F5F97CF50631}"/>
              </a:ext>
            </a:extLst>
          </p:cNvPr>
          <p:cNvCxnSpPr/>
          <p:nvPr/>
        </p:nvCxnSpPr>
        <p:spPr>
          <a:xfrm>
            <a:off x="5954714" y="2097089"/>
            <a:ext cx="1023937" cy="280987"/>
          </a:xfrm>
          <a:prstGeom prst="straightConnector1">
            <a:avLst/>
          </a:prstGeom>
          <a:ln w="952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35" name="Rechte verbindingslijn met pijl 134">
            <a:extLst>
              <a:ext uri="{FF2B5EF4-FFF2-40B4-BE49-F238E27FC236}">
                <a16:creationId xmlns:a16="http://schemas.microsoft.com/office/drawing/2014/main" id="{6AE0597C-BFC9-CDEE-91FA-F14CB82EB34C}"/>
              </a:ext>
            </a:extLst>
          </p:cNvPr>
          <p:cNvCxnSpPr/>
          <p:nvPr/>
        </p:nvCxnSpPr>
        <p:spPr>
          <a:xfrm rot="10800000" flipV="1">
            <a:off x="5199063" y="1957388"/>
            <a:ext cx="1693862" cy="1344612"/>
          </a:xfrm>
          <a:prstGeom prst="straightConnector1">
            <a:avLst/>
          </a:prstGeom>
          <a:ln w="952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40" name="Rechte verbindingslijn met pijl 139">
            <a:extLst>
              <a:ext uri="{FF2B5EF4-FFF2-40B4-BE49-F238E27FC236}">
                <a16:creationId xmlns:a16="http://schemas.microsoft.com/office/drawing/2014/main" id="{B0F8EEBE-0272-0AAC-6D25-185841E33666}"/>
              </a:ext>
            </a:extLst>
          </p:cNvPr>
          <p:cNvCxnSpPr/>
          <p:nvPr/>
        </p:nvCxnSpPr>
        <p:spPr>
          <a:xfrm rot="10800000">
            <a:off x="5019675" y="1957388"/>
            <a:ext cx="2133600" cy="1344612"/>
          </a:xfrm>
          <a:prstGeom prst="straightConnector1">
            <a:avLst/>
          </a:prstGeom>
          <a:ln w="952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45" name="Rechte verbindingslijn met pijl 144">
            <a:extLst>
              <a:ext uri="{FF2B5EF4-FFF2-40B4-BE49-F238E27FC236}">
                <a16:creationId xmlns:a16="http://schemas.microsoft.com/office/drawing/2014/main" id="{F5945307-6B49-3391-582E-6C11928F7B01}"/>
              </a:ext>
            </a:extLst>
          </p:cNvPr>
          <p:cNvCxnSpPr>
            <a:endCxn id="99" idx="0"/>
          </p:cNvCxnSpPr>
          <p:nvPr/>
        </p:nvCxnSpPr>
        <p:spPr>
          <a:xfrm rot="5400000">
            <a:off x="7112001" y="4795838"/>
            <a:ext cx="387350" cy="92075"/>
          </a:xfrm>
          <a:prstGeom prst="straightConnector1">
            <a:avLst/>
          </a:prstGeom>
          <a:ln w="952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51" name="Rechte verbindingslijn met pijl 150">
            <a:extLst>
              <a:ext uri="{FF2B5EF4-FFF2-40B4-BE49-F238E27FC236}">
                <a16:creationId xmlns:a16="http://schemas.microsoft.com/office/drawing/2014/main" id="{6899D0A0-B2B7-E76A-5845-869213382659}"/>
              </a:ext>
            </a:extLst>
          </p:cNvPr>
          <p:cNvCxnSpPr/>
          <p:nvPr/>
        </p:nvCxnSpPr>
        <p:spPr>
          <a:xfrm rot="16200000" flipV="1">
            <a:off x="7354888" y="3049588"/>
            <a:ext cx="1303338" cy="271463"/>
          </a:xfrm>
          <a:prstGeom prst="straightConnector1">
            <a:avLst/>
          </a:prstGeom>
          <a:ln w="952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54" name="Rechte verbindingslijn met pijl 153">
            <a:extLst>
              <a:ext uri="{FF2B5EF4-FFF2-40B4-BE49-F238E27FC236}">
                <a16:creationId xmlns:a16="http://schemas.microsoft.com/office/drawing/2014/main" id="{0BF042F5-6967-1FFB-8E93-D99EAD19B22F}"/>
              </a:ext>
            </a:extLst>
          </p:cNvPr>
          <p:cNvCxnSpPr/>
          <p:nvPr/>
        </p:nvCxnSpPr>
        <p:spPr>
          <a:xfrm flipV="1">
            <a:off x="4933950" y="2711450"/>
            <a:ext cx="2325688" cy="0"/>
          </a:xfrm>
          <a:prstGeom prst="straightConnector1">
            <a:avLst/>
          </a:prstGeom>
          <a:ln w="9525">
            <a:solidFill>
              <a:srgbClr val="7030A0"/>
            </a:solidFill>
            <a:tailEnd type="arrow"/>
          </a:ln>
        </p:spPr>
        <p:style>
          <a:lnRef idx="1">
            <a:schemeClr val="accent1"/>
          </a:lnRef>
          <a:fillRef idx="0">
            <a:schemeClr val="accent1"/>
          </a:fillRef>
          <a:effectRef idx="0">
            <a:schemeClr val="accent1"/>
          </a:effectRef>
          <a:fontRef idx="minor">
            <a:schemeClr val="tx1"/>
          </a:fontRef>
        </p:style>
      </p:cxnSp>
      <p:grpSp>
        <p:nvGrpSpPr>
          <p:cNvPr id="5225" name="Groep 136">
            <a:extLst>
              <a:ext uri="{FF2B5EF4-FFF2-40B4-BE49-F238E27FC236}">
                <a16:creationId xmlns:a16="http://schemas.microsoft.com/office/drawing/2014/main" id="{906159A5-B94E-0F60-19D8-30A70B571EDC}"/>
              </a:ext>
            </a:extLst>
          </p:cNvPr>
          <p:cNvGrpSpPr>
            <a:grpSpLocks/>
          </p:cNvGrpSpPr>
          <p:nvPr/>
        </p:nvGrpSpPr>
        <p:grpSpPr bwMode="auto">
          <a:xfrm>
            <a:off x="5538789" y="2833688"/>
            <a:ext cx="1087437" cy="1306512"/>
            <a:chOff x="4014788" y="2833688"/>
            <a:chExt cx="1087437" cy="1306512"/>
          </a:xfrm>
        </p:grpSpPr>
        <p:sp>
          <p:nvSpPr>
            <p:cNvPr id="5226" name="AutoShape 76">
              <a:extLst>
                <a:ext uri="{FF2B5EF4-FFF2-40B4-BE49-F238E27FC236}">
                  <a16:creationId xmlns:a16="http://schemas.microsoft.com/office/drawing/2014/main" id="{67C56B01-F51E-9985-C1A7-2C1DD18A5F46}"/>
                </a:ext>
              </a:extLst>
            </p:cNvPr>
            <p:cNvSpPr>
              <a:spLocks noChangeArrowheads="1"/>
            </p:cNvSpPr>
            <p:nvPr/>
          </p:nvSpPr>
          <p:spPr bwMode="auto">
            <a:xfrm>
              <a:off x="4014788" y="2833688"/>
              <a:ext cx="1087437" cy="1306512"/>
            </a:xfrm>
            <a:prstGeom prst="foldedCorner">
              <a:avLst>
                <a:gd name="adj" fmla="val 12500"/>
              </a:avLst>
            </a:prstGeom>
            <a:solidFill>
              <a:schemeClr val="bg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nl-NL" altLang="nl-NL">
                  <a:latin typeface="Bradley Hand ITC" panose="03070402050302030203" pitchFamily="66" charset="0"/>
                </a:rPr>
                <a:t>Convenant</a:t>
              </a:r>
            </a:p>
            <a:p>
              <a:pPr algn="ctr" eaLnBrk="1" hangingPunct="1"/>
              <a:endParaRPr lang="nl-NL" altLang="nl-NL" sz="2000">
                <a:latin typeface="Bradley Hand ITC" panose="03070402050302030203" pitchFamily="66" charset="0"/>
              </a:endParaRPr>
            </a:p>
            <a:p>
              <a:pPr algn="ctr" eaLnBrk="1" hangingPunct="1"/>
              <a:endParaRPr lang="nl-NL" altLang="nl-NL" sz="2000">
                <a:latin typeface="Bradley Hand ITC" panose="03070402050302030203" pitchFamily="66" charset="0"/>
              </a:endParaRPr>
            </a:p>
          </p:txBody>
        </p:sp>
        <p:pic>
          <p:nvPicPr>
            <p:cNvPr id="5227" name="Afbeelding 104" descr="logo-vinkmobiel-groen.png">
              <a:extLst>
                <a:ext uri="{FF2B5EF4-FFF2-40B4-BE49-F238E27FC236}">
                  <a16:creationId xmlns:a16="http://schemas.microsoft.com/office/drawing/2014/main" id="{189FA571-8585-C133-6BA1-1F99B175090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78300" y="3236913"/>
              <a:ext cx="790575" cy="78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9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3"/>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1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1"/>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4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5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4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4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9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9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7"/>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158"/>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56"/>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6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6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00"/>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03"/>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8"/>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73"/>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82"/>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79"/>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76"/>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72"/>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91"/>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68"/>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04"/>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78"/>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56"/>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57"/>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169"/>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166"/>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163"/>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55"/>
                                        </p:tgtEl>
                                        <p:attrNameLst>
                                          <p:attrName>style.visibility</p:attrName>
                                        </p:attrNameLst>
                                      </p:cBhvr>
                                      <p:to>
                                        <p:strVal val="visible"/>
                                      </p:to>
                                    </p:se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64"/>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65"/>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130"/>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123"/>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122"/>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66"/>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72"/>
                                        </p:tgtEl>
                                        <p:attrNameLst>
                                          <p:attrName>style.visibility</p:attrName>
                                        </p:attrNameLst>
                                      </p:cBhvr>
                                      <p:to>
                                        <p:strVal val="visible"/>
                                      </p:to>
                                    </p:set>
                                  </p:childTnLst>
                                </p:cTn>
                              </p:par>
                            </p:childTnLst>
                          </p:cTn>
                        </p:par>
                      </p:childTnLst>
                    </p:cTn>
                  </p:par>
                  <p:par>
                    <p:cTn id="125" fill="hold" nodeType="clickPar">
                      <p:stCondLst>
                        <p:cond delay="indefinite"/>
                      </p:stCondLst>
                      <p:childTnLst>
                        <p:par>
                          <p:cTn id="126" fill="hold" nodeType="withGroup">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75"/>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200"/>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201"/>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194"/>
                                        </p:tgtEl>
                                        <p:attrNameLst>
                                          <p:attrName>style.visibility</p:attrName>
                                        </p:attrNameLst>
                                      </p:cBhvr>
                                      <p:to>
                                        <p:strVal val="visible"/>
                                      </p:to>
                                    </p:set>
                                  </p:childTnLst>
                                </p:cTn>
                              </p:par>
                              <p:par>
                                <p:cTn id="135" presetID="1" presetClass="entr" presetSubtype="0" fill="hold" nodeType="withEffect">
                                  <p:stCondLst>
                                    <p:cond delay="0"/>
                                  </p:stCondLst>
                                  <p:childTnLst>
                                    <p:set>
                                      <p:cBhvr>
                                        <p:cTn id="136" dur="1" fill="hold">
                                          <p:stCondLst>
                                            <p:cond delay="0"/>
                                          </p:stCondLst>
                                        </p:cTn>
                                        <p:tgtEl>
                                          <p:spTgt spid="222"/>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79"/>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225"/>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102"/>
                                        </p:tgtEl>
                                        <p:attrNameLst>
                                          <p:attrName>style.visibility</p:attrName>
                                        </p:attrNameLst>
                                      </p:cBhvr>
                                      <p:to>
                                        <p:strVal val="visible"/>
                                      </p:to>
                                    </p:set>
                                  </p:childTnLst>
                                </p:cTn>
                              </p:par>
                              <p:par>
                                <p:cTn id="143" presetID="1" presetClass="entr" presetSubtype="0" fill="hold" nodeType="withEffect">
                                  <p:stCondLst>
                                    <p:cond delay="0"/>
                                  </p:stCondLst>
                                  <p:childTnLst>
                                    <p:set>
                                      <p:cBhvr>
                                        <p:cTn id="144" dur="1" fill="hold">
                                          <p:stCondLst>
                                            <p:cond delay="0"/>
                                          </p:stCondLst>
                                        </p:cTn>
                                        <p:tgtEl>
                                          <p:spTgt spid="193"/>
                                        </p:tgtEl>
                                        <p:attrNameLst>
                                          <p:attrName>style.visibility</p:attrName>
                                        </p:attrNameLst>
                                      </p:cBhvr>
                                      <p:to>
                                        <p:strVal val="visible"/>
                                      </p:to>
                                    </p:set>
                                  </p:childTnLst>
                                </p:cTn>
                              </p:par>
                              <p:par>
                                <p:cTn id="145" presetID="1" presetClass="entr" presetSubtype="0" fill="hold" nodeType="withEffect">
                                  <p:stCondLst>
                                    <p:cond delay="0"/>
                                  </p:stCondLst>
                                  <p:childTnLst>
                                    <p:set>
                                      <p:cBhvr>
                                        <p:cTn id="146" dur="1" fill="hold">
                                          <p:stCondLst>
                                            <p:cond delay="0"/>
                                          </p:stCondLst>
                                        </p:cTn>
                                        <p:tgtEl>
                                          <p:spTgt spid="105"/>
                                        </p:tgtEl>
                                        <p:attrNameLst>
                                          <p:attrName>style.visibility</p:attrName>
                                        </p:attrNameLst>
                                      </p:cBhvr>
                                      <p:to>
                                        <p:strVal val="visible"/>
                                      </p:to>
                                    </p:set>
                                  </p:childTnLst>
                                </p:cTn>
                              </p:par>
                              <p:par>
                                <p:cTn id="147" presetID="1" presetClass="entr" presetSubtype="0" fill="hold" nodeType="withEffect">
                                  <p:stCondLst>
                                    <p:cond delay="0"/>
                                  </p:stCondLst>
                                  <p:childTnLst>
                                    <p:set>
                                      <p:cBhvr>
                                        <p:cTn id="148" dur="1" fill="hold">
                                          <p:stCondLst>
                                            <p:cond delay="0"/>
                                          </p:stCondLst>
                                        </p:cTn>
                                        <p:tgtEl>
                                          <p:spTgt spid="109"/>
                                        </p:tgtEl>
                                        <p:attrNameLst>
                                          <p:attrName>style.visibility</p:attrName>
                                        </p:attrNameLst>
                                      </p:cBhvr>
                                      <p:to>
                                        <p:strVal val="visible"/>
                                      </p:to>
                                    </p:set>
                                  </p:childTnLst>
                                </p:cTn>
                              </p:par>
                              <p:par>
                                <p:cTn id="149" presetID="1" presetClass="entr" presetSubtype="0" fill="hold" nodeType="withEffect">
                                  <p:stCondLst>
                                    <p:cond delay="0"/>
                                  </p:stCondLst>
                                  <p:childTnLst>
                                    <p:set>
                                      <p:cBhvr>
                                        <p:cTn id="150" dur="1" fill="hold">
                                          <p:stCondLst>
                                            <p:cond delay="0"/>
                                          </p:stCondLst>
                                        </p:cTn>
                                        <p:tgtEl>
                                          <p:spTgt spid="112"/>
                                        </p:tgtEl>
                                        <p:attrNameLst>
                                          <p:attrName>style.visibility</p:attrName>
                                        </p:attrNameLst>
                                      </p:cBhvr>
                                      <p:to>
                                        <p:strVal val="visible"/>
                                      </p:to>
                                    </p:set>
                                  </p:childTnLst>
                                </p:cTn>
                              </p:par>
                              <p:par>
                                <p:cTn id="151" presetID="1" presetClass="entr" presetSubtype="0" fill="hold" nodeType="withEffect">
                                  <p:stCondLst>
                                    <p:cond delay="0"/>
                                  </p:stCondLst>
                                  <p:childTnLst>
                                    <p:set>
                                      <p:cBhvr>
                                        <p:cTn id="152" dur="1" fill="hold">
                                          <p:stCondLst>
                                            <p:cond delay="0"/>
                                          </p:stCondLst>
                                        </p:cTn>
                                        <p:tgtEl>
                                          <p:spTgt spid="114"/>
                                        </p:tgtEl>
                                        <p:attrNameLst>
                                          <p:attrName>style.visibility</p:attrName>
                                        </p:attrNameLst>
                                      </p:cBhvr>
                                      <p:to>
                                        <p:strVal val="visible"/>
                                      </p:to>
                                    </p:set>
                                  </p:childTnLst>
                                </p:cTn>
                              </p:par>
                              <p:par>
                                <p:cTn id="153" presetID="1" presetClass="entr" presetSubtype="0" fill="hold" nodeType="withEffect">
                                  <p:stCondLst>
                                    <p:cond delay="0"/>
                                  </p:stCondLst>
                                  <p:childTnLst>
                                    <p:set>
                                      <p:cBhvr>
                                        <p:cTn id="154" dur="1" fill="hold">
                                          <p:stCondLst>
                                            <p:cond delay="0"/>
                                          </p:stCondLst>
                                        </p:cTn>
                                        <p:tgtEl>
                                          <p:spTgt spid="119"/>
                                        </p:tgtEl>
                                        <p:attrNameLst>
                                          <p:attrName>style.visibility</p:attrName>
                                        </p:attrNameLst>
                                      </p:cBhvr>
                                      <p:to>
                                        <p:strVal val="visible"/>
                                      </p:to>
                                    </p:set>
                                  </p:childTnLst>
                                </p:cTn>
                              </p:par>
                              <p:par>
                                <p:cTn id="155" presetID="1" presetClass="entr" presetSubtype="0" fill="hold" nodeType="withEffect">
                                  <p:stCondLst>
                                    <p:cond delay="0"/>
                                  </p:stCondLst>
                                  <p:childTnLst>
                                    <p:set>
                                      <p:cBhvr>
                                        <p:cTn id="156" dur="1" fill="hold">
                                          <p:stCondLst>
                                            <p:cond delay="0"/>
                                          </p:stCondLst>
                                        </p:cTn>
                                        <p:tgtEl>
                                          <p:spTgt spid="124"/>
                                        </p:tgtEl>
                                        <p:attrNameLst>
                                          <p:attrName>style.visibility</p:attrName>
                                        </p:attrNameLst>
                                      </p:cBhvr>
                                      <p:to>
                                        <p:strVal val="visible"/>
                                      </p:to>
                                    </p:set>
                                  </p:childTnLst>
                                </p:cTn>
                              </p:par>
                              <p:par>
                                <p:cTn id="157" presetID="1" presetClass="entr" presetSubtype="0" fill="hold" nodeType="withEffect">
                                  <p:stCondLst>
                                    <p:cond delay="0"/>
                                  </p:stCondLst>
                                  <p:childTnLst>
                                    <p:set>
                                      <p:cBhvr>
                                        <p:cTn id="158" dur="1" fill="hold">
                                          <p:stCondLst>
                                            <p:cond delay="0"/>
                                          </p:stCondLst>
                                        </p:cTn>
                                        <p:tgtEl>
                                          <p:spTgt spid="126"/>
                                        </p:tgtEl>
                                        <p:attrNameLst>
                                          <p:attrName>style.visibility</p:attrName>
                                        </p:attrNameLst>
                                      </p:cBhvr>
                                      <p:to>
                                        <p:strVal val="visible"/>
                                      </p:to>
                                    </p:set>
                                  </p:childTnLst>
                                </p:cTn>
                              </p:par>
                              <p:par>
                                <p:cTn id="159" presetID="1" presetClass="entr" presetSubtype="0" fill="hold" nodeType="withEffect">
                                  <p:stCondLst>
                                    <p:cond delay="0"/>
                                  </p:stCondLst>
                                  <p:childTnLst>
                                    <p:set>
                                      <p:cBhvr>
                                        <p:cTn id="160" dur="1" fill="hold">
                                          <p:stCondLst>
                                            <p:cond delay="0"/>
                                          </p:stCondLst>
                                        </p:cTn>
                                        <p:tgtEl>
                                          <p:spTgt spid="131"/>
                                        </p:tgtEl>
                                        <p:attrNameLst>
                                          <p:attrName>style.visibility</p:attrName>
                                        </p:attrNameLst>
                                      </p:cBhvr>
                                      <p:to>
                                        <p:strVal val="visible"/>
                                      </p:to>
                                    </p:set>
                                  </p:childTnLst>
                                </p:cTn>
                              </p:par>
                              <p:par>
                                <p:cTn id="161" presetID="1" presetClass="entr" presetSubtype="0" fill="hold" nodeType="withEffect">
                                  <p:stCondLst>
                                    <p:cond delay="0"/>
                                  </p:stCondLst>
                                  <p:childTnLst>
                                    <p:set>
                                      <p:cBhvr>
                                        <p:cTn id="162" dur="1" fill="hold">
                                          <p:stCondLst>
                                            <p:cond delay="0"/>
                                          </p:stCondLst>
                                        </p:cTn>
                                        <p:tgtEl>
                                          <p:spTgt spid="135"/>
                                        </p:tgtEl>
                                        <p:attrNameLst>
                                          <p:attrName>style.visibility</p:attrName>
                                        </p:attrNameLst>
                                      </p:cBhvr>
                                      <p:to>
                                        <p:strVal val="visible"/>
                                      </p:to>
                                    </p:set>
                                  </p:childTnLst>
                                </p:cTn>
                              </p:par>
                              <p:par>
                                <p:cTn id="163" presetID="1" presetClass="entr" presetSubtype="0" fill="hold" nodeType="withEffect">
                                  <p:stCondLst>
                                    <p:cond delay="0"/>
                                  </p:stCondLst>
                                  <p:childTnLst>
                                    <p:set>
                                      <p:cBhvr>
                                        <p:cTn id="164" dur="1" fill="hold">
                                          <p:stCondLst>
                                            <p:cond delay="0"/>
                                          </p:stCondLst>
                                        </p:cTn>
                                        <p:tgtEl>
                                          <p:spTgt spid="140"/>
                                        </p:tgtEl>
                                        <p:attrNameLst>
                                          <p:attrName>style.visibility</p:attrName>
                                        </p:attrNameLst>
                                      </p:cBhvr>
                                      <p:to>
                                        <p:strVal val="visible"/>
                                      </p:to>
                                    </p:set>
                                  </p:childTnLst>
                                </p:cTn>
                              </p:par>
                            </p:childTnLst>
                          </p:cTn>
                        </p:par>
                      </p:childTnLst>
                    </p:cTn>
                  </p:par>
                  <p:par>
                    <p:cTn id="165" fill="hold" nodeType="clickPar">
                      <p:stCondLst>
                        <p:cond delay="indefinite"/>
                      </p:stCondLst>
                      <p:childTnLst>
                        <p:par>
                          <p:cTn id="166" fill="hold" nodeType="withGroup">
                            <p:stCondLst>
                              <p:cond delay="0"/>
                            </p:stCondLst>
                            <p:childTnLst>
                              <p:par>
                                <p:cTn id="167" presetID="1" presetClass="entr" presetSubtype="0" fill="hold" nodeType="clickEffect">
                                  <p:stCondLst>
                                    <p:cond delay="0"/>
                                  </p:stCondLst>
                                  <p:childTnLst>
                                    <p:set>
                                      <p:cBhvr>
                                        <p:cTn id="168" dur="1" fill="hold">
                                          <p:stCondLst>
                                            <p:cond delay="0"/>
                                          </p:stCondLst>
                                        </p:cTn>
                                        <p:tgtEl>
                                          <p:spTgt spid="145"/>
                                        </p:tgtEl>
                                        <p:attrNameLst>
                                          <p:attrName>style.visibility</p:attrName>
                                        </p:attrNameLst>
                                      </p:cBhvr>
                                      <p:to>
                                        <p:strVal val="visible"/>
                                      </p:to>
                                    </p:set>
                                  </p:childTnLst>
                                </p:cTn>
                              </p:par>
                              <p:par>
                                <p:cTn id="169" presetID="1" presetClass="entr" presetSubtype="0" fill="hold" nodeType="withEffect">
                                  <p:stCondLst>
                                    <p:cond delay="0"/>
                                  </p:stCondLst>
                                  <p:childTnLst>
                                    <p:set>
                                      <p:cBhvr>
                                        <p:cTn id="170" dur="1" fill="hold">
                                          <p:stCondLst>
                                            <p:cond delay="0"/>
                                          </p:stCondLst>
                                        </p:cTn>
                                        <p:tgtEl>
                                          <p:spTgt spid="151"/>
                                        </p:tgtEl>
                                        <p:attrNameLst>
                                          <p:attrName>style.visibility</p:attrName>
                                        </p:attrNameLst>
                                      </p:cBhvr>
                                      <p:to>
                                        <p:strVal val="visible"/>
                                      </p:to>
                                    </p:set>
                                  </p:childTnLst>
                                </p:cTn>
                              </p:par>
                              <p:par>
                                <p:cTn id="171" presetID="1" presetClass="entr" presetSubtype="0" fill="hold" nodeType="withEffect">
                                  <p:stCondLst>
                                    <p:cond delay="0"/>
                                  </p:stCondLst>
                                  <p:childTnLst>
                                    <p:set>
                                      <p:cBhvr>
                                        <p:cTn id="172" dur="1" fill="hold">
                                          <p:stCondLst>
                                            <p:cond delay="0"/>
                                          </p:stCondLst>
                                        </p:cTn>
                                        <p:tgtEl>
                                          <p:spTgt spid="1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75" grpId="0"/>
      <p:bldP spid="76" grpId="0"/>
      <p:bldP spid="78" grpId="0"/>
      <p:bldP spid="79" grpId="0"/>
      <p:bldP spid="80" grpId="0"/>
      <p:bldP spid="83" grpId="0"/>
      <p:bldP spid="44" grpId="0"/>
      <p:bldP spid="46" grpId="0"/>
      <p:bldP spid="54" grpId="0"/>
      <p:bldP spid="56" grpId="0"/>
      <p:bldP spid="57" grpId="0"/>
      <p:bldP spid="58" grpId="0"/>
      <p:bldP spid="59" grpId="0"/>
      <p:bldP spid="61" grpId="0"/>
      <p:bldP spid="64" grpId="0"/>
      <p:bldP spid="65" grpId="0"/>
      <p:bldP spid="66" grpId="0"/>
      <p:bldP spid="67" grpId="0"/>
      <p:bldP spid="68" grpId="0"/>
      <p:bldP spid="72" grpId="0"/>
      <p:bldP spid="73" grpId="0"/>
      <p:bldP spid="91" grpId="0"/>
      <p:bldP spid="97" grpId="0"/>
      <p:bldP spid="98" grpId="0"/>
      <p:bldP spid="99" grpId="0"/>
      <p:bldP spid="100" grpId="0"/>
      <p:bldP spid="101" grpId="0"/>
      <p:bldP spid="102" grpId="0"/>
      <p:bldP spid="103" grpId="0"/>
      <p:bldP spid="104" grpId="0"/>
      <p:bldP spid="55" grpId="0" animBg="1"/>
      <p:bldP spid="200" grpId="0"/>
      <p:bldP spid="225" grpId="0"/>
      <p:bldP spid="22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ep 22">
            <a:extLst>
              <a:ext uri="{FF2B5EF4-FFF2-40B4-BE49-F238E27FC236}">
                <a16:creationId xmlns:a16="http://schemas.microsoft.com/office/drawing/2014/main" id="{CF1214B2-6240-3C73-5978-AF77FC994259}"/>
              </a:ext>
            </a:extLst>
          </p:cNvPr>
          <p:cNvGrpSpPr>
            <a:grpSpLocks/>
          </p:cNvGrpSpPr>
          <p:nvPr/>
        </p:nvGrpSpPr>
        <p:grpSpPr bwMode="auto">
          <a:xfrm>
            <a:off x="2940050" y="287338"/>
            <a:ext cx="6311900" cy="6292850"/>
            <a:chOff x="3330632" y="2245156"/>
            <a:chExt cx="2489199" cy="2482850"/>
          </a:xfrm>
        </p:grpSpPr>
        <p:sp>
          <p:nvSpPr>
            <p:cNvPr id="7300" name="AutoShape 9">
              <a:extLst>
                <a:ext uri="{FF2B5EF4-FFF2-40B4-BE49-F238E27FC236}">
                  <a16:creationId xmlns:a16="http://schemas.microsoft.com/office/drawing/2014/main" id="{C2D04610-0E40-D0A8-38A6-AC77282FB25D}"/>
                </a:ext>
              </a:extLst>
            </p:cNvPr>
            <p:cNvSpPr>
              <a:spLocks noChangeArrowheads="1"/>
            </p:cNvSpPr>
            <p:nvPr/>
          </p:nvSpPr>
          <p:spPr bwMode="auto">
            <a:xfrm>
              <a:off x="3337097" y="2245156"/>
              <a:ext cx="2482734" cy="248285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47 w 21600"/>
                <a:gd name="T13" fmla="*/ 0 h 21600"/>
                <a:gd name="T14" fmla="*/ 18253 w 21600"/>
                <a:gd name="T15" fmla="*/ 6830 h 21600"/>
              </a:gdLst>
              <a:ahLst/>
              <a:cxnLst>
                <a:cxn ang="T8">
                  <a:pos x="T0" y="T1"/>
                </a:cxn>
                <a:cxn ang="T9">
                  <a:pos x="T2" y="T3"/>
                </a:cxn>
                <a:cxn ang="T10">
                  <a:pos x="T4" y="T5"/>
                </a:cxn>
                <a:cxn ang="T11">
                  <a:pos x="T6" y="T7"/>
                </a:cxn>
              </a:cxnLst>
              <a:rect l="T12" t="T13" r="T14" b="T15"/>
              <a:pathLst>
                <a:path w="21600" h="21600">
                  <a:moveTo>
                    <a:pt x="7864" y="6165"/>
                  </a:moveTo>
                  <a:cubicBezTo>
                    <a:pt x="8742" y="5609"/>
                    <a:pt x="9760" y="5314"/>
                    <a:pt x="10800" y="5314"/>
                  </a:cubicBezTo>
                  <a:cubicBezTo>
                    <a:pt x="11839" y="5314"/>
                    <a:pt x="12857" y="5609"/>
                    <a:pt x="13735" y="6165"/>
                  </a:cubicBezTo>
                  <a:lnTo>
                    <a:pt x="16579" y="1676"/>
                  </a:lnTo>
                  <a:cubicBezTo>
                    <a:pt x="14850" y="581"/>
                    <a:pt x="12846" y="0"/>
                    <a:pt x="10799" y="0"/>
                  </a:cubicBezTo>
                  <a:cubicBezTo>
                    <a:pt x="8753" y="0"/>
                    <a:pt x="6749" y="581"/>
                    <a:pt x="5020" y="1676"/>
                  </a:cubicBezTo>
                  <a:lnTo>
                    <a:pt x="7864" y="6165"/>
                  </a:lnTo>
                  <a:close/>
                </a:path>
              </a:pathLst>
            </a:cu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nl-NL">
                <a:latin typeface="PT Sans Narrow" panose="020B0506020203020204" pitchFamily="34" charset="0"/>
              </a:endParaRPr>
            </a:p>
          </p:txBody>
        </p:sp>
        <p:sp>
          <p:nvSpPr>
            <p:cNvPr id="7301" name="AutoShape 10">
              <a:extLst>
                <a:ext uri="{FF2B5EF4-FFF2-40B4-BE49-F238E27FC236}">
                  <a16:creationId xmlns:a16="http://schemas.microsoft.com/office/drawing/2014/main" id="{C62F1069-EC3F-7344-5688-DC725A5C60AA}"/>
                </a:ext>
              </a:extLst>
            </p:cNvPr>
            <p:cNvSpPr>
              <a:spLocks noChangeArrowheads="1"/>
            </p:cNvSpPr>
            <p:nvPr/>
          </p:nvSpPr>
          <p:spPr bwMode="auto">
            <a:xfrm rot="-3857283">
              <a:off x="3330574" y="2245214"/>
              <a:ext cx="2482850" cy="2482734"/>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47 w 21600"/>
                <a:gd name="T13" fmla="*/ 0 h 21600"/>
                <a:gd name="T14" fmla="*/ 18253 w 21600"/>
                <a:gd name="T15" fmla="*/ 6830 h 21600"/>
              </a:gdLst>
              <a:ahLst/>
              <a:cxnLst>
                <a:cxn ang="T8">
                  <a:pos x="T0" y="T1"/>
                </a:cxn>
                <a:cxn ang="T9">
                  <a:pos x="T2" y="T3"/>
                </a:cxn>
                <a:cxn ang="T10">
                  <a:pos x="T4" y="T5"/>
                </a:cxn>
                <a:cxn ang="T11">
                  <a:pos x="T6" y="T7"/>
                </a:cxn>
              </a:cxnLst>
              <a:rect l="T12" t="T13" r="T14" b="T15"/>
              <a:pathLst>
                <a:path w="21600" h="21600">
                  <a:moveTo>
                    <a:pt x="7864" y="6165"/>
                  </a:moveTo>
                  <a:cubicBezTo>
                    <a:pt x="8742" y="5609"/>
                    <a:pt x="9760" y="5314"/>
                    <a:pt x="10800" y="5314"/>
                  </a:cubicBezTo>
                  <a:cubicBezTo>
                    <a:pt x="11839" y="5314"/>
                    <a:pt x="12857" y="5609"/>
                    <a:pt x="13735" y="6165"/>
                  </a:cubicBezTo>
                  <a:lnTo>
                    <a:pt x="16579" y="1676"/>
                  </a:lnTo>
                  <a:cubicBezTo>
                    <a:pt x="14850" y="581"/>
                    <a:pt x="12846" y="0"/>
                    <a:pt x="10799" y="0"/>
                  </a:cubicBezTo>
                  <a:cubicBezTo>
                    <a:pt x="8753" y="0"/>
                    <a:pt x="6749" y="581"/>
                    <a:pt x="5020" y="1676"/>
                  </a:cubicBezTo>
                  <a:lnTo>
                    <a:pt x="7864" y="6165"/>
                  </a:lnTo>
                  <a:close/>
                </a:path>
              </a:pathLst>
            </a:cu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nl-NL">
                <a:latin typeface="PT Sans Narrow" panose="020B0506020203020204" pitchFamily="34" charset="0"/>
              </a:endParaRPr>
            </a:p>
          </p:txBody>
        </p:sp>
        <p:sp>
          <p:nvSpPr>
            <p:cNvPr id="7302" name="AutoShape 11">
              <a:extLst>
                <a:ext uri="{FF2B5EF4-FFF2-40B4-BE49-F238E27FC236}">
                  <a16:creationId xmlns:a16="http://schemas.microsoft.com/office/drawing/2014/main" id="{5B6362F6-3FB0-3CDD-0CAA-7C486370A3B8}"/>
                </a:ext>
              </a:extLst>
            </p:cNvPr>
            <p:cNvSpPr>
              <a:spLocks noChangeArrowheads="1"/>
            </p:cNvSpPr>
            <p:nvPr/>
          </p:nvSpPr>
          <p:spPr bwMode="auto">
            <a:xfrm rot="-7697004">
              <a:off x="3330574" y="2245214"/>
              <a:ext cx="2482850" cy="2482734"/>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47 w 21600"/>
                <a:gd name="T13" fmla="*/ 0 h 21600"/>
                <a:gd name="T14" fmla="*/ 18253 w 21600"/>
                <a:gd name="T15" fmla="*/ 6830 h 21600"/>
              </a:gdLst>
              <a:ahLst/>
              <a:cxnLst>
                <a:cxn ang="T8">
                  <a:pos x="T0" y="T1"/>
                </a:cxn>
                <a:cxn ang="T9">
                  <a:pos x="T2" y="T3"/>
                </a:cxn>
                <a:cxn ang="T10">
                  <a:pos x="T4" y="T5"/>
                </a:cxn>
                <a:cxn ang="T11">
                  <a:pos x="T6" y="T7"/>
                </a:cxn>
              </a:cxnLst>
              <a:rect l="T12" t="T13" r="T14" b="T15"/>
              <a:pathLst>
                <a:path w="21600" h="21600">
                  <a:moveTo>
                    <a:pt x="7864" y="6165"/>
                  </a:moveTo>
                  <a:cubicBezTo>
                    <a:pt x="8742" y="5609"/>
                    <a:pt x="9760" y="5314"/>
                    <a:pt x="10800" y="5314"/>
                  </a:cubicBezTo>
                  <a:cubicBezTo>
                    <a:pt x="11839" y="5314"/>
                    <a:pt x="12857" y="5609"/>
                    <a:pt x="13735" y="6165"/>
                  </a:cubicBezTo>
                  <a:lnTo>
                    <a:pt x="16579" y="1676"/>
                  </a:lnTo>
                  <a:cubicBezTo>
                    <a:pt x="14850" y="581"/>
                    <a:pt x="12846" y="0"/>
                    <a:pt x="10799" y="0"/>
                  </a:cubicBezTo>
                  <a:cubicBezTo>
                    <a:pt x="8753" y="0"/>
                    <a:pt x="6749" y="581"/>
                    <a:pt x="5020" y="1676"/>
                  </a:cubicBezTo>
                  <a:lnTo>
                    <a:pt x="7864" y="6165"/>
                  </a:lnTo>
                  <a:close/>
                </a:path>
              </a:pathLst>
            </a:custGeom>
            <a:solidFill>
              <a:srgbClr val="3366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nl-NL">
                <a:latin typeface="PT Sans Narrow" panose="020B0506020203020204" pitchFamily="34" charset="0"/>
              </a:endParaRPr>
            </a:p>
          </p:txBody>
        </p:sp>
        <p:sp>
          <p:nvSpPr>
            <p:cNvPr id="7303" name="AutoShape 12">
              <a:extLst>
                <a:ext uri="{FF2B5EF4-FFF2-40B4-BE49-F238E27FC236}">
                  <a16:creationId xmlns:a16="http://schemas.microsoft.com/office/drawing/2014/main" id="{F758AAB4-266E-BB76-DDF6-A1F82EEA9204}"/>
                </a:ext>
              </a:extLst>
            </p:cNvPr>
            <p:cNvSpPr>
              <a:spLocks noChangeArrowheads="1"/>
            </p:cNvSpPr>
            <p:nvPr/>
          </p:nvSpPr>
          <p:spPr bwMode="auto">
            <a:xfrm rot="3879987">
              <a:off x="3330574" y="2245214"/>
              <a:ext cx="2482850" cy="2482734"/>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47 w 21600"/>
                <a:gd name="T13" fmla="*/ 0 h 21600"/>
                <a:gd name="T14" fmla="*/ 18253 w 21600"/>
                <a:gd name="T15" fmla="*/ 6830 h 21600"/>
              </a:gdLst>
              <a:ahLst/>
              <a:cxnLst>
                <a:cxn ang="T8">
                  <a:pos x="T0" y="T1"/>
                </a:cxn>
                <a:cxn ang="T9">
                  <a:pos x="T2" y="T3"/>
                </a:cxn>
                <a:cxn ang="T10">
                  <a:pos x="T4" y="T5"/>
                </a:cxn>
                <a:cxn ang="T11">
                  <a:pos x="T6" y="T7"/>
                </a:cxn>
              </a:cxnLst>
              <a:rect l="T12" t="T13" r="T14" b="T15"/>
              <a:pathLst>
                <a:path w="21600" h="21600">
                  <a:moveTo>
                    <a:pt x="7864" y="6165"/>
                  </a:moveTo>
                  <a:cubicBezTo>
                    <a:pt x="8742" y="5609"/>
                    <a:pt x="9760" y="5314"/>
                    <a:pt x="10800" y="5314"/>
                  </a:cubicBezTo>
                  <a:cubicBezTo>
                    <a:pt x="11839" y="5314"/>
                    <a:pt x="12857" y="5609"/>
                    <a:pt x="13735" y="6165"/>
                  </a:cubicBezTo>
                  <a:lnTo>
                    <a:pt x="16579" y="1676"/>
                  </a:lnTo>
                  <a:cubicBezTo>
                    <a:pt x="14850" y="581"/>
                    <a:pt x="12846" y="0"/>
                    <a:pt x="10799" y="0"/>
                  </a:cubicBezTo>
                  <a:cubicBezTo>
                    <a:pt x="8753" y="0"/>
                    <a:pt x="6749" y="581"/>
                    <a:pt x="5020" y="1676"/>
                  </a:cubicBezTo>
                  <a:lnTo>
                    <a:pt x="7864" y="6165"/>
                  </a:lnTo>
                  <a:close/>
                </a:path>
              </a:pathLst>
            </a:custGeom>
            <a:solidFill>
              <a:srgbClr val="CC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nl-NL">
                <a:latin typeface="PT Sans Narrow" panose="020B0506020203020204" pitchFamily="34" charset="0"/>
              </a:endParaRPr>
            </a:p>
          </p:txBody>
        </p:sp>
        <p:sp>
          <p:nvSpPr>
            <p:cNvPr id="7304" name="AutoShape 13">
              <a:extLst>
                <a:ext uri="{FF2B5EF4-FFF2-40B4-BE49-F238E27FC236}">
                  <a16:creationId xmlns:a16="http://schemas.microsoft.com/office/drawing/2014/main" id="{E408AA57-9069-A9C4-A00A-6C61884E10D9}"/>
                </a:ext>
              </a:extLst>
            </p:cNvPr>
            <p:cNvSpPr>
              <a:spLocks noChangeArrowheads="1"/>
            </p:cNvSpPr>
            <p:nvPr/>
          </p:nvSpPr>
          <p:spPr bwMode="auto">
            <a:xfrm rot="7767697">
              <a:off x="3330574" y="2245214"/>
              <a:ext cx="2482850" cy="2482734"/>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47 w 21600"/>
                <a:gd name="T13" fmla="*/ 0 h 21600"/>
                <a:gd name="T14" fmla="*/ 18253 w 21600"/>
                <a:gd name="T15" fmla="*/ 6830 h 21600"/>
              </a:gdLst>
              <a:ahLst/>
              <a:cxnLst>
                <a:cxn ang="T8">
                  <a:pos x="T0" y="T1"/>
                </a:cxn>
                <a:cxn ang="T9">
                  <a:pos x="T2" y="T3"/>
                </a:cxn>
                <a:cxn ang="T10">
                  <a:pos x="T4" y="T5"/>
                </a:cxn>
                <a:cxn ang="T11">
                  <a:pos x="T6" y="T7"/>
                </a:cxn>
              </a:cxnLst>
              <a:rect l="T12" t="T13" r="T14" b="T15"/>
              <a:pathLst>
                <a:path w="21600" h="21600">
                  <a:moveTo>
                    <a:pt x="7864" y="6165"/>
                  </a:moveTo>
                  <a:cubicBezTo>
                    <a:pt x="8742" y="5609"/>
                    <a:pt x="9760" y="5314"/>
                    <a:pt x="10800" y="5314"/>
                  </a:cubicBezTo>
                  <a:cubicBezTo>
                    <a:pt x="11839" y="5314"/>
                    <a:pt x="12857" y="5609"/>
                    <a:pt x="13735" y="6165"/>
                  </a:cubicBezTo>
                  <a:lnTo>
                    <a:pt x="16579" y="1676"/>
                  </a:lnTo>
                  <a:cubicBezTo>
                    <a:pt x="14850" y="581"/>
                    <a:pt x="12846" y="0"/>
                    <a:pt x="10799" y="0"/>
                  </a:cubicBezTo>
                  <a:cubicBezTo>
                    <a:pt x="8753" y="0"/>
                    <a:pt x="6749" y="581"/>
                    <a:pt x="5020" y="1676"/>
                  </a:cubicBezTo>
                  <a:lnTo>
                    <a:pt x="7864" y="6165"/>
                  </a:lnTo>
                  <a:close/>
                </a:path>
              </a:pathLst>
            </a:custGeom>
            <a:solidFill>
              <a:srgbClr val="99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nl-NL">
                <a:latin typeface="PT Sans Narrow" panose="020B0506020203020204" pitchFamily="34" charset="0"/>
              </a:endParaRPr>
            </a:p>
          </p:txBody>
        </p:sp>
      </p:grpSp>
      <p:sp>
        <p:nvSpPr>
          <p:cNvPr id="24" name="Rechthoek 23">
            <a:extLst>
              <a:ext uri="{FF2B5EF4-FFF2-40B4-BE49-F238E27FC236}">
                <a16:creationId xmlns:a16="http://schemas.microsoft.com/office/drawing/2014/main" id="{8BCE9B4C-F8D6-3612-88A5-72249A01D3AC}"/>
              </a:ext>
            </a:extLst>
          </p:cNvPr>
          <p:cNvSpPr/>
          <p:nvPr/>
        </p:nvSpPr>
        <p:spPr>
          <a:xfrm>
            <a:off x="9634538" y="0"/>
            <a:ext cx="1033462" cy="9477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PT Sans Narrow" pitchFamily="34" charset="0"/>
            </a:endParaRPr>
          </a:p>
        </p:txBody>
      </p:sp>
      <p:sp>
        <p:nvSpPr>
          <p:cNvPr id="26" name="Ovaal 25">
            <a:extLst>
              <a:ext uri="{FF2B5EF4-FFF2-40B4-BE49-F238E27FC236}">
                <a16:creationId xmlns:a16="http://schemas.microsoft.com/office/drawing/2014/main" id="{EA979BD3-B935-FFC6-0082-E3190F81B08C}"/>
              </a:ext>
            </a:extLst>
          </p:cNvPr>
          <p:cNvSpPr/>
          <p:nvPr/>
        </p:nvSpPr>
        <p:spPr>
          <a:xfrm>
            <a:off x="3362326" y="666751"/>
            <a:ext cx="5534025" cy="55340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PT Sans Narrow" pitchFamily="34" charset="0"/>
            </a:endParaRPr>
          </a:p>
        </p:txBody>
      </p:sp>
      <p:sp>
        <p:nvSpPr>
          <p:cNvPr id="27" name="Rechthoek 26">
            <a:extLst>
              <a:ext uri="{FF2B5EF4-FFF2-40B4-BE49-F238E27FC236}">
                <a16:creationId xmlns:a16="http://schemas.microsoft.com/office/drawing/2014/main" id="{F4EB5F99-A678-C143-9E0C-4ED2D3D171E1}"/>
              </a:ext>
            </a:extLst>
          </p:cNvPr>
          <p:cNvSpPr/>
          <p:nvPr/>
        </p:nvSpPr>
        <p:spPr>
          <a:xfrm>
            <a:off x="1524000" y="0"/>
            <a:ext cx="9144000" cy="6858000"/>
          </a:xfrm>
          <a:prstGeom prst="rect">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PT Sans Narrow" pitchFamily="34" charset="0"/>
            </a:endParaRPr>
          </a:p>
        </p:txBody>
      </p:sp>
      <p:sp>
        <p:nvSpPr>
          <p:cNvPr id="28" name="Rechthoek 27">
            <a:extLst>
              <a:ext uri="{FF2B5EF4-FFF2-40B4-BE49-F238E27FC236}">
                <a16:creationId xmlns:a16="http://schemas.microsoft.com/office/drawing/2014/main" id="{690D7DC8-8755-E834-56F5-34D824050423}"/>
              </a:ext>
            </a:extLst>
          </p:cNvPr>
          <p:cNvSpPr/>
          <p:nvPr/>
        </p:nvSpPr>
        <p:spPr>
          <a:xfrm>
            <a:off x="1676400" y="152401"/>
            <a:ext cx="8840788" cy="6505575"/>
          </a:xfrm>
          <a:prstGeom prst="rect">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PT Sans Narrow" pitchFamily="34" charset="0"/>
            </a:endParaRPr>
          </a:p>
        </p:txBody>
      </p:sp>
      <p:cxnSp>
        <p:nvCxnSpPr>
          <p:cNvPr id="30" name="Rechte verbindingslijn 29">
            <a:extLst>
              <a:ext uri="{FF2B5EF4-FFF2-40B4-BE49-F238E27FC236}">
                <a16:creationId xmlns:a16="http://schemas.microsoft.com/office/drawing/2014/main" id="{4241F1D4-C6D3-DEFF-B699-E1AEC009C355}"/>
              </a:ext>
            </a:extLst>
          </p:cNvPr>
          <p:cNvCxnSpPr/>
          <p:nvPr/>
        </p:nvCxnSpPr>
        <p:spPr>
          <a:xfrm rot="5400000" flipH="1" flipV="1">
            <a:off x="5448301" y="633414"/>
            <a:ext cx="3433763" cy="216693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1" name="Rechte verbindingslijn 30">
            <a:extLst>
              <a:ext uri="{FF2B5EF4-FFF2-40B4-BE49-F238E27FC236}">
                <a16:creationId xmlns:a16="http://schemas.microsoft.com/office/drawing/2014/main" id="{CB198CF7-D78C-C01E-6776-09CE5348A90D}"/>
              </a:ext>
            </a:extLst>
          </p:cNvPr>
          <p:cNvCxnSpPr/>
          <p:nvPr/>
        </p:nvCxnSpPr>
        <p:spPr>
          <a:xfrm>
            <a:off x="6096000" y="3433763"/>
            <a:ext cx="4572000" cy="53340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4" name="Rechte verbindingslijn 33">
            <a:extLst>
              <a:ext uri="{FF2B5EF4-FFF2-40B4-BE49-F238E27FC236}">
                <a16:creationId xmlns:a16="http://schemas.microsoft.com/office/drawing/2014/main" id="{4AF15D1E-FB79-CDD9-F8E1-4A9412C10B07}"/>
              </a:ext>
            </a:extLst>
          </p:cNvPr>
          <p:cNvCxnSpPr/>
          <p:nvPr/>
        </p:nvCxnSpPr>
        <p:spPr>
          <a:xfrm rot="10800000" flipV="1">
            <a:off x="1524000" y="3433764"/>
            <a:ext cx="4572000" cy="47148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7" name="Rechte verbindingslijn 36">
            <a:extLst>
              <a:ext uri="{FF2B5EF4-FFF2-40B4-BE49-F238E27FC236}">
                <a16:creationId xmlns:a16="http://schemas.microsoft.com/office/drawing/2014/main" id="{38801F0D-EBD3-572C-4727-0DB69DF70126}"/>
              </a:ext>
            </a:extLst>
          </p:cNvPr>
          <p:cNvCxnSpPr/>
          <p:nvPr/>
        </p:nvCxnSpPr>
        <p:spPr>
          <a:xfrm rot="16200000" flipV="1">
            <a:off x="3295651" y="647701"/>
            <a:ext cx="3433763" cy="2138363"/>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Rechte verbindingslijn 39">
            <a:extLst>
              <a:ext uri="{FF2B5EF4-FFF2-40B4-BE49-F238E27FC236}">
                <a16:creationId xmlns:a16="http://schemas.microsoft.com/office/drawing/2014/main" id="{8E45340A-4566-317D-F55E-2D920BE8A43A}"/>
              </a:ext>
            </a:extLst>
          </p:cNvPr>
          <p:cNvCxnSpPr/>
          <p:nvPr/>
        </p:nvCxnSpPr>
        <p:spPr>
          <a:xfrm rot="5400000">
            <a:off x="3774283" y="4550570"/>
            <a:ext cx="3424237" cy="1190625"/>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5" name="Rechte verbindingslijn 44">
            <a:extLst>
              <a:ext uri="{FF2B5EF4-FFF2-40B4-BE49-F238E27FC236}">
                <a16:creationId xmlns:a16="http://schemas.microsoft.com/office/drawing/2014/main" id="{E0755A8A-AAB9-209D-39E2-75700434EA54}"/>
              </a:ext>
            </a:extLst>
          </p:cNvPr>
          <p:cNvCxnSpPr/>
          <p:nvPr/>
        </p:nvCxnSpPr>
        <p:spPr>
          <a:xfrm rot="16200000" flipH="1">
            <a:off x="4938714" y="4576764"/>
            <a:ext cx="3424237" cy="113823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0" name="Rechte verbindingslijn 59">
            <a:extLst>
              <a:ext uri="{FF2B5EF4-FFF2-40B4-BE49-F238E27FC236}">
                <a16:creationId xmlns:a16="http://schemas.microsoft.com/office/drawing/2014/main" id="{DA33851F-E945-7E3D-680B-5265A61104F3}"/>
              </a:ext>
            </a:extLst>
          </p:cNvPr>
          <p:cNvCxnSpPr/>
          <p:nvPr/>
        </p:nvCxnSpPr>
        <p:spPr>
          <a:xfrm rot="10800000">
            <a:off x="1524001" y="768350"/>
            <a:ext cx="2905125"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9" name="Rechte verbindingslijn 68">
            <a:extLst>
              <a:ext uri="{FF2B5EF4-FFF2-40B4-BE49-F238E27FC236}">
                <a16:creationId xmlns:a16="http://schemas.microsoft.com/office/drawing/2014/main" id="{F73B990E-BC43-37A9-8457-95994ABD64A5}"/>
              </a:ext>
            </a:extLst>
          </p:cNvPr>
          <p:cNvCxnSpPr/>
          <p:nvPr/>
        </p:nvCxnSpPr>
        <p:spPr>
          <a:xfrm rot="10800000">
            <a:off x="7762876" y="768350"/>
            <a:ext cx="2905125"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70" name="Rechthoek 69">
            <a:extLst>
              <a:ext uri="{FF2B5EF4-FFF2-40B4-BE49-F238E27FC236}">
                <a16:creationId xmlns:a16="http://schemas.microsoft.com/office/drawing/2014/main" id="{8C58758B-29B8-FDD7-837A-1CC89ADD82FA}"/>
              </a:ext>
            </a:extLst>
          </p:cNvPr>
          <p:cNvSpPr/>
          <p:nvPr/>
        </p:nvSpPr>
        <p:spPr>
          <a:xfrm>
            <a:off x="1555751" y="133351"/>
            <a:ext cx="2468563" cy="627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2000"/>
              </a:lnSpc>
              <a:defRPr/>
            </a:pPr>
            <a:r>
              <a:rPr lang="nl-NL" sz="2000" b="1" dirty="0">
                <a:solidFill>
                  <a:srgbClr val="0070C0"/>
                </a:solidFill>
                <a:latin typeface="MV Boli" pitchFamily="2" charset="0"/>
                <a:cs typeface="MV Boli" pitchFamily="2" charset="0"/>
              </a:rPr>
              <a:t>Wijkuitvoeringsplan</a:t>
            </a:r>
            <a:endParaRPr lang="en-GB" b="1" dirty="0">
              <a:solidFill>
                <a:srgbClr val="0070C0"/>
              </a:solidFill>
              <a:latin typeface="MV Boli" pitchFamily="2" charset="0"/>
              <a:cs typeface="MV Boli" pitchFamily="2" charset="0"/>
            </a:endParaRPr>
          </a:p>
        </p:txBody>
      </p:sp>
      <p:sp>
        <p:nvSpPr>
          <p:cNvPr id="71" name="Rechthoek 70">
            <a:extLst>
              <a:ext uri="{FF2B5EF4-FFF2-40B4-BE49-F238E27FC236}">
                <a16:creationId xmlns:a16="http://schemas.microsoft.com/office/drawing/2014/main" id="{F61AA6A5-03D1-3794-DABB-8D08296386CD}"/>
              </a:ext>
            </a:extLst>
          </p:cNvPr>
          <p:cNvSpPr/>
          <p:nvPr/>
        </p:nvSpPr>
        <p:spPr>
          <a:xfrm>
            <a:off x="8172450" y="142875"/>
            <a:ext cx="2357438" cy="615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PT Sans Narrow" pitchFamily="34" charset="0"/>
            </a:endParaRPr>
          </a:p>
        </p:txBody>
      </p:sp>
      <p:sp>
        <p:nvSpPr>
          <p:cNvPr id="74" name="Rechthoek 73">
            <a:extLst>
              <a:ext uri="{FF2B5EF4-FFF2-40B4-BE49-F238E27FC236}">
                <a16:creationId xmlns:a16="http://schemas.microsoft.com/office/drawing/2014/main" id="{3E08E4F1-92F3-074D-2356-78A143CD2DF0}"/>
              </a:ext>
            </a:extLst>
          </p:cNvPr>
          <p:cNvSpPr/>
          <p:nvPr/>
        </p:nvSpPr>
        <p:spPr>
          <a:xfrm>
            <a:off x="2105025" y="1784351"/>
            <a:ext cx="704850" cy="461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800" dirty="0">
                <a:solidFill>
                  <a:schemeClr val="bg2">
                    <a:lumMod val="20000"/>
                    <a:lumOff val="80000"/>
                  </a:schemeClr>
                </a:solidFill>
                <a:latin typeface="PT Sans Narrow" pitchFamily="34" charset="0"/>
              </a:rPr>
              <a:t>WIE</a:t>
            </a:r>
          </a:p>
        </p:txBody>
      </p:sp>
      <p:sp>
        <p:nvSpPr>
          <p:cNvPr id="75" name="Rechthoek 74">
            <a:extLst>
              <a:ext uri="{FF2B5EF4-FFF2-40B4-BE49-F238E27FC236}">
                <a16:creationId xmlns:a16="http://schemas.microsoft.com/office/drawing/2014/main" id="{A9AD2F46-EDD8-910D-E73D-8C2D3FE146DC}"/>
              </a:ext>
            </a:extLst>
          </p:cNvPr>
          <p:cNvSpPr/>
          <p:nvPr/>
        </p:nvSpPr>
        <p:spPr>
          <a:xfrm>
            <a:off x="6891338" y="68263"/>
            <a:ext cx="704850" cy="461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800" dirty="0">
                <a:solidFill>
                  <a:schemeClr val="bg2">
                    <a:lumMod val="20000"/>
                    <a:lumOff val="80000"/>
                  </a:schemeClr>
                </a:solidFill>
                <a:latin typeface="PT Sans Narrow" pitchFamily="34" charset="0"/>
              </a:rPr>
              <a:t>WIE</a:t>
            </a:r>
          </a:p>
        </p:txBody>
      </p:sp>
      <p:sp>
        <p:nvSpPr>
          <p:cNvPr id="76" name="Rechthoek 75">
            <a:extLst>
              <a:ext uri="{FF2B5EF4-FFF2-40B4-BE49-F238E27FC236}">
                <a16:creationId xmlns:a16="http://schemas.microsoft.com/office/drawing/2014/main" id="{2E8A0B74-B5AF-D2B4-2652-8D5BDBF1F6CE}"/>
              </a:ext>
            </a:extLst>
          </p:cNvPr>
          <p:cNvSpPr/>
          <p:nvPr/>
        </p:nvSpPr>
        <p:spPr>
          <a:xfrm>
            <a:off x="9282113" y="1651001"/>
            <a:ext cx="704850" cy="461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800" dirty="0">
                <a:solidFill>
                  <a:schemeClr val="bg2">
                    <a:lumMod val="20000"/>
                    <a:lumOff val="80000"/>
                  </a:schemeClr>
                </a:solidFill>
                <a:latin typeface="PT Sans Narrow" pitchFamily="34" charset="0"/>
              </a:rPr>
              <a:t>WIE</a:t>
            </a:r>
          </a:p>
        </p:txBody>
      </p:sp>
      <p:sp>
        <p:nvSpPr>
          <p:cNvPr id="77" name="Rechthoek 76">
            <a:extLst>
              <a:ext uri="{FF2B5EF4-FFF2-40B4-BE49-F238E27FC236}">
                <a16:creationId xmlns:a16="http://schemas.microsoft.com/office/drawing/2014/main" id="{EC363ED2-48E4-004C-1784-2B5A8EE14CDE}"/>
              </a:ext>
            </a:extLst>
          </p:cNvPr>
          <p:cNvSpPr/>
          <p:nvPr/>
        </p:nvSpPr>
        <p:spPr>
          <a:xfrm>
            <a:off x="9139238" y="5434014"/>
            <a:ext cx="704850" cy="4603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800" dirty="0">
                <a:solidFill>
                  <a:schemeClr val="bg2">
                    <a:lumMod val="20000"/>
                    <a:lumOff val="80000"/>
                  </a:schemeClr>
                </a:solidFill>
                <a:latin typeface="PT Sans Narrow" pitchFamily="34" charset="0"/>
              </a:rPr>
              <a:t>WIE</a:t>
            </a:r>
          </a:p>
        </p:txBody>
      </p:sp>
      <p:sp>
        <p:nvSpPr>
          <p:cNvPr id="78" name="Rechthoek 77">
            <a:extLst>
              <a:ext uri="{FF2B5EF4-FFF2-40B4-BE49-F238E27FC236}">
                <a16:creationId xmlns:a16="http://schemas.microsoft.com/office/drawing/2014/main" id="{135D667C-5AC0-E187-D48C-F0F99E2A4F86}"/>
              </a:ext>
            </a:extLst>
          </p:cNvPr>
          <p:cNvSpPr/>
          <p:nvPr/>
        </p:nvSpPr>
        <p:spPr>
          <a:xfrm>
            <a:off x="2252663" y="5202238"/>
            <a:ext cx="704850" cy="461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800" dirty="0">
                <a:solidFill>
                  <a:schemeClr val="bg2">
                    <a:lumMod val="20000"/>
                    <a:lumOff val="80000"/>
                  </a:schemeClr>
                </a:solidFill>
                <a:latin typeface="PT Sans Narrow" pitchFamily="34" charset="0"/>
              </a:rPr>
              <a:t>WIE</a:t>
            </a:r>
          </a:p>
        </p:txBody>
      </p:sp>
      <p:sp>
        <p:nvSpPr>
          <p:cNvPr id="79" name="Rechthoek 78">
            <a:extLst>
              <a:ext uri="{FF2B5EF4-FFF2-40B4-BE49-F238E27FC236}">
                <a16:creationId xmlns:a16="http://schemas.microsoft.com/office/drawing/2014/main" id="{D6364118-1327-DEC1-69F7-5FAA1444F5DF}"/>
              </a:ext>
            </a:extLst>
          </p:cNvPr>
          <p:cNvSpPr/>
          <p:nvPr/>
        </p:nvSpPr>
        <p:spPr>
          <a:xfrm>
            <a:off x="5662613" y="1651001"/>
            <a:ext cx="838200" cy="461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800" dirty="0">
                <a:solidFill>
                  <a:schemeClr val="bg2">
                    <a:lumMod val="20000"/>
                    <a:lumOff val="80000"/>
                  </a:schemeClr>
                </a:solidFill>
                <a:latin typeface="PT Sans Narrow" pitchFamily="34" charset="0"/>
              </a:rPr>
              <a:t>WAT</a:t>
            </a:r>
          </a:p>
        </p:txBody>
      </p:sp>
      <p:sp>
        <p:nvSpPr>
          <p:cNvPr id="80" name="Rechthoek 79">
            <a:extLst>
              <a:ext uri="{FF2B5EF4-FFF2-40B4-BE49-F238E27FC236}">
                <a16:creationId xmlns:a16="http://schemas.microsoft.com/office/drawing/2014/main" id="{23C33D9E-AE8A-D5A0-5554-84CDE54C5C2F}"/>
              </a:ext>
            </a:extLst>
          </p:cNvPr>
          <p:cNvSpPr/>
          <p:nvPr/>
        </p:nvSpPr>
        <p:spPr>
          <a:xfrm>
            <a:off x="7153275" y="2584451"/>
            <a:ext cx="838200" cy="461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800" dirty="0">
                <a:solidFill>
                  <a:schemeClr val="bg2">
                    <a:lumMod val="20000"/>
                    <a:lumOff val="80000"/>
                  </a:schemeClr>
                </a:solidFill>
                <a:latin typeface="PT Sans Narrow" pitchFamily="34" charset="0"/>
              </a:rPr>
              <a:t>WAT</a:t>
            </a:r>
          </a:p>
        </p:txBody>
      </p:sp>
      <p:sp>
        <p:nvSpPr>
          <p:cNvPr id="81" name="Rechthoek 80">
            <a:extLst>
              <a:ext uri="{FF2B5EF4-FFF2-40B4-BE49-F238E27FC236}">
                <a16:creationId xmlns:a16="http://schemas.microsoft.com/office/drawing/2014/main" id="{1B180B4B-0F43-2D4F-3879-AB0A66BD50D6}"/>
              </a:ext>
            </a:extLst>
          </p:cNvPr>
          <p:cNvSpPr/>
          <p:nvPr/>
        </p:nvSpPr>
        <p:spPr>
          <a:xfrm>
            <a:off x="7067550" y="4276726"/>
            <a:ext cx="838200" cy="461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800" dirty="0">
                <a:solidFill>
                  <a:schemeClr val="bg2">
                    <a:lumMod val="20000"/>
                    <a:lumOff val="80000"/>
                  </a:schemeClr>
                </a:solidFill>
                <a:latin typeface="PT Sans Narrow" pitchFamily="34" charset="0"/>
              </a:rPr>
              <a:t>WAT</a:t>
            </a:r>
          </a:p>
        </p:txBody>
      </p:sp>
      <p:sp>
        <p:nvSpPr>
          <p:cNvPr id="82" name="Rechthoek 81">
            <a:extLst>
              <a:ext uri="{FF2B5EF4-FFF2-40B4-BE49-F238E27FC236}">
                <a16:creationId xmlns:a16="http://schemas.microsoft.com/office/drawing/2014/main" id="{6424E2F3-B80E-6D00-9A83-486D538204BD}"/>
              </a:ext>
            </a:extLst>
          </p:cNvPr>
          <p:cNvSpPr/>
          <p:nvPr/>
        </p:nvSpPr>
        <p:spPr>
          <a:xfrm>
            <a:off x="4214813" y="4276726"/>
            <a:ext cx="838200" cy="461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800" dirty="0">
                <a:solidFill>
                  <a:schemeClr val="bg2">
                    <a:lumMod val="20000"/>
                    <a:lumOff val="80000"/>
                  </a:schemeClr>
                </a:solidFill>
                <a:latin typeface="PT Sans Narrow" pitchFamily="34" charset="0"/>
              </a:rPr>
              <a:t>WAT</a:t>
            </a:r>
          </a:p>
        </p:txBody>
      </p:sp>
      <p:sp>
        <p:nvSpPr>
          <p:cNvPr id="83" name="Rechthoek 82">
            <a:extLst>
              <a:ext uri="{FF2B5EF4-FFF2-40B4-BE49-F238E27FC236}">
                <a16:creationId xmlns:a16="http://schemas.microsoft.com/office/drawing/2014/main" id="{5D5BC6FE-B360-2736-7632-D903A36F260A}"/>
              </a:ext>
            </a:extLst>
          </p:cNvPr>
          <p:cNvSpPr/>
          <p:nvPr/>
        </p:nvSpPr>
        <p:spPr>
          <a:xfrm>
            <a:off x="4052888" y="2584451"/>
            <a:ext cx="838200" cy="461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800" dirty="0">
                <a:solidFill>
                  <a:schemeClr val="bg2">
                    <a:lumMod val="20000"/>
                    <a:lumOff val="80000"/>
                  </a:schemeClr>
                </a:solidFill>
                <a:latin typeface="PT Sans Narrow" pitchFamily="34" charset="0"/>
              </a:rPr>
              <a:t>WAT</a:t>
            </a:r>
          </a:p>
        </p:txBody>
      </p:sp>
      <p:sp>
        <p:nvSpPr>
          <p:cNvPr id="84" name="Rechthoek 83">
            <a:extLst>
              <a:ext uri="{FF2B5EF4-FFF2-40B4-BE49-F238E27FC236}">
                <a16:creationId xmlns:a16="http://schemas.microsoft.com/office/drawing/2014/main" id="{DF8E0041-D9DA-3222-CFA6-C2B04CF0CD6E}"/>
              </a:ext>
            </a:extLst>
          </p:cNvPr>
          <p:cNvSpPr/>
          <p:nvPr/>
        </p:nvSpPr>
        <p:spPr>
          <a:xfrm>
            <a:off x="1657351" y="15875"/>
            <a:ext cx="2219325" cy="1539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100" dirty="0">
                <a:solidFill>
                  <a:schemeClr val="bg2"/>
                </a:solidFill>
                <a:latin typeface="PT Sans Narrow" pitchFamily="34" charset="0"/>
              </a:rPr>
              <a:t>CAMPAGNE VOOR</a:t>
            </a:r>
            <a:endParaRPr lang="en-GB" sz="2800" dirty="0">
              <a:solidFill>
                <a:schemeClr val="bg2"/>
              </a:solidFill>
              <a:latin typeface="PT Sans Narrow" pitchFamily="34" charset="0"/>
            </a:endParaRPr>
          </a:p>
        </p:txBody>
      </p:sp>
      <p:sp>
        <p:nvSpPr>
          <p:cNvPr id="85" name="Rechthoek 84">
            <a:extLst>
              <a:ext uri="{FF2B5EF4-FFF2-40B4-BE49-F238E27FC236}">
                <a16:creationId xmlns:a16="http://schemas.microsoft.com/office/drawing/2014/main" id="{7EF6D83F-1FFA-1CCC-62FF-9E4EE18AD1D6}"/>
              </a:ext>
            </a:extLst>
          </p:cNvPr>
          <p:cNvSpPr/>
          <p:nvPr/>
        </p:nvSpPr>
        <p:spPr>
          <a:xfrm rot="5400000">
            <a:off x="266700" y="2495550"/>
            <a:ext cx="2667000" cy="15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100" dirty="0">
                <a:solidFill>
                  <a:schemeClr val="bg2"/>
                </a:solidFill>
                <a:latin typeface="PT Sans Narrow" pitchFamily="34" charset="0"/>
              </a:rPr>
              <a:t>BEWONERS   BEWONERSORGANISATIES</a:t>
            </a:r>
          </a:p>
        </p:txBody>
      </p:sp>
      <p:sp>
        <p:nvSpPr>
          <p:cNvPr id="86" name="Rechthoek 85">
            <a:extLst>
              <a:ext uri="{FF2B5EF4-FFF2-40B4-BE49-F238E27FC236}">
                <a16:creationId xmlns:a16="http://schemas.microsoft.com/office/drawing/2014/main" id="{A3415B88-B035-45B4-B0F4-4F3073F57980}"/>
              </a:ext>
            </a:extLst>
          </p:cNvPr>
          <p:cNvSpPr/>
          <p:nvPr/>
        </p:nvSpPr>
        <p:spPr>
          <a:xfrm>
            <a:off x="2181226" y="6657976"/>
            <a:ext cx="2041525" cy="200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100" dirty="0">
                <a:solidFill>
                  <a:schemeClr val="bg2"/>
                </a:solidFill>
                <a:latin typeface="PT Sans Narrow" pitchFamily="34" charset="0"/>
              </a:rPr>
              <a:t>KENNISGROEPEN</a:t>
            </a:r>
          </a:p>
        </p:txBody>
      </p:sp>
      <p:sp>
        <p:nvSpPr>
          <p:cNvPr id="87" name="Rechthoek 86">
            <a:extLst>
              <a:ext uri="{FF2B5EF4-FFF2-40B4-BE49-F238E27FC236}">
                <a16:creationId xmlns:a16="http://schemas.microsoft.com/office/drawing/2014/main" id="{2730603F-089B-EAAA-044C-7B3252F8B7EE}"/>
              </a:ext>
            </a:extLst>
          </p:cNvPr>
          <p:cNvSpPr/>
          <p:nvPr/>
        </p:nvSpPr>
        <p:spPr>
          <a:xfrm>
            <a:off x="7219950" y="6657976"/>
            <a:ext cx="3448050" cy="200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100" dirty="0">
                <a:solidFill>
                  <a:schemeClr val="bg2"/>
                </a:solidFill>
                <a:latin typeface="PT Sans Narrow" pitchFamily="34" charset="0"/>
              </a:rPr>
              <a:t>ONDERWIJS    ZORG    SPORT   CULTUUR</a:t>
            </a:r>
          </a:p>
        </p:txBody>
      </p:sp>
      <p:sp>
        <p:nvSpPr>
          <p:cNvPr id="88" name="Rechthoek 87">
            <a:extLst>
              <a:ext uri="{FF2B5EF4-FFF2-40B4-BE49-F238E27FC236}">
                <a16:creationId xmlns:a16="http://schemas.microsoft.com/office/drawing/2014/main" id="{6F0C3C8A-4D36-6D68-1F41-35D1F8C5100F}"/>
              </a:ext>
            </a:extLst>
          </p:cNvPr>
          <p:cNvSpPr/>
          <p:nvPr/>
        </p:nvSpPr>
        <p:spPr>
          <a:xfrm rot="16200000">
            <a:off x="9144001" y="5334001"/>
            <a:ext cx="2887662" cy="1603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100" dirty="0">
                <a:solidFill>
                  <a:schemeClr val="bg2"/>
                </a:solidFill>
                <a:latin typeface="PT Sans Narrow" pitchFamily="34" charset="0"/>
              </a:rPr>
              <a:t>LEVENSBESCHOUWING</a:t>
            </a:r>
          </a:p>
        </p:txBody>
      </p:sp>
      <p:sp>
        <p:nvSpPr>
          <p:cNvPr id="89" name="Rechthoek 88">
            <a:extLst>
              <a:ext uri="{FF2B5EF4-FFF2-40B4-BE49-F238E27FC236}">
                <a16:creationId xmlns:a16="http://schemas.microsoft.com/office/drawing/2014/main" id="{E897224A-89A5-7BAE-0042-19E017879E66}"/>
              </a:ext>
            </a:extLst>
          </p:cNvPr>
          <p:cNvSpPr/>
          <p:nvPr/>
        </p:nvSpPr>
        <p:spPr>
          <a:xfrm rot="16200000">
            <a:off x="8991600" y="2293938"/>
            <a:ext cx="3201988" cy="1508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100" dirty="0">
                <a:solidFill>
                  <a:schemeClr val="bg2"/>
                </a:solidFill>
                <a:latin typeface="PT Sans Narrow" pitchFamily="34" charset="0"/>
              </a:rPr>
              <a:t>ZZP    WINKELS    MKB    GROOTBEDRIJF</a:t>
            </a:r>
          </a:p>
        </p:txBody>
      </p:sp>
      <p:sp>
        <p:nvSpPr>
          <p:cNvPr id="90" name="Rechthoek 89">
            <a:extLst>
              <a:ext uri="{FF2B5EF4-FFF2-40B4-BE49-F238E27FC236}">
                <a16:creationId xmlns:a16="http://schemas.microsoft.com/office/drawing/2014/main" id="{DA6C9FCF-042E-A4C9-BC7D-D59D5B33E026}"/>
              </a:ext>
            </a:extLst>
          </p:cNvPr>
          <p:cNvSpPr/>
          <p:nvPr/>
        </p:nvSpPr>
        <p:spPr>
          <a:xfrm rot="5400000">
            <a:off x="123825" y="5305425"/>
            <a:ext cx="2952750" cy="15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100" dirty="0">
                <a:solidFill>
                  <a:schemeClr val="bg2"/>
                </a:solidFill>
                <a:latin typeface="PT Sans Narrow" pitchFamily="34" charset="0"/>
              </a:rPr>
              <a:t>KENNISGROEPEN</a:t>
            </a:r>
          </a:p>
        </p:txBody>
      </p:sp>
      <p:sp>
        <p:nvSpPr>
          <p:cNvPr id="92" name="Gelijkbenige driehoek 91">
            <a:extLst>
              <a:ext uri="{FF2B5EF4-FFF2-40B4-BE49-F238E27FC236}">
                <a16:creationId xmlns:a16="http://schemas.microsoft.com/office/drawing/2014/main" id="{1F6970C6-828C-51B2-AE95-27A0162807CF}"/>
              </a:ext>
            </a:extLst>
          </p:cNvPr>
          <p:cNvSpPr/>
          <p:nvPr/>
        </p:nvSpPr>
        <p:spPr>
          <a:xfrm>
            <a:off x="4614864" y="1455738"/>
            <a:ext cx="2790825" cy="4900612"/>
          </a:xfrm>
          <a:prstGeom prst="triangle">
            <a:avLst>
              <a:gd name="adj" fmla="val 5531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800" b="1" dirty="0">
              <a:solidFill>
                <a:schemeClr val="bg2"/>
              </a:solidFill>
              <a:latin typeface="PT Sans Narrow" pitchFamily="34" charset="0"/>
            </a:endParaRPr>
          </a:p>
          <a:p>
            <a:pPr algn="ctr">
              <a:defRPr/>
            </a:pPr>
            <a:endParaRPr lang="en-GB" sz="800" b="1" dirty="0">
              <a:solidFill>
                <a:schemeClr val="bg2"/>
              </a:solidFill>
              <a:latin typeface="PT Sans Narrow" pitchFamily="34" charset="0"/>
            </a:endParaRPr>
          </a:p>
          <a:p>
            <a:pPr algn="ctr">
              <a:defRPr/>
            </a:pPr>
            <a:r>
              <a:rPr lang="en-GB" sz="800" b="1" dirty="0">
                <a:solidFill>
                  <a:schemeClr val="bg2"/>
                </a:solidFill>
                <a:latin typeface="PT Sans Narrow" pitchFamily="34" charset="0"/>
              </a:rPr>
              <a:t>1</a:t>
            </a:r>
            <a:r>
              <a:rPr lang="en-GB" sz="800" dirty="0">
                <a:solidFill>
                  <a:schemeClr val="bg2"/>
                </a:solidFill>
                <a:latin typeface="PT Sans Narrow" pitchFamily="34" charset="0"/>
              </a:rPr>
              <a:t> </a:t>
            </a:r>
            <a:r>
              <a:rPr lang="en-GB" sz="800" dirty="0" err="1">
                <a:solidFill>
                  <a:schemeClr val="bg2"/>
                </a:solidFill>
                <a:latin typeface="PT Sans Narrow" pitchFamily="34" charset="0"/>
              </a:rPr>
              <a:t>Wie</a:t>
            </a:r>
            <a:r>
              <a:rPr lang="en-GB" sz="800" dirty="0">
                <a:solidFill>
                  <a:schemeClr val="bg2"/>
                </a:solidFill>
                <a:latin typeface="PT Sans Narrow" pitchFamily="34" charset="0"/>
              </a:rPr>
              <a:t> </a:t>
            </a:r>
            <a:r>
              <a:rPr lang="en-GB" sz="800" dirty="0" err="1">
                <a:solidFill>
                  <a:schemeClr val="bg2"/>
                </a:solidFill>
                <a:latin typeface="PT Sans Narrow" pitchFamily="34" charset="0"/>
              </a:rPr>
              <a:t>kunnen</a:t>
            </a:r>
            <a:r>
              <a:rPr lang="en-GB" sz="800" dirty="0">
                <a:solidFill>
                  <a:schemeClr val="bg2"/>
                </a:solidFill>
                <a:latin typeface="PT Sans Narrow" pitchFamily="34" charset="0"/>
              </a:rPr>
              <a:t> </a:t>
            </a:r>
            <a:r>
              <a:rPr lang="en-GB" sz="800" dirty="0" err="1">
                <a:solidFill>
                  <a:schemeClr val="bg2"/>
                </a:solidFill>
                <a:latin typeface="PT Sans Narrow" pitchFamily="34" charset="0"/>
              </a:rPr>
              <a:t>bijdragen</a:t>
            </a:r>
            <a:r>
              <a:rPr lang="en-GB" sz="800" dirty="0">
                <a:solidFill>
                  <a:schemeClr val="bg2"/>
                </a:solidFill>
                <a:latin typeface="PT Sans Narrow" pitchFamily="34" charset="0"/>
              </a:rPr>
              <a:t> </a:t>
            </a:r>
          </a:p>
          <a:p>
            <a:pPr algn="ctr">
              <a:defRPr/>
            </a:pPr>
            <a:r>
              <a:rPr lang="en-GB" sz="800" dirty="0" err="1">
                <a:solidFill>
                  <a:schemeClr val="bg2"/>
                </a:solidFill>
                <a:latin typeface="PT Sans Narrow" pitchFamily="34" charset="0"/>
              </a:rPr>
              <a:t>aan</a:t>
            </a:r>
            <a:r>
              <a:rPr lang="en-GB" sz="800" dirty="0">
                <a:solidFill>
                  <a:schemeClr val="bg2"/>
                </a:solidFill>
                <a:latin typeface="PT Sans Narrow" pitchFamily="34" charset="0"/>
              </a:rPr>
              <a:t> de </a:t>
            </a:r>
            <a:r>
              <a:rPr lang="en-GB" sz="800" dirty="0" err="1">
                <a:solidFill>
                  <a:schemeClr val="bg2"/>
                </a:solidFill>
                <a:latin typeface="PT Sans Narrow" pitchFamily="34" charset="0"/>
              </a:rPr>
              <a:t>campagne</a:t>
            </a:r>
            <a:r>
              <a:rPr lang="en-GB" sz="800" dirty="0">
                <a:solidFill>
                  <a:schemeClr val="bg2"/>
                </a:solidFill>
                <a:latin typeface="PT Sans Narrow" pitchFamily="34" charset="0"/>
              </a:rPr>
              <a:t>? </a:t>
            </a:r>
          </a:p>
          <a:p>
            <a:pPr algn="ctr">
              <a:defRPr/>
            </a:pPr>
            <a:r>
              <a:rPr lang="en-GB" sz="800" dirty="0" err="1">
                <a:solidFill>
                  <a:schemeClr val="bg2"/>
                </a:solidFill>
                <a:latin typeface="PT Sans Narrow" pitchFamily="34" charset="0"/>
              </a:rPr>
              <a:t>Schrijf</a:t>
            </a:r>
            <a:r>
              <a:rPr lang="en-GB" sz="800" dirty="0">
                <a:solidFill>
                  <a:schemeClr val="bg2"/>
                </a:solidFill>
                <a:latin typeface="PT Sans Narrow" pitchFamily="34" charset="0"/>
              </a:rPr>
              <a:t> op </a:t>
            </a:r>
            <a:r>
              <a:rPr lang="en-GB" sz="800" dirty="0" err="1">
                <a:solidFill>
                  <a:schemeClr val="bg2"/>
                </a:solidFill>
                <a:latin typeface="PT Sans Narrow" pitchFamily="34" charset="0"/>
              </a:rPr>
              <a:t>bij</a:t>
            </a:r>
            <a:r>
              <a:rPr lang="en-GB" sz="800" dirty="0">
                <a:solidFill>
                  <a:schemeClr val="bg2"/>
                </a:solidFill>
                <a:latin typeface="PT Sans Narrow" pitchFamily="34" charset="0"/>
              </a:rPr>
              <a:t> WIE.</a:t>
            </a:r>
          </a:p>
          <a:p>
            <a:pPr algn="ctr">
              <a:defRPr/>
            </a:pPr>
            <a:r>
              <a:rPr lang="en-GB" sz="800" b="1" dirty="0">
                <a:solidFill>
                  <a:schemeClr val="bg2"/>
                </a:solidFill>
                <a:latin typeface="PT Sans Narrow" pitchFamily="34" charset="0"/>
              </a:rPr>
              <a:t>2</a:t>
            </a:r>
            <a:r>
              <a:rPr lang="en-GB" sz="800" dirty="0">
                <a:solidFill>
                  <a:schemeClr val="bg2"/>
                </a:solidFill>
                <a:latin typeface="PT Sans Narrow" pitchFamily="34" charset="0"/>
              </a:rPr>
              <a:t> </a:t>
            </a:r>
            <a:r>
              <a:rPr lang="en-GB" sz="800" dirty="0" err="1">
                <a:solidFill>
                  <a:schemeClr val="bg2"/>
                </a:solidFill>
                <a:latin typeface="PT Sans Narrow" pitchFamily="34" charset="0"/>
              </a:rPr>
              <a:t>Wat</a:t>
            </a:r>
            <a:r>
              <a:rPr lang="en-GB" sz="800" dirty="0">
                <a:solidFill>
                  <a:schemeClr val="bg2"/>
                </a:solidFill>
                <a:latin typeface="PT Sans Narrow" pitchFamily="34" charset="0"/>
              </a:rPr>
              <a:t> </a:t>
            </a:r>
            <a:r>
              <a:rPr lang="en-GB" sz="800" dirty="0" err="1">
                <a:solidFill>
                  <a:schemeClr val="bg2"/>
                </a:solidFill>
                <a:latin typeface="PT Sans Narrow" pitchFamily="34" charset="0"/>
              </a:rPr>
              <a:t>kunnen</a:t>
            </a:r>
            <a:r>
              <a:rPr lang="en-GB" sz="800" dirty="0">
                <a:solidFill>
                  <a:schemeClr val="bg2"/>
                </a:solidFill>
                <a:latin typeface="PT Sans Narrow" pitchFamily="34" charset="0"/>
              </a:rPr>
              <a:t> </a:t>
            </a:r>
            <a:r>
              <a:rPr lang="en-GB" sz="800" dirty="0" err="1">
                <a:solidFill>
                  <a:schemeClr val="bg2"/>
                </a:solidFill>
                <a:latin typeface="PT Sans Narrow" pitchFamily="34" charset="0"/>
              </a:rPr>
              <a:t>ze</a:t>
            </a:r>
            <a:r>
              <a:rPr lang="en-GB" sz="800" dirty="0">
                <a:solidFill>
                  <a:schemeClr val="bg2"/>
                </a:solidFill>
                <a:latin typeface="PT Sans Narrow" pitchFamily="34" charset="0"/>
              </a:rPr>
              <a:t> </a:t>
            </a:r>
            <a:r>
              <a:rPr lang="en-GB" sz="800" dirty="0" err="1">
                <a:solidFill>
                  <a:schemeClr val="bg2"/>
                </a:solidFill>
                <a:latin typeface="PT Sans Narrow" pitchFamily="34" charset="0"/>
              </a:rPr>
              <a:t>bijdragen</a:t>
            </a:r>
            <a:r>
              <a:rPr lang="en-GB" sz="800" dirty="0">
                <a:solidFill>
                  <a:schemeClr val="bg2"/>
                </a:solidFill>
                <a:latin typeface="PT Sans Narrow" pitchFamily="34" charset="0"/>
              </a:rPr>
              <a:t>?  </a:t>
            </a:r>
            <a:r>
              <a:rPr lang="en-GB" sz="800" dirty="0" err="1">
                <a:solidFill>
                  <a:schemeClr val="bg2"/>
                </a:solidFill>
                <a:latin typeface="PT Sans Narrow" pitchFamily="34" charset="0"/>
              </a:rPr>
              <a:t>Schrijf</a:t>
            </a:r>
            <a:r>
              <a:rPr lang="en-GB" sz="800" dirty="0">
                <a:solidFill>
                  <a:schemeClr val="bg2"/>
                </a:solidFill>
                <a:latin typeface="PT Sans Narrow" pitchFamily="34" charset="0"/>
              </a:rPr>
              <a:t> op </a:t>
            </a:r>
            <a:r>
              <a:rPr lang="en-GB" sz="800" dirty="0" err="1">
                <a:solidFill>
                  <a:schemeClr val="bg2"/>
                </a:solidFill>
                <a:latin typeface="PT Sans Narrow" pitchFamily="34" charset="0"/>
              </a:rPr>
              <a:t>bij</a:t>
            </a:r>
            <a:r>
              <a:rPr lang="en-GB" sz="800" dirty="0">
                <a:solidFill>
                  <a:schemeClr val="bg2"/>
                </a:solidFill>
                <a:latin typeface="PT Sans Narrow" pitchFamily="34" charset="0"/>
              </a:rPr>
              <a:t> WAT en </a:t>
            </a:r>
          </a:p>
          <a:p>
            <a:pPr algn="ctr">
              <a:defRPr/>
            </a:pPr>
            <a:r>
              <a:rPr lang="en-GB" sz="800" dirty="0">
                <a:solidFill>
                  <a:schemeClr val="bg2"/>
                </a:solidFill>
                <a:latin typeface="PT Sans Narrow" pitchFamily="34" charset="0"/>
              </a:rPr>
              <a:t>trek </a:t>
            </a:r>
            <a:r>
              <a:rPr lang="en-GB" sz="800" dirty="0" err="1">
                <a:solidFill>
                  <a:schemeClr val="bg2"/>
                </a:solidFill>
                <a:latin typeface="PT Sans Narrow" pitchFamily="34" charset="0"/>
              </a:rPr>
              <a:t>een</a:t>
            </a:r>
            <a:r>
              <a:rPr lang="en-GB" sz="800" dirty="0">
                <a:solidFill>
                  <a:schemeClr val="bg2"/>
                </a:solidFill>
                <a:latin typeface="PT Sans Narrow" pitchFamily="34" charset="0"/>
              </a:rPr>
              <a:t> </a:t>
            </a:r>
            <a:r>
              <a:rPr lang="en-GB" sz="800" dirty="0" err="1">
                <a:solidFill>
                  <a:schemeClr val="bg2"/>
                </a:solidFill>
                <a:latin typeface="PT Sans Narrow" pitchFamily="34" charset="0"/>
              </a:rPr>
              <a:t>pijl</a:t>
            </a:r>
            <a:r>
              <a:rPr lang="en-GB" sz="800" dirty="0">
                <a:solidFill>
                  <a:schemeClr val="bg2"/>
                </a:solidFill>
                <a:latin typeface="PT Sans Narrow" pitchFamily="34" charset="0"/>
              </a:rPr>
              <a:t> van WIE </a:t>
            </a:r>
            <a:r>
              <a:rPr lang="en-GB" sz="800" dirty="0" err="1">
                <a:solidFill>
                  <a:schemeClr val="bg2"/>
                </a:solidFill>
                <a:latin typeface="PT Sans Narrow" pitchFamily="34" charset="0"/>
              </a:rPr>
              <a:t>naar</a:t>
            </a:r>
            <a:r>
              <a:rPr lang="en-GB" sz="800" dirty="0">
                <a:solidFill>
                  <a:schemeClr val="bg2"/>
                </a:solidFill>
                <a:latin typeface="PT Sans Narrow" pitchFamily="34" charset="0"/>
              </a:rPr>
              <a:t> WAT.</a:t>
            </a:r>
          </a:p>
          <a:p>
            <a:pPr algn="ctr">
              <a:defRPr/>
            </a:pPr>
            <a:r>
              <a:rPr lang="en-GB" sz="800" b="1" dirty="0">
                <a:solidFill>
                  <a:schemeClr val="bg2"/>
                </a:solidFill>
                <a:latin typeface="PT Sans Narrow" pitchFamily="34" charset="0"/>
              </a:rPr>
              <a:t>3</a:t>
            </a:r>
            <a:r>
              <a:rPr lang="en-GB" sz="800" dirty="0">
                <a:solidFill>
                  <a:schemeClr val="bg2"/>
                </a:solidFill>
                <a:latin typeface="PT Sans Narrow" pitchFamily="34" charset="0"/>
              </a:rPr>
              <a:t> Hoe </a:t>
            </a:r>
            <a:r>
              <a:rPr lang="en-GB" sz="800" dirty="0" err="1">
                <a:solidFill>
                  <a:schemeClr val="bg2"/>
                </a:solidFill>
                <a:latin typeface="PT Sans Narrow" pitchFamily="34" charset="0"/>
              </a:rPr>
              <a:t>versterken</a:t>
            </a:r>
            <a:r>
              <a:rPr lang="en-GB" sz="800" dirty="0">
                <a:solidFill>
                  <a:schemeClr val="bg2"/>
                </a:solidFill>
                <a:latin typeface="PT Sans Narrow" pitchFamily="34" charset="0"/>
              </a:rPr>
              <a:t> de </a:t>
            </a:r>
            <a:r>
              <a:rPr lang="en-GB" sz="800" dirty="0" err="1">
                <a:solidFill>
                  <a:schemeClr val="bg2"/>
                </a:solidFill>
                <a:latin typeface="PT Sans Narrow" pitchFamily="34" charset="0"/>
              </a:rPr>
              <a:t>bijdragen</a:t>
            </a:r>
            <a:r>
              <a:rPr lang="en-GB" sz="800" dirty="0">
                <a:solidFill>
                  <a:schemeClr val="bg2"/>
                </a:solidFill>
                <a:latin typeface="PT Sans Narrow" pitchFamily="34" charset="0"/>
              </a:rPr>
              <a:t> </a:t>
            </a:r>
            <a:r>
              <a:rPr lang="en-GB" sz="800" dirty="0" err="1">
                <a:solidFill>
                  <a:schemeClr val="bg2"/>
                </a:solidFill>
                <a:latin typeface="PT Sans Narrow" pitchFamily="34" charset="0"/>
              </a:rPr>
              <a:t>bij</a:t>
            </a:r>
            <a:r>
              <a:rPr lang="en-GB" sz="800" dirty="0">
                <a:solidFill>
                  <a:schemeClr val="bg2"/>
                </a:solidFill>
                <a:latin typeface="PT Sans Narrow" pitchFamily="34" charset="0"/>
              </a:rPr>
              <a:t> WAT </a:t>
            </a:r>
            <a:r>
              <a:rPr lang="en-GB" sz="800" dirty="0" err="1">
                <a:solidFill>
                  <a:schemeClr val="bg2"/>
                </a:solidFill>
                <a:latin typeface="PT Sans Narrow" pitchFamily="34" charset="0"/>
              </a:rPr>
              <a:t>elkaar</a:t>
            </a:r>
            <a:r>
              <a:rPr lang="en-GB" sz="800" dirty="0">
                <a:solidFill>
                  <a:schemeClr val="bg2"/>
                </a:solidFill>
                <a:latin typeface="PT Sans Narrow" pitchFamily="34" charset="0"/>
              </a:rPr>
              <a:t>? Trek </a:t>
            </a:r>
            <a:r>
              <a:rPr lang="en-GB" sz="800" dirty="0" err="1">
                <a:solidFill>
                  <a:schemeClr val="bg2"/>
                </a:solidFill>
                <a:latin typeface="PT Sans Narrow" pitchFamily="34" charset="0"/>
              </a:rPr>
              <a:t>pijlen</a:t>
            </a:r>
            <a:r>
              <a:rPr lang="en-GB" sz="800" dirty="0">
                <a:solidFill>
                  <a:schemeClr val="bg2"/>
                </a:solidFill>
                <a:latin typeface="PT Sans Narrow" pitchFamily="34" charset="0"/>
              </a:rPr>
              <a:t>.</a:t>
            </a:r>
          </a:p>
        </p:txBody>
      </p:sp>
      <p:sp>
        <p:nvSpPr>
          <p:cNvPr id="93" name="Rechthoek 92">
            <a:extLst>
              <a:ext uri="{FF2B5EF4-FFF2-40B4-BE49-F238E27FC236}">
                <a16:creationId xmlns:a16="http://schemas.microsoft.com/office/drawing/2014/main" id="{5F2FF2BA-5BDB-B414-0AC1-B160B0402E6B}"/>
              </a:ext>
            </a:extLst>
          </p:cNvPr>
          <p:cNvSpPr/>
          <p:nvPr/>
        </p:nvSpPr>
        <p:spPr>
          <a:xfrm>
            <a:off x="8248650" y="15875"/>
            <a:ext cx="2419350" cy="1539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100" dirty="0">
                <a:solidFill>
                  <a:schemeClr val="bg2"/>
                </a:solidFill>
                <a:latin typeface="PT Sans Narrow" pitchFamily="34" charset="0"/>
              </a:rPr>
              <a:t>GEMEENTE   WIJK/DORP   BUURT   STRAAT</a:t>
            </a:r>
            <a:endParaRPr lang="en-GB" sz="2800" dirty="0">
              <a:solidFill>
                <a:schemeClr val="bg2"/>
              </a:solidFill>
              <a:latin typeface="PT Sans Narrow" pitchFamily="34" charset="0"/>
            </a:endParaRPr>
          </a:p>
        </p:txBody>
      </p:sp>
      <p:sp>
        <p:nvSpPr>
          <p:cNvPr id="94" name="Rechthoek 93">
            <a:extLst>
              <a:ext uri="{FF2B5EF4-FFF2-40B4-BE49-F238E27FC236}">
                <a16:creationId xmlns:a16="http://schemas.microsoft.com/office/drawing/2014/main" id="{EFC12166-574C-F34B-67B9-EE69237BB4E8}"/>
              </a:ext>
            </a:extLst>
          </p:cNvPr>
          <p:cNvSpPr/>
          <p:nvPr/>
        </p:nvSpPr>
        <p:spPr>
          <a:xfrm>
            <a:off x="4933951" y="14289"/>
            <a:ext cx="2219325" cy="1539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100" dirty="0">
                <a:solidFill>
                  <a:schemeClr val="bg2"/>
                </a:solidFill>
                <a:latin typeface="PT Sans Narrow" pitchFamily="34" charset="0"/>
              </a:rPr>
              <a:t>OVERHEDEN</a:t>
            </a:r>
            <a:endParaRPr lang="en-GB" sz="2800" dirty="0">
              <a:solidFill>
                <a:schemeClr val="bg2"/>
              </a:solidFill>
              <a:latin typeface="PT Sans Narrow" pitchFamily="34" charset="0"/>
            </a:endParaRPr>
          </a:p>
        </p:txBody>
      </p:sp>
      <p:sp>
        <p:nvSpPr>
          <p:cNvPr id="44" name="Rechthoek 43">
            <a:extLst>
              <a:ext uri="{FF2B5EF4-FFF2-40B4-BE49-F238E27FC236}">
                <a16:creationId xmlns:a16="http://schemas.microsoft.com/office/drawing/2014/main" id="{5E26CB88-22B4-549E-4EC2-824616E714D8}"/>
              </a:ext>
            </a:extLst>
          </p:cNvPr>
          <p:cNvSpPr/>
          <p:nvPr/>
        </p:nvSpPr>
        <p:spPr>
          <a:xfrm>
            <a:off x="1524001" y="666750"/>
            <a:ext cx="2905125" cy="146050"/>
          </a:xfrm>
          <a:prstGeom prst="rect">
            <a:avLst/>
          </a:prstGeom>
        </p:spPr>
        <p:txBody>
          <a:bodyPr>
            <a:spAutoFit/>
          </a:bodyPr>
          <a:lstStyle/>
          <a:p>
            <a:pPr algn="ctr">
              <a:defRPr/>
            </a:pPr>
            <a:r>
              <a:rPr lang="nl-NL" sz="350" dirty="0">
                <a:solidFill>
                  <a:srgbClr val="808080"/>
                </a:solidFill>
                <a:latin typeface="PT Sans Narrow" pitchFamily="34" charset="0"/>
              </a:rPr>
              <a:t>Taakdemocratisch campagnecanvas, ontwerp Vereniging Noorden Duurzaam, 2021, hergebruik toegestaan volgens </a:t>
            </a:r>
            <a:r>
              <a:rPr lang="nl-NL" sz="350" dirty="0" err="1">
                <a:solidFill>
                  <a:srgbClr val="808080"/>
                </a:solidFill>
                <a:latin typeface="PT Sans Narrow" pitchFamily="34" charset="0"/>
              </a:rPr>
              <a:t>Creative</a:t>
            </a:r>
            <a:r>
              <a:rPr lang="nl-NL" sz="350" dirty="0">
                <a:solidFill>
                  <a:srgbClr val="808080"/>
                </a:solidFill>
                <a:latin typeface="PT Sans Narrow" pitchFamily="34" charset="0"/>
              </a:rPr>
              <a:t> </a:t>
            </a:r>
            <a:r>
              <a:rPr lang="nl-NL" sz="350" dirty="0" err="1">
                <a:solidFill>
                  <a:srgbClr val="808080"/>
                </a:solidFill>
                <a:latin typeface="PT Sans Narrow" pitchFamily="34" charset="0"/>
              </a:rPr>
              <a:t>Commons</a:t>
            </a:r>
            <a:r>
              <a:rPr lang="nl-NL" sz="350" dirty="0">
                <a:solidFill>
                  <a:srgbClr val="808080"/>
                </a:solidFill>
                <a:latin typeface="PT Sans Narrow" pitchFamily="34" charset="0"/>
              </a:rPr>
              <a:t> BY-SA 4.0 International</a:t>
            </a:r>
          </a:p>
        </p:txBody>
      </p:sp>
      <p:sp>
        <p:nvSpPr>
          <p:cNvPr id="47" name="Rechthoek 46">
            <a:extLst>
              <a:ext uri="{FF2B5EF4-FFF2-40B4-BE49-F238E27FC236}">
                <a16:creationId xmlns:a16="http://schemas.microsoft.com/office/drawing/2014/main" id="{FF0BBBDC-DC13-DC3D-9C09-10A22FB34CAC}"/>
              </a:ext>
            </a:extLst>
          </p:cNvPr>
          <p:cNvSpPr/>
          <p:nvPr/>
        </p:nvSpPr>
        <p:spPr>
          <a:xfrm>
            <a:off x="4933951" y="6657976"/>
            <a:ext cx="2219325" cy="200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100" dirty="0">
                <a:solidFill>
                  <a:schemeClr val="bg2"/>
                </a:solidFill>
                <a:latin typeface="PT Sans Narrow" pitchFamily="34" charset="0"/>
              </a:rPr>
              <a:t>ONAFHANKELIJKE VOORZITTER</a:t>
            </a:r>
          </a:p>
        </p:txBody>
      </p:sp>
      <p:sp>
        <p:nvSpPr>
          <p:cNvPr id="46" name="Rechthoek 45">
            <a:extLst>
              <a:ext uri="{FF2B5EF4-FFF2-40B4-BE49-F238E27FC236}">
                <a16:creationId xmlns:a16="http://schemas.microsoft.com/office/drawing/2014/main" id="{3C38C845-4BA1-1751-F3BE-9CF2A5E6CB54}"/>
              </a:ext>
            </a:extLst>
          </p:cNvPr>
          <p:cNvSpPr/>
          <p:nvPr/>
        </p:nvSpPr>
        <p:spPr>
          <a:xfrm>
            <a:off x="4902200" y="3160713"/>
            <a:ext cx="2357438" cy="62706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00" b="1" dirty="0" err="1">
                <a:solidFill>
                  <a:srgbClr val="0070C0"/>
                </a:solidFill>
                <a:latin typeface="MV Boli" pitchFamily="2" charset="0"/>
                <a:cs typeface="MV Boli" pitchFamily="2" charset="0"/>
              </a:rPr>
              <a:t>Energietransitie</a:t>
            </a:r>
            <a:endParaRPr lang="en-GB" sz="2000" b="1" dirty="0">
              <a:solidFill>
                <a:srgbClr val="0070C0"/>
              </a:solidFill>
              <a:latin typeface="MV Boli" pitchFamily="2" charset="0"/>
              <a:cs typeface="MV Boli" pitchFamily="2" charset="0"/>
            </a:endParaRPr>
          </a:p>
        </p:txBody>
      </p:sp>
      <p:sp>
        <p:nvSpPr>
          <p:cNvPr id="48" name="Rechthoek 47">
            <a:extLst>
              <a:ext uri="{FF2B5EF4-FFF2-40B4-BE49-F238E27FC236}">
                <a16:creationId xmlns:a16="http://schemas.microsoft.com/office/drawing/2014/main" id="{DEC90CDB-3127-91BE-0B6A-CEE1157B5987}"/>
              </a:ext>
            </a:extLst>
          </p:cNvPr>
          <p:cNvSpPr/>
          <p:nvPr/>
        </p:nvSpPr>
        <p:spPr>
          <a:xfrm>
            <a:off x="3997325" y="176213"/>
            <a:ext cx="1809750" cy="3540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lnSpc>
                <a:spcPts val="2000"/>
              </a:lnSpc>
              <a:defRPr/>
            </a:pPr>
            <a:r>
              <a:rPr lang="nl-NL" b="1" dirty="0">
                <a:solidFill>
                  <a:srgbClr val="0070C0"/>
                </a:solidFill>
                <a:latin typeface="MV Boli" pitchFamily="2" charset="0"/>
                <a:cs typeface="MV Boli" pitchFamily="2" charset="0"/>
              </a:rPr>
              <a:t>Gemeente</a:t>
            </a:r>
            <a:endParaRPr lang="en-GB" b="1" dirty="0">
              <a:solidFill>
                <a:srgbClr val="0070C0"/>
              </a:solidFill>
              <a:latin typeface="MV Boli" pitchFamily="2" charset="0"/>
              <a:cs typeface="MV Boli" pitchFamily="2" charset="0"/>
            </a:endParaRPr>
          </a:p>
        </p:txBody>
      </p:sp>
      <p:sp>
        <p:nvSpPr>
          <p:cNvPr id="50" name="Rechthoek 49">
            <a:extLst>
              <a:ext uri="{FF2B5EF4-FFF2-40B4-BE49-F238E27FC236}">
                <a16:creationId xmlns:a16="http://schemas.microsoft.com/office/drawing/2014/main" id="{D5C441A7-2C26-8B29-9D3E-4B4AD208EF7D}"/>
              </a:ext>
            </a:extLst>
          </p:cNvPr>
          <p:cNvSpPr/>
          <p:nvPr/>
        </p:nvSpPr>
        <p:spPr>
          <a:xfrm>
            <a:off x="8172450" y="141288"/>
            <a:ext cx="2357438" cy="6270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2000" b="1" dirty="0">
                <a:solidFill>
                  <a:srgbClr val="0070C0"/>
                </a:solidFill>
                <a:latin typeface="MV Boli" pitchFamily="2" charset="0"/>
                <a:cs typeface="MV Boli" pitchFamily="2" charset="0"/>
              </a:rPr>
              <a:t>Dorp</a:t>
            </a:r>
            <a:endParaRPr lang="en-GB" sz="2000" b="1" dirty="0">
              <a:solidFill>
                <a:srgbClr val="0070C0"/>
              </a:solidFill>
              <a:latin typeface="MV Boli" pitchFamily="2" charset="0"/>
              <a:cs typeface="MV Boli" pitchFamily="2" charset="0"/>
            </a:endParaRPr>
          </a:p>
        </p:txBody>
      </p:sp>
      <p:sp>
        <p:nvSpPr>
          <p:cNvPr id="51" name="Rechthoek 50">
            <a:extLst>
              <a:ext uri="{FF2B5EF4-FFF2-40B4-BE49-F238E27FC236}">
                <a16:creationId xmlns:a16="http://schemas.microsoft.com/office/drawing/2014/main" id="{AD1DAB35-C219-AA05-FD31-7A89ABE9F4EF}"/>
              </a:ext>
            </a:extLst>
          </p:cNvPr>
          <p:cNvSpPr/>
          <p:nvPr/>
        </p:nvSpPr>
        <p:spPr>
          <a:xfrm>
            <a:off x="1674814" y="1008064"/>
            <a:ext cx="2357437" cy="6048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nSpc>
                <a:spcPts val="2000"/>
              </a:lnSpc>
              <a:defRPr/>
            </a:pPr>
            <a:r>
              <a:rPr lang="nl-NL" b="1" dirty="0" err="1">
                <a:solidFill>
                  <a:srgbClr val="0070C0"/>
                </a:solidFill>
                <a:latin typeface="MV Boli" pitchFamily="2" charset="0"/>
                <a:cs typeface="MV Boli" pitchFamily="2" charset="0"/>
              </a:rPr>
              <a:t>Eigenaar-bewoners</a:t>
            </a:r>
            <a:r>
              <a:rPr lang="nl-NL" b="1" dirty="0">
                <a:solidFill>
                  <a:srgbClr val="0070C0"/>
                </a:solidFill>
                <a:latin typeface="MV Boli" pitchFamily="2" charset="0"/>
                <a:cs typeface="MV Boli" pitchFamily="2" charset="0"/>
              </a:rPr>
              <a:t> van woningen</a:t>
            </a:r>
            <a:endParaRPr lang="en-GB" b="1" dirty="0">
              <a:solidFill>
                <a:srgbClr val="0070C0"/>
              </a:solidFill>
              <a:latin typeface="MV Boli" pitchFamily="2" charset="0"/>
              <a:cs typeface="MV Boli" pitchFamily="2" charset="0"/>
            </a:endParaRPr>
          </a:p>
        </p:txBody>
      </p:sp>
      <p:sp>
        <p:nvSpPr>
          <p:cNvPr id="53" name="Rechthoek 52">
            <a:extLst>
              <a:ext uri="{FF2B5EF4-FFF2-40B4-BE49-F238E27FC236}">
                <a16:creationId xmlns:a16="http://schemas.microsoft.com/office/drawing/2014/main" id="{F5DE3992-4E5C-FEB2-FEFE-588757556F2B}"/>
              </a:ext>
            </a:extLst>
          </p:cNvPr>
          <p:cNvSpPr/>
          <p:nvPr/>
        </p:nvSpPr>
        <p:spPr>
          <a:xfrm>
            <a:off x="1682750" y="1651001"/>
            <a:ext cx="1741488" cy="866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nSpc>
                <a:spcPts val="2000"/>
              </a:lnSpc>
              <a:defRPr/>
            </a:pPr>
            <a:r>
              <a:rPr lang="nl-NL" b="1" dirty="0">
                <a:solidFill>
                  <a:srgbClr val="0070C0"/>
                </a:solidFill>
                <a:latin typeface="MV Boli" pitchFamily="2" charset="0"/>
                <a:cs typeface="MV Boli" pitchFamily="2" charset="0"/>
              </a:rPr>
              <a:t>Huurders </a:t>
            </a:r>
          </a:p>
          <a:p>
            <a:pPr>
              <a:lnSpc>
                <a:spcPts val="2000"/>
              </a:lnSpc>
              <a:defRPr/>
            </a:pPr>
            <a:r>
              <a:rPr lang="nl-NL" b="1" dirty="0">
                <a:solidFill>
                  <a:srgbClr val="0070C0"/>
                </a:solidFill>
                <a:latin typeface="MV Boli" pitchFamily="2" charset="0"/>
                <a:cs typeface="MV Boli" pitchFamily="2" charset="0"/>
              </a:rPr>
              <a:t>van </a:t>
            </a:r>
          </a:p>
          <a:p>
            <a:pPr>
              <a:lnSpc>
                <a:spcPts val="2000"/>
              </a:lnSpc>
              <a:defRPr/>
            </a:pPr>
            <a:r>
              <a:rPr lang="nl-NL" b="1" dirty="0">
                <a:solidFill>
                  <a:srgbClr val="0070C0"/>
                </a:solidFill>
                <a:latin typeface="MV Boli" pitchFamily="2" charset="0"/>
                <a:cs typeface="MV Boli" pitchFamily="2" charset="0"/>
              </a:rPr>
              <a:t>woningen</a:t>
            </a:r>
            <a:endParaRPr lang="en-GB" b="1" dirty="0">
              <a:solidFill>
                <a:srgbClr val="0070C0"/>
              </a:solidFill>
              <a:latin typeface="MV Boli" pitchFamily="2" charset="0"/>
              <a:cs typeface="MV Boli" pitchFamily="2" charset="0"/>
            </a:endParaRPr>
          </a:p>
        </p:txBody>
      </p:sp>
      <p:sp>
        <p:nvSpPr>
          <p:cNvPr id="58" name="Rechthoek 57">
            <a:extLst>
              <a:ext uri="{FF2B5EF4-FFF2-40B4-BE49-F238E27FC236}">
                <a16:creationId xmlns:a16="http://schemas.microsoft.com/office/drawing/2014/main" id="{78989B98-6D78-C61D-2089-185FC9E46AF5}"/>
              </a:ext>
            </a:extLst>
          </p:cNvPr>
          <p:cNvSpPr/>
          <p:nvPr/>
        </p:nvSpPr>
        <p:spPr>
          <a:xfrm>
            <a:off x="1524001" y="4914900"/>
            <a:ext cx="1984375" cy="611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nSpc>
                <a:spcPts val="2000"/>
              </a:lnSpc>
              <a:defRPr/>
            </a:pPr>
            <a:r>
              <a:rPr lang="nl-NL" b="1" dirty="0">
                <a:solidFill>
                  <a:srgbClr val="0070C0"/>
                </a:solidFill>
                <a:latin typeface="MV Boli" pitchFamily="2" charset="0"/>
                <a:cs typeface="MV Boli" pitchFamily="2" charset="0"/>
              </a:rPr>
              <a:t>Werkgroep voor  Energietransitie</a:t>
            </a:r>
            <a:endParaRPr lang="en-GB" b="1" dirty="0">
              <a:solidFill>
                <a:srgbClr val="0070C0"/>
              </a:solidFill>
              <a:latin typeface="MV Boli" pitchFamily="2" charset="0"/>
              <a:cs typeface="MV Boli" pitchFamily="2" charset="0"/>
            </a:endParaRPr>
          </a:p>
        </p:txBody>
      </p:sp>
      <p:sp>
        <p:nvSpPr>
          <p:cNvPr id="65" name="Rechthoek 64">
            <a:extLst>
              <a:ext uri="{FF2B5EF4-FFF2-40B4-BE49-F238E27FC236}">
                <a16:creationId xmlns:a16="http://schemas.microsoft.com/office/drawing/2014/main" id="{DCE14958-A883-5268-912C-6866EADD67F9}"/>
              </a:ext>
            </a:extLst>
          </p:cNvPr>
          <p:cNvSpPr/>
          <p:nvPr/>
        </p:nvSpPr>
        <p:spPr>
          <a:xfrm>
            <a:off x="2841626" y="3967163"/>
            <a:ext cx="1165225" cy="349250"/>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lnSpc>
                <a:spcPts val="2000"/>
              </a:lnSpc>
              <a:defRPr/>
            </a:pPr>
            <a:r>
              <a:rPr lang="nl-NL" sz="1400" b="1" dirty="0">
                <a:solidFill>
                  <a:srgbClr val="0070C0"/>
                </a:solidFill>
                <a:latin typeface="MV Boli" pitchFamily="2" charset="0"/>
                <a:cs typeface="MV Boli" pitchFamily="2" charset="0"/>
              </a:rPr>
              <a:t>Voorlichting</a:t>
            </a:r>
            <a:endParaRPr lang="en-GB" sz="1400" b="1" dirty="0">
              <a:solidFill>
                <a:srgbClr val="0070C0"/>
              </a:solidFill>
              <a:latin typeface="MV Boli" pitchFamily="2" charset="0"/>
              <a:cs typeface="MV Boli" pitchFamily="2" charset="0"/>
            </a:endParaRPr>
          </a:p>
        </p:txBody>
      </p:sp>
      <p:sp>
        <p:nvSpPr>
          <p:cNvPr id="68" name="Rechthoek 67">
            <a:extLst>
              <a:ext uri="{FF2B5EF4-FFF2-40B4-BE49-F238E27FC236}">
                <a16:creationId xmlns:a16="http://schemas.microsoft.com/office/drawing/2014/main" id="{AD8641A2-8904-61B9-187A-8E9EA975D65F}"/>
              </a:ext>
            </a:extLst>
          </p:cNvPr>
          <p:cNvSpPr/>
          <p:nvPr/>
        </p:nvSpPr>
        <p:spPr>
          <a:xfrm>
            <a:off x="8248650" y="844551"/>
            <a:ext cx="2197100" cy="21447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r">
              <a:lnSpc>
                <a:spcPts val="2000"/>
              </a:lnSpc>
              <a:defRPr/>
            </a:pPr>
            <a:r>
              <a:rPr lang="nl-NL" b="1" dirty="0">
                <a:solidFill>
                  <a:srgbClr val="0070C0"/>
                </a:solidFill>
                <a:latin typeface="MV Boli" pitchFamily="2" charset="0"/>
                <a:cs typeface="MV Boli" pitchFamily="2" charset="0"/>
              </a:rPr>
              <a:t>Bouw, Installatie</a:t>
            </a:r>
          </a:p>
          <a:p>
            <a:pPr algn="r">
              <a:lnSpc>
                <a:spcPts val="2000"/>
              </a:lnSpc>
              <a:defRPr/>
            </a:pPr>
            <a:r>
              <a:rPr lang="nl-NL" b="1" dirty="0">
                <a:solidFill>
                  <a:srgbClr val="0070C0"/>
                </a:solidFill>
                <a:latin typeface="MV Boli" pitchFamily="2" charset="0"/>
                <a:cs typeface="MV Boli" pitchFamily="2" charset="0"/>
              </a:rPr>
              <a:t>Horeca, Recreatie</a:t>
            </a:r>
          </a:p>
          <a:p>
            <a:pPr algn="r">
              <a:lnSpc>
                <a:spcPts val="2000"/>
              </a:lnSpc>
              <a:defRPr/>
            </a:pPr>
            <a:r>
              <a:rPr lang="nl-NL" b="1" dirty="0">
                <a:solidFill>
                  <a:srgbClr val="0070C0"/>
                </a:solidFill>
                <a:latin typeface="MV Boli" pitchFamily="2" charset="0"/>
                <a:cs typeface="MV Boli" pitchFamily="2" charset="0"/>
              </a:rPr>
              <a:t>Kantoren</a:t>
            </a:r>
          </a:p>
          <a:p>
            <a:pPr algn="r">
              <a:lnSpc>
                <a:spcPts val="2000"/>
              </a:lnSpc>
              <a:defRPr/>
            </a:pPr>
            <a:r>
              <a:rPr lang="nl-NL" b="1" dirty="0">
                <a:solidFill>
                  <a:srgbClr val="0070C0"/>
                </a:solidFill>
                <a:latin typeface="MV Boli" pitchFamily="2" charset="0"/>
                <a:cs typeface="MV Boli" pitchFamily="2" charset="0"/>
              </a:rPr>
              <a:t>Winkeliers</a:t>
            </a:r>
            <a:endParaRPr lang="nl-NL" sz="1400" b="1" dirty="0">
              <a:solidFill>
                <a:srgbClr val="0070C0"/>
              </a:solidFill>
              <a:latin typeface="MV Boli" pitchFamily="2" charset="0"/>
              <a:cs typeface="MV Boli" pitchFamily="2" charset="0"/>
            </a:endParaRPr>
          </a:p>
          <a:p>
            <a:pPr algn="r">
              <a:lnSpc>
                <a:spcPts val="2000"/>
              </a:lnSpc>
              <a:defRPr/>
            </a:pPr>
            <a:r>
              <a:rPr lang="nl-NL" b="1" dirty="0">
                <a:solidFill>
                  <a:srgbClr val="0070C0"/>
                </a:solidFill>
                <a:latin typeface="MV Boli" pitchFamily="2" charset="0"/>
                <a:cs typeface="MV Boli" pitchFamily="2" charset="0"/>
              </a:rPr>
              <a:t>Agrarisch</a:t>
            </a:r>
          </a:p>
          <a:p>
            <a:pPr algn="r">
              <a:lnSpc>
                <a:spcPts val="2000"/>
              </a:lnSpc>
              <a:defRPr/>
            </a:pPr>
            <a:r>
              <a:rPr lang="nl-NL" b="1" dirty="0">
                <a:solidFill>
                  <a:srgbClr val="0070C0"/>
                </a:solidFill>
                <a:latin typeface="MV Boli" pitchFamily="2" charset="0"/>
                <a:cs typeface="MV Boli" pitchFamily="2" charset="0"/>
              </a:rPr>
              <a:t>Ander MKB</a:t>
            </a:r>
          </a:p>
          <a:p>
            <a:pPr algn="r">
              <a:lnSpc>
                <a:spcPts val="2000"/>
              </a:lnSpc>
              <a:defRPr/>
            </a:pPr>
            <a:r>
              <a:rPr lang="nl-NL" b="1" dirty="0">
                <a:solidFill>
                  <a:srgbClr val="0070C0"/>
                </a:solidFill>
                <a:latin typeface="MV Boli" pitchFamily="2" charset="0"/>
                <a:cs typeface="MV Boli" pitchFamily="2" charset="0"/>
              </a:rPr>
              <a:t>ZZP</a:t>
            </a:r>
          </a:p>
          <a:p>
            <a:pPr algn="r">
              <a:lnSpc>
                <a:spcPts val="2000"/>
              </a:lnSpc>
              <a:defRPr/>
            </a:pPr>
            <a:r>
              <a:rPr lang="nl-NL" b="1" dirty="0">
                <a:solidFill>
                  <a:srgbClr val="0070C0"/>
                </a:solidFill>
                <a:latin typeface="MV Boli" pitchFamily="2" charset="0"/>
                <a:cs typeface="MV Boli" pitchFamily="2" charset="0"/>
              </a:rPr>
              <a:t>Grootbedrijf</a:t>
            </a:r>
            <a:endParaRPr lang="en-GB" b="1" dirty="0">
              <a:solidFill>
                <a:srgbClr val="0070C0"/>
              </a:solidFill>
              <a:latin typeface="MV Boli" pitchFamily="2" charset="0"/>
              <a:cs typeface="MV Boli" pitchFamily="2" charset="0"/>
            </a:endParaRPr>
          </a:p>
        </p:txBody>
      </p:sp>
      <p:sp>
        <p:nvSpPr>
          <p:cNvPr id="91" name="Rechthoek 90">
            <a:extLst>
              <a:ext uri="{FF2B5EF4-FFF2-40B4-BE49-F238E27FC236}">
                <a16:creationId xmlns:a16="http://schemas.microsoft.com/office/drawing/2014/main" id="{205CE260-1B70-2A58-541D-147BC91F4D59}"/>
              </a:ext>
            </a:extLst>
          </p:cNvPr>
          <p:cNvSpPr/>
          <p:nvPr/>
        </p:nvSpPr>
        <p:spPr>
          <a:xfrm>
            <a:off x="8366125" y="5748338"/>
            <a:ext cx="2101850"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r">
              <a:lnSpc>
                <a:spcPts val="2000"/>
              </a:lnSpc>
              <a:defRPr/>
            </a:pPr>
            <a:r>
              <a:rPr lang="nl-NL" b="1" dirty="0">
                <a:solidFill>
                  <a:srgbClr val="0070C0"/>
                </a:solidFill>
                <a:latin typeface="MV Boli" pitchFamily="2" charset="0"/>
                <a:cs typeface="MV Boli" pitchFamily="2" charset="0"/>
              </a:rPr>
              <a:t>Maatschappelijk vastgoed</a:t>
            </a:r>
            <a:endParaRPr lang="en-GB" b="1" dirty="0">
              <a:solidFill>
                <a:srgbClr val="0070C0"/>
              </a:solidFill>
              <a:latin typeface="MV Boli" pitchFamily="2" charset="0"/>
              <a:cs typeface="MV Boli" pitchFamily="2" charset="0"/>
            </a:endParaRPr>
          </a:p>
        </p:txBody>
      </p:sp>
      <p:sp>
        <p:nvSpPr>
          <p:cNvPr id="95" name="Rechthoek 94">
            <a:extLst>
              <a:ext uri="{FF2B5EF4-FFF2-40B4-BE49-F238E27FC236}">
                <a16:creationId xmlns:a16="http://schemas.microsoft.com/office/drawing/2014/main" id="{00E73BCC-1744-94B4-A7D1-48EDBD44113C}"/>
              </a:ext>
            </a:extLst>
          </p:cNvPr>
          <p:cNvSpPr/>
          <p:nvPr/>
        </p:nvSpPr>
        <p:spPr>
          <a:xfrm>
            <a:off x="8896351" y="4540251"/>
            <a:ext cx="1666875" cy="3540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r">
              <a:lnSpc>
                <a:spcPts val="2000"/>
              </a:lnSpc>
              <a:defRPr/>
            </a:pPr>
            <a:r>
              <a:rPr lang="nl-NL" b="1" dirty="0">
                <a:solidFill>
                  <a:srgbClr val="0070C0"/>
                </a:solidFill>
                <a:latin typeface="MV Boli" pitchFamily="2" charset="0"/>
                <a:cs typeface="MV Boli" pitchFamily="2" charset="0"/>
              </a:rPr>
              <a:t>Zorginstelling</a:t>
            </a:r>
          </a:p>
        </p:txBody>
      </p:sp>
      <p:sp>
        <p:nvSpPr>
          <p:cNvPr id="99" name="Rechthoek 98">
            <a:extLst>
              <a:ext uri="{FF2B5EF4-FFF2-40B4-BE49-F238E27FC236}">
                <a16:creationId xmlns:a16="http://schemas.microsoft.com/office/drawing/2014/main" id="{42742886-3B1B-DB9E-88B2-4AEFBA0A1630}"/>
              </a:ext>
            </a:extLst>
          </p:cNvPr>
          <p:cNvSpPr/>
          <p:nvPr/>
        </p:nvSpPr>
        <p:spPr>
          <a:xfrm>
            <a:off x="7067551" y="6296025"/>
            <a:ext cx="2443163" cy="3619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r">
              <a:lnSpc>
                <a:spcPts val="2000"/>
              </a:lnSpc>
              <a:defRPr/>
            </a:pPr>
            <a:r>
              <a:rPr lang="nl-NL" b="1" dirty="0">
                <a:solidFill>
                  <a:srgbClr val="0070C0"/>
                </a:solidFill>
                <a:latin typeface="MV Boli" pitchFamily="2" charset="0"/>
                <a:cs typeface="MV Boli" pitchFamily="2" charset="0"/>
              </a:rPr>
              <a:t>Culturele organisatie</a:t>
            </a:r>
            <a:endParaRPr lang="en-GB" sz="2000" b="1" dirty="0">
              <a:solidFill>
                <a:srgbClr val="0070C0"/>
              </a:solidFill>
              <a:latin typeface="MV Boli" pitchFamily="2" charset="0"/>
              <a:cs typeface="MV Boli" pitchFamily="2" charset="0"/>
            </a:endParaRPr>
          </a:p>
        </p:txBody>
      </p:sp>
      <p:sp>
        <p:nvSpPr>
          <p:cNvPr id="100" name="Rechthoek 99">
            <a:extLst>
              <a:ext uri="{FF2B5EF4-FFF2-40B4-BE49-F238E27FC236}">
                <a16:creationId xmlns:a16="http://schemas.microsoft.com/office/drawing/2014/main" id="{FE6A1D7B-55E3-DFAD-C6CA-E3C22329EEB9}"/>
              </a:ext>
            </a:extLst>
          </p:cNvPr>
          <p:cNvSpPr/>
          <p:nvPr/>
        </p:nvSpPr>
        <p:spPr>
          <a:xfrm>
            <a:off x="9478963" y="3870326"/>
            <a:ext cx="800100" cy="3540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r">
              <a:lnSpc>
                <a:spcPts val="2000"/>
              </a:lnSpc>
              <a:defRPr/>
            </a:pPr>
            <a:r>
              <a:rPr lang="nl-NL" b="1" dirty="0">
                <a:solidFill>
                  <a:srgbClr val="0070C0"/>
                </a:solidFill>
                <a:latin typeface="MV Boli" pitchFamily="2" charset="0"/>
                <a:cs typeface="MV Boli" pitchFamily="2" charset="0"/>
              </a:rPr>
              <a:t>Kerk</a:t>
            </a:r>
            <a:endParaRPr lang="en-GB" b="1" dirty="0">
              <a:solidFill>
                <a:srgbClr val="0070C0"/>
              </a:solidFill>
              <a:latin typeface="MV Boli" pitchFamily="2" charset="0"/>
              <a:cs typeface="MV Boli" pitchFamily="2" charset="0"/>
            </a:endParaRPr>
          </a:p>
        </p:txBody>
      </p:sp>
      <p:sp>
        <p:nvSpPr>
          <p:cNvPr id="97" name="Rechthoek 96">
            <a:extLst>
              <a:ext uri="{FF2B5EF4-FFF2-40B4-BE49-F238E27FC236}">
                <a16:creationId xmlns:a16="http://schemas.microsoft.com/office/drawing/2014/main" id="{54ACD637-ED62-FC75-1E2A-4FB18817EAA0}"/>
              </a:ext>
            </a:extLst>
          </p:cNvPr>
          <p:cNvSpPr/>
          <p:nvPr/>
        </p:nvSpPr>
        <p:spPr>
          <a:xfrm>
            <a:off x="4148139" y="3870326"/>
            <a:ext cx="1196975" cy="347663"/>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lnSpc>
                <a:spcPts val="2000"/>
              </a:lnSpc>
              <a:defRPr/>
            </a:pPr>
            <a:r>
              <a:rPr lang="nl-NL" sz="1400" b="1" dirty="0">
                <a:solidFill>
                  <a:srgbClr val="0070C0"/>
                </a:solidFill>
                <a:latin typeface="MV Boli" pitchFamily="2" charset="0"/>
                <a:cs typeface="MV Boli" pitchFamily="2" charset="0"/>
              </a:rPr>
              <a:t>Consulteren</a:t>
            </a:r>
            <a:endParaRPr lang="en-GB" sz="1400" b="1" dirty="0">
              <a:solidFill>
                <a:srgbClr val="0070C0"/>
              </a:solidFill>
              <a:latin typeface="MV Boli" pitchFamily="2" charset="0"/>
              <a:cs typeface="MV Boli" pitchFamily="2" charset="0"/>
            </a:endParaRPr>
          </a:p>
        </p:txBody>
      </p:sp>
      <p:sp>
        <p:nvSpPr>
          <p:cNvPr id="104" name="Rechthoek 103">
            <a:extLst>
              <a:ext uri="{FF2B5EF4-FFF2-40B4-BE49-F238E27FC236}">
                <a16:creationId xmlns:a16="http://schemas.microsoft.com/office/drawing/2014/main" id="{226DB1BB-CBB1-4FFD-F0DB-142BE173ED6A}"/>
              </a:ext>
            </a:extLst>
          </p:cNvPr>
          <p:cNvSpPr/>
          <p:nvPr/>
        </p:nvSpPr>
        <p:spPr>
          <a:xfrm>
            <a:off x="4560889" y="4664076"/>
            <a:ext cx="1093787" cy="460375"/>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lnSpc>
                <a:spcPts val="1400"/>
              </a:lnSpc>
              <a:defRPr/>
            </a:pPr>
            <a:r>
              <a:rPr lang="nl-NL" sz="1400" b="1" dirty="0">
                <a:solidFill>
                  <a:srgbClr val="0070C0"/>
                </a:solidFill>
                <a:latin typeface="MV Boli" pitchFamily="2" charset="0"/>
                <a:cs typeface="MV Boli" pitchFamily="2" charset="0"/>
              </a:rPr>
              <a:t>WUP opstellen</a:t>
            </a:r>
            <a:endParaRPr lang="en-GB" sz="1400" b="1" dirty="0">
              <a:solidFill>
                <a:srgbClr val="0070C0"/>
              </a:solidFill>
              <a:latin typeface="MV Boli" pitchFamily="2" charset="0"/>
              <a:cs typeface="MV Boli" pitchFamily="2" charset="0"/>
            </a:endParaRPr>
          </a:p>
        </p:txBody>
      </p:sp>
      <p:sp>
        <p:nvSpPr>
          <p:cNvPr id="105" name="Rechthoek 104">
            <a:extLst>
              <a:ext uri="{FF2B5EF4-FFF2-40B4-BE49-F238E27FC236}">
                <a16:creationId xmlns:a16="http://schemas.microsoft.com/office/drawing/2014/main" id="{44E2B97A-C077-87D2-1F6B-A6C7F4A0264F}"/>
              </a:ext>
            </a:extLst>
          </p:cNvPr>
          <p:cNvSpPr/>
          <p:nvPr/>
        </p:nvSpPr>
        <p:spPr>
          <a:xfrm>
            <a:off x="3473451" y="4392613"/>
            <a:ext cx="1101725" cy="349250"/>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lnSpc>
                <a:spcPts val="2000"/>
              </a:lnSpc>
              <a:defRPr/>
            </a:pPr>
            <a:r>
              <a:rPr lang="nl-NL" sz="1400" b="1" dirty="0">
                <a:solidFill>
                  <a:srgbClr val="0070C0"/>
                </a:solidFill>
                <a:latin typeface="MV Boli" pitchFamily="2" charset="0"/>
                <a:cs typeface="MV Boli" pitchFamily="2" charset="0"/>
              </a:rPr>
              <a:t>Adviseren</a:t>
            </a:r>
            <a:endParaRPr lang="en-GB" sz="1400" b="1" dirty="0">
              <a:solidFill>
                <a:srgbClr val="0070C0"/>
              </a:solidFill>
              <a:latin typeface="MV Boli" pitchFamily="2" charset="0"/>
              <a:cs typeface="MV Boli" pitchFamily="2" charset="0"/>
            </a:endParaRPr>
          </a:p>
        </p:txBody>
      </p:sp>
      <p:sp>
        <p:nvSpPr>
          <p:cNvPr id="106" name="Rechthoek 105">
            <a:extLst>
              <a:ext uri="{FF2B5EF4-FFF2-40B4-BE49-F238E27FC236}">
                <a16:creationId xmlns:a16="http://schemas.microsoft.com/office/drawing/2014/main" id="{EAB8F8A6-152F-E598-4F6C-3B0FBF4BBCC4}"/>
              </a:ext>
            </a:extLst>
          </p:cNvPr>
          <p:cNvSpPr/>
          <p:nvPr/>
        </p:nvSpPr>
        <p:spPr>
          <a:xfrm>
            <a:off x="3913189" y="2182813"/>
            <a:ext cx="1195387" cy="349250"/>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lnSpc>
                <a:spcPts val="2000"/>
              </a:lnSpc>
              <a:defRPr/>
            </a:pPr>
            <a:r>
              <a:rPr lang="nl-NL" sz="1400" b="1" dirty="0">
                <a:solidFill>
                  <a:srgbClr val="0070C0"/>
                </a:solidFill>
                <a:latin typeface="MV Boli" pitchFamily="2" charset="0"/>
                <a:cs typeface="MV Boli" pitchFamily="2" charset="0"/>
              </a:rPr>
              <a:t>Investeren</a:t>
            </a:r>
            <a:endParaRPr lang="en-GB" sz="1400" b="1" dirty="0">
              <a:solidFill>
                <a:srgbClr val="0070C0"/>
              </a:solidFill>
              <a:latin typeface="MV Boli" pitchFamily="2" charset="0"/>
              <a:cs typeface="MV Boli" pitchFamily="2" charset="0"/>
            </a:endParaRPr>
          </a:p>
        </p:txBody>
      </p:sp>
      <p:cxnSp>
        <p:nvCxnSpPr>
          <p:cNvPr id="108" name="Rechte verbindingslijn met pijl 107">
            <a:extLst>
              <a:ext uri="{FF2B5EF4-FFF2-40B4-BE49-F238E27FC236}">
                <a16:creationId xmlns:a16="http://schemas.microsoft.com/office/drawing/2014/main" id="{A1435292-0D78-E395-48A9-F69467395BA9}"/>
              </a:ext>
            </a:extLst>
          </p:cNvPr>
          <p:cNvCxnSpPr>
            <a:stCxn id="74" idx="0"/>
            <a:endCxn id="106" idx="0"/>
          </p:cNvCxnSpPr>
          <p:nvPr/>
        </p:nvCxnSpPr>
        <p:spPr>
          <a:xfrm rot="16200000" flipH="1">
            <a:off x="3284538" y="957263"/>
            <a:ext cx="398463" cy="2052638"/>
          </a:xfrm>
          <a:prstGeom prst="curvedConnector3">
            <a:avLst>
              <a:gd name="adj1" fmla="val -5737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0" name="Rechte verbindingslijn met pijl 109">
            <a:extLst>
              <a:ext uri="{FF2B5EF4-FFF2-40B4-BE49-F238E27FC236}">
                <a16:creationId xmlns:a16="http://schemas.microsoft.com/office/drawing/2014/main" id="{EFC11894-863D-5DF4-557A-C99708889C1F}"/>
              </a:ext>
            </a:extLst>
          </p:cNvPr>
          <p:cNvCxnSpPr>
            <a:stCxn id="105" idx="3"/>
            <a:endCxn id="106" idx="2"/>
          </p:cNvCxnSpPr>
          <p:nvPr/>
        </p:nvCxnSpPr>
        <p:spPr>
          <a:xfrm flipH="1" flipV="1">
            <a:off x="4510089" y="2532064"/>
            <a:ext cx="65087" cy="2035175"/>
          </a:xfrm>
          <a:prstGeom prst="curvedConnector4">
            <a:avLst>
              <a:gd name="adj1" fmla="val -351233"/>
              <a:gd name="adj2" fmla="val 54290"/>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5" name="Rechthoek 114">
            <a:extLst>
              <a:ext uri="{FF2B5EF4-FFF2-40B4-BE49-F238E27FC236}">
                <a16:creationId xmlns:a16="http://schemas.microsoft.com/office/drawing/2014/main" id="{81A9EFA6-5B9F-0FCE-DCCA-52C1995821F3}"/>
              </a:ext>
            </a:extLst>
          </p:cNvPr>
          <p:cNvSpPr/>
          <p:nvPr/>
        </p:nvSpPr>
        <p:spPr>
          <a:xfrm>
            <a:off x="6783389" y="2357438"/>
            <a:ext cx="1208087" cy="349250"/>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lnSpc>
                <a:spcPts val="2000"/>
              </a:lnSpc>
              <a:defRPr/>
            </a:pPr>
            <a:r>
              <a:rPr lang="nl-NL" sz="1400" b="1" dirty="0">
                <a:solidFill>
                  <a:srgbClr val="0070C0"/>
                </a:solidFill>
                <a:latin typeface="MV Boli" pitchFamily="2" charset="0"/>
                <a:cs typeface="MV Boli" pitchFamily="2" charset="0"/>
              </a:rPr>
              <a:t>Investeren</a:t>
            </a:r>
            <a:endParaRPr lang="en-GB" sz="1400" b="1" dirty="0">
              <a:solidFill>
                <a:srgbClr val="0070C0"/>
              </a:solidFill>
              <a:latin typeface="MV Boli" pitchFamily="2" charset="0"/>
              <a:cs typeface="MV Boli" pitchFamily="2" charset="0"/>
            </a:endParaRPr>
          </a:p>
        </p:txBody>
      </p:sp>
      <p:cxnSp>
        <p:nvCxnSpPr>
          <p:cNvPr id="116" name="Rechte verbindingslijn met pijl 115">
            <a:extLst>
              <a:ext uri="{FF2B5EF4-FFF2-40B4-BE49-F238E27FC236}">
                <a16:creationId xmlns:a16="http://schemas.microsoft.com/office/drawing/2014/main" id="{CB6BBFDE-E793-3FC6-BDD0-54E54C0510D7}"/>
              </a:ext>
            </a:extLst>
          </p:cNvPr>
          <p:cNvCxnSpPr>
            <a:endCxn id="115" idx="0"/>
          </p:cNvCxnSpPr>
          <p:nvPr/>
        </p:nvCxnSpPr>
        <p:spPr>
          <a:xfrm rot="10800000" flipV="1">
            <a:off x="7386638" y="1184276"/>
            <a:ext cx="1655762" cy="1173163"/>
          </a:xfrm>
          <a:prstGeom prst="curved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2" name="Rechte verbindingslijn met pijl 121">
            <a:extLst>
              <a:ext uri="{FF2B5EF4-FFF2-40B4-BE49-F238E27FC236}">
                <a16:creationId xmlns:a16="http://schemas.microsoft.com/office/drawing/2014/main" id="{3D2F8F72-3E26-3F08-26D3-D4E893F56932}"/>
              </a:ext>
            </a:extLst>
          </p:cNvPr>
          <p:cNvCxnSpPr>
            <a:endCxn id="115" idx="3"/>
          </p:cNvCxnSpPr>
          <p:nvPr/>
        </p:nvCxnSpPr>
        <p:spPr>
          <a:xfrm rot="10800000" flipV="1">
            <a:off x="7991476" y="2352675"/>
            <a:ext cx="1147763" cy="179388"/>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5" name="Rechte verbindingslijn met pijl 124">
            <a:extLst>
              <a:ext uri="{FF2B5EF4-FFF2-40B4-BE49-F238E27FC236}">
                <a16:creationId xmlns:a16="http://schemas.microsoft.com/office/drawing/2014/main" id="{8EE26C87-82AA-F58B-9447-9B63F5A5F61C}"/>
              </a:ext>
            </a:extLst>
          </p:cNvPr>
          <p:cNvCxnSpPr>
            <a:stCxn id="105" idx="3"/>
            <a:endCxn id="115" idx="2"/>
          </p:cNvCxnSpPr>
          <p:nvPr/>
        </p:nvCxnSpPr>
        <p:spPr>
          <a:xfrm flipV="1">
            <a:off x="4575176" y="2706688"/>
            <a:ext cx="2811463" cy="1860550"/>
          </a:xfrm>
          <a:prstGeom prst="curvedConnector2">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8" name="Rechthoek 127">
            <a:extLst>
              <a:ext uri="{FF2B5EF4-FFF2-40B4-BE49-F238E27FC236}">
                <a16:creationId xmlns:a16="http://schemas.microsoft.com/office/drawing/2014/main" id="{26B154D4-E7FF-7E71-664A-5C641FFA0351}"/>
              </a:ext>
            </a:extLst>
          </p:cNvPr>
          <p:cNvSpPr/>
          <p:nvPr/>
        </p:nvSpPr>
        <p:spPr>
          <a:xfrm>
            <a:off x="3362325" y="2881314"/>
            <a:ext cx="1208088" cy="460375"/>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lnSpc>
                <a:spcPts val="1400"/>
              </a:lnSpc>
              <a:defRPr/>
            </a:pPr>
            <a:r>
              <a:rPr lang="nl-NL" sz="1400" b="1" dirty="0">
                <a:solidFill>
                  <a:srgbClr val="0070C0"/>
                </a:solidFill>
                <a:latin typeface="MV Boli" pitchFamily="2" charset="0"/>
                <a:cs typeface="MV Boli" pitchFamily="2" charset="0"/>
              </a:rPr>
              <a:t>Collectief vormen</a:t>
            </a:r>
            <a:endParaRPr lang="en-GB" sz="1400" b="1" dirty="0">
              <a:solidFill>
                <a:srgbClr val="0070C0"/>
              </a:solidFill>
              <a:latin typeface="MV Boli" pitchFamily="2" charset="0"/>
              <a:cs typeface="MV Boli" pitchFamily="2" charset="0"/>
            </a:endParaRPr>
          </a:p>
        </p:txBody>
      </p:sp>
      <p:cxnSp>
        <p:nvCxnSpPr>
          <p:cNvPr id="129" name="Rechte verbindingslijn met pijl 128">
            <a:extLst>
              <a:ext uri="{FF2B5EF4-FFF2-40B4-BE49-F238E27FC236}">
                <a16:creationId xmlns:a16="http://schemas.microsoft.com/office/drawing/2014/main" id="{35828575-6B6A-6310-1A91-89AD874693FB}"/>
              </a:ext>
            </a:extLst>
          </p:cNvPr>
          <p:cNvCxnSpPr>
            <a:stCxn id="53" idx="2"/>
            <a:endCxn id="128" idx="1"/>
          </p:cNvCxnSpPr>
          <p:nvPr/>
        </p:nvCxnSpPr>
        <p:spPr>
          <a:xfrm rot="16200000" flipH="1">
            <a:off x="2660651" y="2409826"/>
            <a:ext cx="593725" cy="809625"/>
          </a:xfrm>
          <a:prstGeom prst="curved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2" name="Rechte verbindingslijn met pijl 131">
            <a:extLst>
              <a:ext uri="{FF2B5EF4-FFF2-40B4-BE49-F238E27FC236}">
                <a16:creationId xmlns:a16="http://schemas.microsoft.com/office/drawing/2014/main" id="{4AFC61DE-2691-68D5-037D-0240C478EA0C}"/>
              </a:ext>
            </a:extLst>
          </p:cNvPr>
          <p:cNvCxnSpPr>
            <a:stCxn id="74" idx="0"/>
            <a:endCxn id="128" idx="1"/>
          </p:cNvCxnSpPr>
          <p:nvPr/>
        </p:nvCxnSpPr>
        <p:spPr>
          <a:xfrm rot="16200000" flipH="1">
            <a:off x="2246313" y="1995488"/>
            <a:ext cx="1327150" cy="904875"/>
          </a:xfrm>
          <a:prstGeom prst="curvedConnector4">
            <a:avLst>
              <a:gd name="adj1" fmla="val -17231"/>
              <a:gd name="adj2" fmla="val 6948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8" name="Rechte verbindingslijn met pijl 137">
            <a:extLst>
              <a:ext uri="{FF2B5EF4-FFF2-40B4-BE49-F238E27FC236}">
                <a16:creationId xmlns:a16="http://schemas.microsoft.com/office/drawing/2014/main" id="{78EC5536-A8DA-8FFF-5CBE-4465B29A79EB}"/>
              </a:ext>
            </a:extLst>
          </p:cNvPr>
          <p:cNvCxnSpPr>
            <a:stCxn id="128" idx="3"/>
            <a:endCxn id="106" idx="2"/>
          </p:cNvCxnSpPr>
          <p:nvPr/>
        </p:nvCxnSpPr>
        <p:spPr>
          <a:xfrm flipH="1" flipV="1">
            <a:off x="4510089" y="2532064"/>
            <a:ext cx="60325" cy="5794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3" name="Rechthoek 142">
            <a:extLst>
              <a:ext uri="{FF2B5EF4-FFF2-40B4-BE49-F238E27FC236}">
                <a16:creationId xmlns:a16="http://schemas.microsoft.com/office/drawing/2014/main" id="{2317790E-70A5-0E15-B361-5E8635B39262}"/>
              </a:ext>
            </a:extLst>
          </p:cNvPr>
          <p:cNvSpPr/>
          <p:nvPr/>
        </p:nvSpPr>
        <p:spPr>
          <a:xfrm>
            <a:off x="6726239" y="4365625"/>
            <a:ext cx="1208087" cy="349250"/>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lnSpc>
                <a:spcPts val="2000"/>
              </a:lnSpc>
              <a:defRPr/>
            </a:pPr>
            <a:r>
              <a:rPr lang="nl-NL" sz="1400" b="1" dirty="0">
                <a:solidFill>
                  <a:srgbClr val="0070C0"/>
                </a:solidFill>
                <a:latin typeface="MV Boli" pitchFamily="2" charset="0"/>
                <a:cs typeface="MV Boli" pitchFamily="2" charset="0"/>
              </a:rPr>
              <a:t>Investeren</a:t>
            </a:r>
            <a:endParaRPr lang="en-GB" sz="1400" b="1" dirty="0">
              <a:solidFill>
                <a:srgbClr val="0070C0"/>
              </a:solidFill>
              <a:latin typeface="MV Boli" pitchFamily="2" charset="0"/>
              <a:cs typeface="MV Boli" pitchFamily="2" charset="0"/>
            </a:endParaRPr>
          </a:p>
        </p:txBody>
      </p:sp>
      <p:cxnSp>
        <p:nvCxnSpPr>
          <p:cNvPr id="144" name="Rechte verbindingslijn met pijl 143">
            <a:extLst>
              <a:ext uri="{FF2B5EF4-FFF2-40B4-BE49-F238E27FC236}">
                <a16:creationId xmlns:a16="http://schemas.microsoft.com/office/drawing/2014/main" id="{03281A60-BDC1-DA7B-2030-046219EE2736}"/>
              </a:ext>
            </a:extLst>
          </p:cNvPr>
          <p:cNvCxnSpPr>
            <a:stCxn id="105" idx="3"/>
            <a:endCxn id="143" idx="1"/>
          </p:cNvCxnSpPr>
          <p:nvPr/>
        </p:nvCxnSpPr>
        <p:spPr>
          <a:xfrm flipV="1">
            <a:off x="4575176" y="4540250"/>
            <a:ext cx="2151063" cy="26988"/>
          </a:xfrm>
          <a:prstGeom prst="curvedConnector3">
            <a:avLst>
              <a:gd name="adj1" fmla="val 50000"/>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9" name="Rechte verbindingslijn met pijl 148">
            <a:extLst>
              <a:ext uri="{FF2B5EF4-FFF2-40B4-BE49-F238E27FC236}">
                <a16:creationId xmlns:a16="http://schemas.microsoft.com/office/drawing/2014/main" id="{2E2E8F07-2FA0-75EA-A579-EAC0CD9A26FA}"/>
              </a:ext>
            </a:extLst>
          </p:cNvPr>
          <p:cNvCxnSpPr>
            <a:stCxn id="91" idx="0"/>
            <a:endCxn id="143" idx="3"/>
          </p:cNvCxnSpPr>
          <p:nvPr/>
        </p:nvCxnSpPr>
        <p:spPr>
          <a:xfrm rot="16200000" flipV="1">
            <a:off x="8071644" y="4402932"/>
            <a:ext cx="1208088" cy="1482725"/>
          </a:xfrm>
          <a:prstGeom prst="curved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4" name="Rechte verbindingslijn met pijl 153">
            <a:extLst>
              <a:ext uri="{FF2B5EF4-FFF2-40B4-BE49-F238E27FC236}">
                <a16:creationId xmlns:a16="http://schemas.microsoft.com/office/drawing/2014/main" id="{C213CFB2-34C3-A9E5-978E-21144373AA1A}"/>
              </a:ext>
            </a:extLst>
          </p:cNvPr>
          <p:cNvCxnSpPr>
            <a:stCxn id="95" idx="1"/>
          </p:cNvCxnSpPr>
          <p:nvPr/>
        </p:nvCxnSpPr>
        <p:spPr>
          <a:xfrm rot="10800000">
            <a:off x="8051800" y="4392613"/>
            <a:ext cx="844550" cy="323850"/>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8" name="Rechte verbindingslijn met pijl 157">
            <a:extLst>
              <a:ext uri="{FF2B5EF4-FFF2-40B4-BE49-F238E27FC236}">
                <a16:creationId xmlns:a16="http://schemas.microsoft.com/office/drawing/2014/main" id="{BE83B531-5B57-6F29-8D55-452A4F9FCB90}"/>
              </a:ext>
            </a:extLst>
          </p:cNvPr>
          <p:cNvCxnSpPr>
            <a:stCxn id="100" idx="0"/>
            <a:endCxn id="143" idx="3"/>
          </p:cNvCxnSpPr>
          <p:nvPr/>
        </p:nvCxnSpPr>
        <p:spPr>
          <a:xfrm rot="16200000" flipH="1" flipV="1">
            <a:off x="8571707" y="3232944"/>
            <a:ext cx="669925" cy="1944688"/>
          </a:xfrm>
          <a:prstGeom prst="curvedConnector4">
            <a:avLst>
              <a:gd name="adj1" fmla="val -34123"/>
              <a:gd name="adj2" fmla="val 6028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3" name="Rechte verbindingslijn met pijl 162">
            <a:extLst>
              <a:ext uri="{FF2B5EF4-FFF2-40B4-BE49-F238E27FC236}">
                <a16:creationId xmlns:a16="http://schemas.microsoft.com/office/drawing/2014/main" id="{974CE52B-091F-4833-1463-7BA4B1004A97}"/>
              </a:ext>
            </a:extLst>
          </p:cNvPr>
          <p:cNvCxnSpPr>
            <a:stCxn id="99" idx="0"/>
            <a:endCxn id="143" idx="3"/>
          </p:cNvCxnSpPr>
          <p:nvPr/>
        </p:nvCxnSpPr>
        <p:spPr>
          <a:xfrm rot="16200000" flipV="1">
            <a:off x="7233445" y="5241132"/>
            <a:ext cx="1755775" cy="354013"/>
          </a:xfrm>
          <a:prstGeom prst="curved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8" name="Rechte verbindingslijn met pijl 167">
            <a:extLst>
              <a:ext uri="{FF2B5EF4-FFF2-40B4-BE49-F238E27FC236}">
                <a16:creationId xmlns:a16="http://schemas.microsoft.com/office/drawing/2014/main" id="{77C237F0-41F1-C343-F526-0CEB5D3246DC}"/>
              </a:ext>
            </a:extLst>
          </p:cNvPr>
          <p:cNvCxnSpPr>
            <a:stCxn id="58" idx="0"/>
            <a:endCxn id="105" idx="2"/>
          </p:cNvCxnSpPr>
          <p:nvPr/>
        </p:nvCxnSpPr>
        <p:spPr>
          <a:xfrm rot="5400000" flipH="1" flipV="1">
            <a:off x="3183733" y="4074320"/>
            <a:ext cx="173037" cy="15081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1" name="Rechte verbindingslijn met pijl 170">
            <a:extLst>
              <a:ext uri="{FF2B5EF4-FFF2-40B4-BE49-F238E27FC236}">
                <a16:creationId xmlns:a16="http://schemas.microsoft.com/office/drawing/2014/main" id="{FAAC41EE-FA88-8D1F-988B-F1EB8F818E08}"/>
              </a:ext>
            </a:extLst>
          </p:cNvPr>
          <p:cNvCxnSpPr>
            <a:stCxn id="58" idx="0"/>
            <a:endCxn id="104" idx="1"/>
          </p:cNvCxnSpPr>
          <p:nvPr/>
        </p:nvCxnSpPr>
        <p:spPr>
          <a:xfrm rot="5400000" flipH="1" flipV="1">
            <a:off x="3528220" y="3882232"/>
            <a:ext cx="20637" cy="2044700"/>
          </a:xfrm>
          <a:prstGeom prst="curved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6" name="Rechte verbindingslijn met pijl 175">
            <a:extLst>
              <a:ext uri="{FF2B5EF4-FFF2-40B4-BE49-F238E27FC236}">
                <a16:creationId xmlns:a16="http://schemas.microsoft.com/office/drawing/2014/main" id="{2C4E1E04-C641-63C3-B514-3916396A8D72}"/>
              </a:ext>
            </a:extLst>
          </p:cNvPr>
          <p:cNvCxnSpPr>
            <a:stCxn id="58" idx="0"/>
            <a:endCxn id="65" idx="2"/>
          </p:cNvCxnSpPr>
          <p:nvPr/>
        </p:nvCxnSpPr>
        <p:spPr>
          <a:xfrm rot="5400000" flipH="1" flipV="1">
            <a:off x="2670970" y="4161632"/>
            <a:ext cx="598487" cy="908050"/>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1" name="Rechte verbindingslijn met pijl 180">
            <a:extLst>
              <a:ext uri="{FF2B5EF4-FFF2-40B4-BE49-F238E27FC236}">
                <a16:creationId xmlns:a16="http://schemas.microsoft.com/office/drawing/2014/main" id="{2DEAD4E3-FD16-A1AD-C8D6-68971E30760E}"/>
              </a:ext>
            </a:extLst>
          </p:cNvPr>
          <p:cNvCxnSpPr>
            <a:stCxn id="65" idx="0"/>
            <a:endCxn id="128" idx="2"/>
          </p:cNvCxnSpPr>
          <p:nvPr/>
        </p:nvCxnSpPr>
        <p:spPr>
          <a:xfrm rot="5400000" flipH="1" flipV="1">
            <a:off x="3382170" y="3383758"/>
            <a:ext cx="625475" cy="541337"/>
          </a:xfrm>
          <a:prstGeom prst="curvedConnector3">
            <a:avLst>
              <a:gd name="adj1" fmla="val 50000"/>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5" name="Rechthoek 184">
            <a:extLst>
              <a:ext uri="{FF2B5EF4-FFF2-40B4-BE49-F238E27FC236}">
                <a16:creationId xmlns:a16="http://schemas.microsoft.com/office/drawing/2014/main" id="{55D35D45-B6CA-02ED-89A0-8221DFC9235D}"/>
              </a:ext>
            </a:extLst>
          </p:cNvPr>
          <p:cNvSpPr/>
          <p:nvPr/>
        </p:nvSpPr>
        <p:spPr>
          <a:xfrm>
            <a:off x="5160963" y="5986464"/>
            <a:ext cx="1809750" cy="6064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lnSpc>
                <a:spcPts val="2000"/>
              </a:lnSpc>
              <a:defRPr/>
            </a:pPr>
            <a:r>
              <a:rPr lang="nl-NL" b="1" dirty="0">
                <a:solidFill>
                  <a:srgbClr val="0070C0"/>
                </a:solidFill>
                <a:latin typeface="MV Boli" pitchFamily="2" charset="0"/>
                <a:cs typeface="MV Boli" pitchFamily="2" charset="0"/>
              </a:rPr>
              <a:t>Vereniging</a:t>
            </a:r>
          </a:p>
          <a:p>
            <a:pPr algn="ctr">
              <a:lnSpc>
                <a:spcPts val="2000"/>
              </a:lnSpc>
              <a:defRPr/>
            </a:pPr>
            <a:r>
              <a:rPr lang="nl-NL" b="1" dirty="0">
                <a:solidFill>
                  <a:srgbClr val="0070C0"/>
                </a:solidFill>
                <a:latin typeface="MV Boli" pitchFamily="2" charset="0"/>
                <a:cs typeface="MV Boli" pitchFamily="2" charset="0"/>
              </a:rPr>
              <a:t>Dorpsbelangen</a:t>
            </a:r>
          </a:p>
        </p:txBody>
      </p:sp>
      <p:sp>
        <p:nvSpPr>
          <p:cNvPr id="186" name="Rechthoek 185">
            <a:extLst>
              <a:ext uri="{FF2B5EF4-FFF2-40B4-BE49-F238E27FC236}">
                <a16:creationId xmlns:a16="http://schemas.microsoft.com/office/drawing/2014/main" id="{461A29BD-CC95-66E6-A4B1-627267F711F2}"/>
              </a:ext>
            </a:extLst>
          </p:cNvPr>
          <p:cNvSpPr/>
          <p:nvPr/>
        </p:nvSpPr>
        <p:spPr>
          <a:xfrm>
            <a:off x="4222751" y="5314950"/>
            <a:ext cx="1122363" cy="349250"/>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lnSpc>
                <a:spcPts val="2000"/>
              </a:lnSpc>
              <a:defRPr/>
            </a:pPr>
            <a:r>
              <a:rPr lang="nl-NL" sz="1400" b="1" dirty="0">
                <a:solidFill>
                  <a:srgbClr val="0070C0"/>
                </a:solidFill>
                <a:latin typeface="MV Boli" pitchFamily="2" charset="0"/>
                <a:cs typeface="MV Boli" pitchFamily="2" charset="0"/>
              </a:rPr>
              <a:t>Afstemmen</a:t>
            </a:r>
            <a:endParaRPr lang="en-GB" sz="1400" b="1" dirty="0">
              <a:solidFill>
                <a:srgbClr val="0070C0"/>
              </a:solidFill>
              <a:latin typeface="MV Boli" pitchFamily="2" charset="0"/>
              <a:cs typeface="MV Boli" pitchFamily="2" charset="0"/>
            </a:endParaRPr>
          </a:p>
        </p:txBody>
      </p:sp>
      <p:cxnSp>
        <p:nvCxnSpPr>
          <p:cNvPr id="187" name="Rechte verbindingslijn met pijl 186">
            <a:extLst>
              <a:ext uri="{FF2B5EF4-FFF2-40B4-BE49-F238E27FC236}">
                <a16:creationId xmlns:a16="http://schemas.microsoft.com/office/drawing/2014/main" id="{7E300470-A482-D795-10F8-EE0D2C462E52}"/>
              </a:ext>
            </a:extLst>
          </p:cNvPr>
          <p:cNvCxnSpPr>
            <a:stCxn id="58" idx="0"/>
            <a:endCxn id="186" idx="1"/>
          </p:cNvCxnSpPr>
          <p:nvPr/>
        </p:nvCxnSpPr>
        <p:spPr>
          <a:xfrm rot="16200000" flipH="1">
            <a:off x="3082132" y="4348957"/>
            <a:ext cx="574675" cy="1706562"/>
          </a:xfrm>
          <a:prstGeom prst="curvedConnector4">
            <a:avLst>
              <a:gd name="adj1" fmla="val -39779"/>
              <a:gd name="adj2" fmla="val 7907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0" name="Rechte verbindingslijn met pijl 189">
            <a:extLst>
              <a:ext uri="{FF2B5EF4-FFF2-40B4-BE49-F238E27FC236}">
                <a16:creationId xmlns:a16="http://schemas.microsoft.com/office/drawing/2014/main" id="{C1FB505C-319B-930B-7D5A-C1314D31C213}"/>
              </a:ext>
            </a:extLst>
          </p:cNvPr>
          <p:cNvCxnSpPr>
            <a:endCxn id="186" idx="2"/>
          </p:cNvCxnSpPr>
          <p:nvPr/>
        </p:nvCxnSpPr>
        <p:spPr>
          <a:xfrm rot="10800000">
            <a:off x="4783139" y="5664200"/>
            <a:ext cx="758825" cy="471488"/>
          </a:xfrm>
          <a:prstGeom prst="curved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195" name="Rechthoek 194">
            <a:extLst>
              <a:ext uri="{FF2B5EF4-FFF2-40B4-BE49-F238E27FC236}">
                <a16:creationId xmlns:a16="http://schemas.microsoft.com/office/drawing/2014/main" id="{CDE14D24-35A9-8982-A2C9-A1D9372D1EE4}"/>
              </a:ext>
            </a:extLst>
          </p:cNvPr>
          <p:cNvSpPr/>
          <p:nvPr/>
        </p:nvSpPr>
        <p:spPr>
          <a:xfrm>
            <a:off x="4560888" y="1281113"/>
            <a:ext cx="1401762" cy="349250"/>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lnSpc>
                <a:spcPts val="2000"/>
              </a:lnSpc>
              <a:defRPr/>
            </a:pPr>
            <a:r>
              <a:rPr lang="nl-NL" sz="1400" b="1" dirty="0">
                <a:solidFill>
                  <a:srgbClr val="0070C0"/>
                </a:solidFill>
                <a:latin typeface="MV Boli" pitchFamily="2" charset="0"/>
                <a:cs typeface="MV Boli" pitchFamily="2" charset="0"/>
              </a:rPr>
              <a:t>Revitalisering</a:t>
            </a:r>
            <a:endParaRPr lang="en-GB" sz="1400" b="1" dirty="0">
              <a:solidFill>
                <a:srgbClr val="0070C0"/>
              </a:solidFill>
              <a:latin typeface="MV Boli" pitchFamily="2" charset="0"/>
              <a:cs typeface="MV Boli" pitchFamily="2" charset="0"/>
            </a:endParaRPr>
          </a:p>
        </p:txBody>
      </p:sp>
      <p:sp>
        <p:nvSpPr>
          <p:cNvPr id="196" name="Rechthoek 195">
            <a:extLst>
              <a:ext uri="{FF2B5EF4-FFF2-40B4-BE49-F238E27FC236}">
                <a16:creationId xmlns:a16="http://schemas.microsoft.com/office/drawing/2014/main" id="{5B4CFEC9-EF2E-56DE-184C-D58DDC9CA4B7}"/>
              </a:ext>
            </a:extLst>
          </p:cNvPr>
          <p:cNvSpPr/>
          <p:nvPr/>
        </p:nvSpPr>
        <p:spPr>
          <a:xfrm>
            <a:off x="5461001" y="2008188"/>
            <a:ext cx="1243013" cy="349250"/>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lnSpc>
                <a:spcPts val="2000"/>
              </a:lnSpc>
              <a:defRPr/>
            </a:pPr>
            <a:r>
              <a:rPr lang="nl-NL" sz="1400" b="1" dirty="0">
                <a:solidFill>
                  <a:srgbClr val="0070C0"/>
                </a:solidFill>
                <a:latin typeface="MV Boli" pitchFamily="2" charset="0"/>
                <a:cs typeface="MV Boli" pitchFamily="2" charset="0"/>
              </a:rPr>
              <a:t>Woningbouw</a:t>
            </a:r>
            <a:endParaRPr lang="en-GB" sz="1400" b="1" dirty="0">
              <a:solidFill>
                <a:srgbClr val="0070C0"/>
              </a:solidFill>
              <a:latin typeface="MV Boli" pitchFamily="2" charset="0"/>
              <a:cs typeface="MV Boli" pitchFamily="2" charset="0"/>
            </a:endParaRPr>
          </a:p>
        </p:txBody>
      </p:sp>
      <p:cxnSp>
        <p:nvCxnSpPr>
          <p:cNvPr id="197" name="Rechte verbindingslijn met pijl 196">
            <a:extLst>
              <a:ext uri="{FF2B5EF4-FFF2-40B4-BE49-F238E27FC236}">
                <a16:creationId xmlns:a16="http://schemas.microsoft.com/office/drawing/2014/main" id="{896985E7-67A4-FEAD-C0ED-6255C1362A20}"/>
              </a:ext>
            </a:extLst>
          </p:cNvPr>
          <p:cNvCxnSpPr>
            <a:stCxn id="104" idx="0"/>
            <a:endCxn id="195" idx="2"/>
          </p:cNvCxnSpPr>
          <p:nvPr/>
        </p:nvCxnSpPr>
        <p:spPr>
          <a:xfrm rot="5400000" flipH="1" flipV="1">
            <a:off x="3667126" y="3070226"/>
            <a:ext cx="3033712" cy="153987"/>
          </a:xfrm>
          <a:prstGeom prst="curvedConnector3">
            <a:avLst>
              <a:gd name="adj1" fmla="val 50000"/>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0" name="Rechte verbindingslijn met pijl 199">
            <a:extLst>
              <a:ext uri="{FF2B5EF4-FFF2-40B4-BE49-F238E27FC236}">
                <a16:creationId xmlns:a16="http://schemas.microsoft.com/office/drawing/2014/main" id="{CBB344A5-BE2F-762A-FD32-757163026318}"/>
              </a:ext>
            </a:extLst>
          </p:cNvPr>
          <p:cNvCxnSpPr>
            <a:stCxn id="104" idx="0"/>
            <a:endCxn id="196" idx="2"/>
          </p:cNvCxnSpPr>
          <p:nvPr/>
        </p:nvCxnSpPr>
        <p:spPr>
          <a:xfrm rot="5400000" flipH="1" flipV="1">
            <a:off x="4441826" y="3024188"/>
            <a:ext cx="2306637" cy="973138"/>
          </a:xfrm>
          <a:prstGeom prst="curvedConnector3">
            <a:avLst>
              <a:gd name="adj1" fmla="val 50000"/>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5" name="Rechte verbindingslijn met pijl 204">
            <a:extLst>
              <a:ext uri="{FF2B5EF4-FFF2-40B4-BE49-F238E27FC236}">
                <a16:creationId xmlns:a16="http://schemas.microsoft.com/office/drawing/2014/main" id="{C002D571-8FE5-5047-1A60-CD3080284B95}"/>
              </a:ext>
            </a:extLst>
          </p:cNvPr>
          <p:cNvCxnSpPr>
            <a:stCxn id="48" idx="2"/>
            <a:endCxn id="195" idx="0"/>
          </p:cNvCxnSpPr>
          <p:nvPr/>
        </p:nvCxnSpPr>
        <p:spPr>
          <a:xfrm rot="16200000" flipH="1">
            <a:off x="4706144" y="726282"/>
            <a:ext cx="750888" cy="358775"/>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8" name="Rechte verbindingslijn met pijl 207">
            <a:extLst>
              <a:ext uri="{FF2B5EF4-FFF2-40B4-BE49-F238E27FC236}">
                <a16:creationId xmlns:a16="http://schemas.microsoft.com/office/drawing/2014/main" id="{A451C395-3341-729E-EED5-883C2BC9B3CD}"/>
              </a:ext>
            </a:extLst>
          </p:cNvPr>
          <p:cNvCxnSpPr>
            <a:stCxn id="48" idx="2"/>
            <a:endCxn id="196" idx="0"/>
          </p:cNvCxnSpPr>
          <p:nvPr/>
        </p:nvCxnSpPr>
        <p:spPr>
          <a:xfrm rot="16200000" flipH="1">
            <a:off x="4752976" y="679451"/>
            <a:ext cx="1477963" cy="1179513"/>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1" name="Rechte verbindingslijn met pijl 210">
            <a:extLst>
              <a:ext uri="{FF2B5EF4-FFF2-40B4-BE49-F238E27FC236}">
                <a16:creationId xmlns:a16="http://schemas.microsoft.com/office/drawing/2014/main" id="{34C5A347-A50D-A1E9-C7BF-38BE7B73A9BA}"/>
              </a:ext>
            </a:extLst>
          </p:cNvPr>
          <p:cNvCxnSpPr>
            <a:stCxn id="195" idx="2"/>
            <a:endCxn id="115" idx="0"/>
          </p:cNvCxnSpPr>
          <p:nvPr/>
        </p:nvCxnSpPr>
        <p:spPr>
          <a:xfrm rot="16200000" flipH="1">
            <a:off x="5961857" y="931070"/>
            <a:ext cx="727075" cy="2125662"/>
          </a:xfrm>
          <a:prstGeom prst="curvedConnector3">
            <a:avLst>
              <a:gd name="adj1" fmla="val 50000"/>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4" name="Rechte verbindingslijn met pijl 213">
            <a:extLst>
              <a:ext uri="{FF2B5EF4-FFF2-40B4-BE49-F238E27FC236}">
                <a16:creationId xmlns:a16="http://schemas.microsoft.com/office/drawing/2014/main" id="{E39A77CA-3A57-7D0C-1CEA-7320EC7341D7}"/>
              </a:ext>
            </a:extLst>
          </p:cNvPr>
          <p:cNvCxnSpPr>
            <a:stCxn id="196" idx="1"/>
            <a:endCxn id="106" idx="3"/>
          </p:cNvCxnSpPr>
          <p:nvPr/>
        </p:nvCxnSpPr>
        <p:spPr>
          <a:xfrm rot="10800000" flipV="1">
            <a:off x="5108576" y="2182814"/>
            <a:ext cx="352425" cy="174625"/>
          </a:xfrm>
          <a:prstGeom prst="curvedConnector3">
            <a:avLst>
              <a:gd name="adj1" fmla="val 50000"/>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5" name="Rechthoek 224">
            <a:extLst>
              <a:ext uri="{FF2B5EF4-FFF2-40B4-BE49-F238E27FC236}">
                <a16:creationId xmlns:a16="http://schemas.microsoft.com/office/drawing/2014/main" id="{04DD9EF0-025A-D554-7625-5B61CCECEC98}"/>
              </a:ext>
            </a:extLst>
          </p:cNvPr>
          <p:cNvSpPr/>
          <p:nvPr/>
        </p:nvSpPr>
        <p:spPr>
          <a:xfrm>
            <a:off x="1906589" y="6135688"/>
            <a:ext cx="2909887" cy="3540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nSpc>
                <a:spcPts val="2000"/>
              </a:lnSpc>
              <a:defRPr/>
            </a:pPr>
            <a:r>
              <a:rPr lang="nl-NL" b="1" dirty="0">
                <a:solidFill>
                  <a:srgbClr val="0070C0"/>
                </a:solidFill>
                <a:latin typeface="MV Boli" pitchFamily="2" charset="0"/>
                <a:cs typeface="MV Boli" pitchFamily="2" charset="0"/>
              </a:rPr>
              <a:t>Onafhankelijke experts</a:t>
            </a:r>
            <a:endParaRPr lang="en-GB" b="1" dirty="0">
              <a:solidFill>
                <a:srgbClr val="0070C0"/>
              </a:solidFill>
              <a:latin typeface="MV Boli" pitchFamily="2" charset="0"/>
              <a:cs typeface="MV Boli" pitchFamily="2" charset="0"/>
            </a:endParaRPr>
          </a:p>
        </p:txBody>
      </p:sp>
      <p:cxnSp>
        <p:nvCxnSpPr>
          <p:cNvPr id="230" name="Rechte verbindingslijn met pijl 229">
            <a:extLst>
              <a:ext uri="{FF2B5EF4-FFF2-40B4-BE49-F238E27FC236}">
                <a16:creationId xmlns:a16="http://schemas.microsoft.com/office/drawing/2014/main" id="{4ECB0BDE-32B1-F5D3-77AF-8CBB72CAFC79}"/>
              </a:ext>
            </a:extLst>
          </p:cNvPr>
          <p:cNvCxnSpPr>
            <a:stCxn id="225" idx="0"/>
            <a:endCxn id="104" idx="1"/>
          </p:cNvCxnSpPr>
          <p:nvPr/>
        </p:nvCxnSpPr>
        <p:spPr>
          <a:xfrm rot="5400000" flipH="1" flipV="1">
            <a:off x="3340895" y="4915695"/>
            <a:ext cx="1241425" cy="1198563"/>
          </a:xfrm>
          <a:prstGeom prst="curved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236" name="Rechthoek 235">
            <a:extLst>
              <a:ext uri="{FF2B5EF4-FFF2-40B4-BE49-F238E27FC236}">
                <a16:creationId xmlns:a16="http://schemas.microsoft.com/office/drawing/2014/main" id="{4F669F59-BA7A-D71F-F681-9CFB34895235}"/>
              </a:ext>
            </a:extLst>
          </p:cNvPr>
          <p:cNvSpPr/>
          <p:nvPr/>
        </p:nvSpPr>
        <p:spPr>
          <a:xfrm>
            <a:off x="5407025" y="773113"/>
            <a:ext cx="1227138" cy="349250"/>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lnSpc>
                <a:spcPts val="2000"/>
              </a:lnSpc>
              <a:defRPr/>
            </a:pPr>
            <a:r>
              <a:rPr lang="nl-NL" sz="1400" b="1" dirty="0">
                <a:solidFill>
                  <a:srgbClr val="0070C0"/>
                </a:solidFill>
                <a:latin typeface="MV Boli" pitchFamily="2" charset="0"/>
                <a:cs typeface="MV Boli" pitchFamily="2" charset="0"/>
              </a:rPr>
              <a:t>Warmtevisie</a:t>
            </a:r>
            <a:endParaRPr lang="en-GB" sz="1400" b="1" dirty="0">
              <a:solidFill>
                <a:srgbClr val="0070C0"/>
              </a:solidFill>
              <a:latin typeface="MV Boli" pitchFamily="2" charset="0"/>
              <a:cs typeface="MV Boli" pitchFamily="2" charset="0"/>
            </a:endParaRPr>
          </a:p>
        </p:txBody>
      </p:sp>
      <p:sp>
        <p:nvSpPr>
          <p:cNvPr id="244" name="Rechthoek 243">
            <a:extLst>
              <a:ext uri="{FF2B5EF4-FFF2-40B4-BE49-F238E27FC236}">
                <a16:creationId xmlns:a16="http://schemas.microsoft.com/office/drawing/2014/main" id="{D9A694CB-C793-8D3B-5B43-A92318A2025B}"/>
              </a:ext>
            </a:extLst>
          </p:cNvPr>
          <p:cNvSpPr/>
          <p:nvPr/>
        </p:nvSpPr>
        <p:spPr>
          <a:xfrm>
            <a:off x="6772275" y="287338"/>
            <a:ext cx="1809750" cy="3540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lnSpc>
                <a:spcPts val="2000"/>
              </a:lnSpc>
              <a:defRPr/>
            </a:pPr>
            <a:r>
              <a:rPr lang="nl-NL" b="1" dirty="0">
                <a:solidFill>
                  <a:srgbClr val="0070C0"/>
                </a:solidFill>
                <a:latin typeface="MV Boli" pitchFamily="2" charset="0"/>
                <a:cs typeface="MV Boli" pitchFamily="2" charset="0"/>
              </a:rPr>
              <a:t>EU</a:t>
            </a:r>
            <a:endParaRPr lang="en-GB" b="1" dirty="0">
              <a:solidFill>
                <a:srgbClr val="0070C0"/>
              </a:solidFill>
              <a:latin typeface="MV Boli" pitchFamily="2" charset="0"/>
              <a:cs typeface="MV Boli" pitchFamily="2" charset="0"/>
            </a:endParaRPr>
          </a:p>
        </p:txBody>
      </p:sp>
      <p:cxnSp>
        <p:nvCxnSpPr>
          <p:cNvPr id="245" name="Rechte verbindingslijn met pijl 244">
            <a:extLst>
              <a:ext uri="{FF2B5EF4-FFF2-40B4-BE49-F238E27FC236}">
                <a16:creationId xmlns:a16="http://schemas.microsoft.com/office/drawing/2014/main" id="{F36BC6FE-572A-6F49-4E92-B58969417FB3}"/>
              </a:ext>
            </a:extLst>
          </p:cNvPr>
          <p:cNvCxnSpPr>
            <a:stCxn id="48" idx="2"/>
            <a:endCxn id="236" idx="0"/>
          </p:cNvCxnSpPr>
          <p:nvPr/>
        </p:nvCxnSpPr>
        <p:spPr>
          <a:xfrm rot="16200000" flipH="1">
            <a:off x="5340350" y="92075"/>
            <a:ext cx="242888" cy="1119188"/>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8" name="Rechte verbindingslijn met pijl 247">
            <a:extLst>
              <a:ext uri="{FF2B5EF4-FFF2-40B4-BE49-F238E27FC236}">
                <a16:creationId xmlns:a16="http://schemas.microsoft.com/office/drawing/2014/main" id="{3693A808-4240-F963-D9A9-ACB106C78DA3}"/>
              </a:ext>
            </a:extLst>
          </p:cNvPr>
          <p:cNvCxnSpPr>
            <a:stCxn id="244" idx="2"/>
            <a:endCxn id="251" idx="0"/>
          </p:cNvCxnSpPr>
          <p:nvPr/>
        </p:nvCxnSpPr>
        <p:spPr>
          <a:xfrm rot="5400000">
            <a:off x="7115179" y="441325"/>
            <a:ext cx="361947" cy="761999"/>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251" name="Rechthoek 250">
            <a:extLst>
              <a:ext uri="{FF2B5EF4-FFF2-40B4-BE49-F238E27FC236}">
                <a16:creationId xmlns:a16="http://schemas.microsoft.com/office/drawing/2014/main" id="{E86C3174-9641-3399-6D86-113D98D04883}"/>
              </a:ext>
            </a:extLst>
          </p:cNvPr>
          <p:cNvSpPr/>
          <p:nvPr/>
        </p:nvSpPr>
        <p:spPr>
          <a:xfrm>
            <a:off x="6500814" y="1003297"/>
            <a:ext cx="828675" cy="460382"/>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lnSpc>
                <a:spcPts val="1400"/>
              </a:lnSpc>
              <a:defRPr/>
            </a:pPr>
            <a:r>
              <a:rPr lang="nl-NL" sz="1400" b="1" dirty="0">
                <a:solidFill>
                  <a:srgbClr val="0070C0"/>
                </a:solidFill>
                <a:latin typeface="MV Boli" pitchFamily="2" charset="0"/>
                <a:cs typeface="MV Boli" pitchFamily="2" charset="0"/>
              </a:rPr>
              <a:t>EFRO </a:t>
            </a:r>
          </a:p>
          <a:p>
            <a:pPr algn="ctr">
              <a:lnSpc>
                <a:spcPts val="1400"/>
              </a:lnSpc>
              <a:defRPr/>
            </a:pPr>
            <a:r>
              <a:rPr lang="nl-NL" sz="1400" b="1" dirty="0">
                <a:solidFill>
                  <a:srgbClr val="0070C0"/>
                </a:solidFill>
                <a:latin typeface="MV Boli" pitchFamily="2" charset="0"/>
                <a:cs typeface="MV Boli" pitchFamily="2" charset="0"/>
              </a:rPr>
              <a:t>subsidie</a:t>
            </a:r>
            <a:endParaRPr lang="en-GB" sz="1400" b="1" dirty="0">
              <a:solidFill>
                <a:srgbClr val="0070C0"/>
              </a:solidFill>
              <a:latin typeface="MV Boli" pitchFamily="2" charset="0"/>
              <a:cs typeface="MV Boli" pitchFamily="2" charset="0"/>
            </a:endParaRPr>
          </a:p>
        </p:txBody>
      </p:sp>
      <p:cxnSp>
        <p:nvCxnSpPr>
          <p:cNvPr id="253" name="Rechte verbindingslijn met pijl 252">
            <a:extLst>
              <a:ext uri="{FF2B5EF4-FFF2-40B4-BE49-F238E27FC236}">
                <a16:creationId xmlns:a16="http://schemas.microsoft.com/office/drawing/2014/main" id="{7BAA9C9A-62C3-C745-43EE-2B533235DCD2}"/>
              </a:ext>
            </a:extLst>
          </p:cNvPr>
          <p:cNvCxnSpPr>
            <a:stCxn id="251" idx="2"/>
            <a:endCxn id="115" idx="0"/>
          </p:cNvCxnSpPr>
          <p:nvPr/>
        </p:nvCxnSpPr>
        <p:spPr>
          <a:xfrm rot="16200000" flipH="1">
            <a:off x="6704413" y="1674418"/>
            <a:ext cx="893759" cy="472281"/>
          </a:xfrm>
          <a:prstGeom prst="curvedConnector3">
            <a:avLst>
              <a:gd name="adj1" fmla="val 50000"/>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6" name="Rechte verbindingslijn met pijl 255">
            <a:extLst>
              <a:ext uri="{FF2B5EF4-FFF2-40B4-BE49-F238E27FC236}">
                <a16:creationId xmlns:a16="http://schemas.microsoft.com/office/drawing/2014/main" id="{AE2D67B5-2646-75F6-EB48-CC429DFA71D0}"/>
              </a:ext>
            </a:extLst>
          </p:cNvPr>
          <p:cNvCxnSpPr>
            <a:stCxn id="104" idx="0"/>
            <a:endCxn id="251" idx="2"/>
          </p:cNvCxnSpPr>
          <p:nvPr/>
        </p:nvCxnSpPr>
        <p:spPr>
          <a:xfrm rot="5400000" flipH="1" flipV="1">
            <a:off x="4411268" y="2160194"/>
            <a:ext cx="3200396" cy="1807369"/>
          </a:xfrm>
          <a:prstGeom prst="curvedConnector3">
            <a:avLst>
              <a:gd name="adj1" fmla="val 50000"/>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9" name="Rechte verbindingslijn met pijl 258">
            <a:extLst>
              <a:ext uri="{FF2B5EF4-FFF2-40B4-BE49-F238E27FC236}">
                <a16:creationId xmlns:a16="http://schemas.microsoft.com/office/drawing/2014/main" id="{E51E4924-3CE0-ECC9-4E66-151B7948FB0B}"/>
              </a:ext>
            </a:extLst>
          </p:cNvPr>
          <p:cNvCxnSpPr>
            <a:stCxn id="251" idx="2"/>
            <a:endCxn id="106" idx="0"/>
          </p:cNvCxnSpPr>
          <p:nvPr/>
        </p:nvCxnSpPr>
        <p:spPr>
          <a:xfrm rot="5400000">
            <a:off x="5353450" y="621113"/>
            <a:ext cx="719134" cy="2404269"/>
          </a:xfrm>
          <a:prstGeom prst="curvedConnector3">
            <a:avLst>
              <a:gd name="adj1" fmla="val 50000"/>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4" name="Rechte verbindingslijn met pijl 303">
            <a:extLst>
              <a:ext uri="{FF2B5EF4-FFF2-40B4-BE49-F238E27FC236}">
                <a16:creationId xmlns:a16="http://schemas.microsoft.com/office/drawing/2014/main" id="{200B707D-D036-C835-2DD6-A48839BBF0DA}"/>
              </a:ext>
            </a:extLst>
          </p:cNvPr>
          <p:cNvCxnSpPr>
            <a:stCxn id="128" idx="0"/>
            <a:endCxn id="106" idx="2"/>
          </p:cNvCxnSpPr>
          <p:nvPr/>
        </p:nvCxnSpPr>
        <p:spPr>
          <a:xfrm rot="5400000" flipH="1" flipV="1">
            <a:off x="4064001" y="2435226"/>
            <a:ext cx="349250" cy="542925"/>
          </a:xfrm>
          <a:prstGeom prst="curvedConnector3">
            <a:avLst>
              <a:gd name="adj1" fmla="val 50000"/>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4" name="Rechte verbindingslijn met pijl 313">
            <a:extLst>
              <a:ext uri="{FF2B5EF4-FFF2-40B4-BE49-F238E27FC236}">
                <a16:creationId xmlns:a16="http://schemas.microsoft.com/office/drawing/2014/main" id="{761007C7-648F-1F6F-849B-6A30C1847414}"/>
              </a:ext>
            </a:extLst>
          </p:cNvPr>
          <p:cNvCxnSpPr>
            <a:stCxn id="251" idx="2"/>
            <a:endCxn id="143" idx="0"/>
          </p:cNvCxnSpPr>
          <p:nvPr/>
        </p:nvCxnSpPr>
        <p:spPr>
          <a:xfrm rot="16200000" flipH="1">
            <a:off x="5671743" y="2707087"/>
            <a:ext cx="2901946" cy="415131"/>
          </a:xfrm>
          <a:prstGeom prst="curvedConnector3">
            <a:avLst>
              <a:gd name="adj1" fmla="val 50000"/>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0" name="Rechte verbindingslijn met pijl 319">
            <a:extLst>
              <a:ext uri="{FF2B5EF4-FFF2-40B4-BE49-F238E27FC236}">
                <a16:creationId xmlns:a16="http://schemas.microsoft.com/office/drawing/2014/main" id="{2202D406-077F-8164-5664-513FA6037BC1}"/>
              </a:ext>
            </a:extLst>
          </p:cNvPr>
          <p:cNvCxnSpPr>
            <a:stCxn id="58" idx="0"/>
            <a:endCxn id="97" idx="2"/>
          </p:cNvCxnSpPr>
          <p:nvPr/>
        </p:nvCxnSpPr>
        <p:spPr>
          <a:xfrm rot="5400000" flipH="1" flipV="1">
            <a:off x="3282951" y="3451226"/>
            <a:ext cx="696912" cy="223043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3" name="Rechte verbindingslijn met pijl 322">
            <a:extLst>
              <a:ext uri="{FF2B5EF4-FFF2-40B4-BE49-F238E27FC236}">
                <a16:creationId xmlns:a16="http://schemas.microsoft.com/office/drawing/2014/main" id="{7F00CBC9-89DE-0876-AC70-A4B914F94974}"/>
              </a:ext>
            </a:extLst>
          </p:cNvPr>
          <p:cNvCxnSpPr>
            <a:stCxn id="97" idx="2"/>
            <a:endCxn id="104" idx="0"/>
          </p:cNvCxnSpPr>
          <p:nvPr/>
        </p:nvCxnSpPr>
        <p:spPr>
          <a:xfrm rot="16200000" flipH="1">
            <a:off x="4704557" y="4260057"/>
            <a:ext cx="446087" cy="361950"/>
          </a:xfrm>
          <a:prstGeom prst="curvedConnector3">
            <a:avLst>
              <a:gd name="adj1" fmla="val 50000"/>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6" name="Rechte verbindingslijn met pijl 335">
            <a:extLst>
              <a:ext uri="{FF2B5EF4-FFF2-40B4-BE49-F238E27FC236}">
                <a16:creationId xmlns:a16="http://schemas.microsoft.com/office/drawing/2014/main" id="{373051F6-A916-85D7-4C1D-0145971BE5A0}"/>
              </a:ext>
            </a:extLst>
          </p:cNvPr>
          <p:cNvCxnSpPr>
            <a:stCxn id="97" idx="0"/>
            <a:endCxn id="128" idx="2"/>
          </p:cNvCxnSpPr>
          <p:nvPr/>
        </p:nvCxnSpPr>
        <p:spPr>
          <a:xfrm rot="16200000" flipV="1">
            <a:off x="4091782" y="3215482"/>
            <a:ext cx="528637" cy="781050"/>
          </a:xfrm>
          <a:prstGeom prst="curvedConnector3">
            <a:avLst>
              <a:gd name="adj1" fmla="val 50000"/>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44" name="Rechte verbindingslijn met pijl 189">
            <a:extLst>
              <a:ext uri="{FF2B5EF4-FFF2-40B4-BE49-F238E27FC236}">
                <a16:creationId xmlns:a16="http://schemas.microsoft.com/office/drawing/2014/main" id="{25F32659-AA25-A8B9-62F2-1F0E6F78C1C0}"/>
              </a:ext>
            </a:extLst>
          </p:cNvPr>
          <p:cNvCxnSpPr>
            <a:stCxn id="186" idx="0"/>
            <a:endCxn id="104" idx="2"/>
          </p:cNvCxnSpPr>
          <p:nvPr/>
        </p:nvCxnSpPr>
        <p:spPr>
          <a:xfrm rot="5400000" flipH="1" flipV="1">
            <a:off x="4851400" y="5057775"/>
            <a:ext cx="190500" cy="323850"/>
          </a:xfrm>
          <a:prstGeom prst="curvedConnector3">
            <a:avLst>
              <a:gd name="adj1" fmla="val 50000"/>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4" name="Rechthoek 123">
            <a:extLst>
              <a:ext uri="{FF2B5EF4-FFF2-40B4-BE49-F238E27FC236}">
                <a16:creationId xmlns:a16="http://schemas.microsoft.com/office/drawing/2014/main" id="{21ADB788-277C-9A58-943E-16D237E1D7E4}"/>
              </a:ext>
            </a:extLst>
          </p:cNvPr>
          <p:cNvSpPr/>
          <p:nvPr/>
        </p:nvSpPr>
        <p:spPr>
          <a:xfrm>
            <a:off x="5343525" y="111126"/>
            <a:ext cx="1809750" cy="3524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lnSpc>
                <a:spcPts val="2000"/>
              </a:lnSpc>
              <a:defRPr/>
            </a:pPr>
            <a:r>
              <a:rPr lang="nl-NL" b="1" dirty="0">
                <a:solidFill>
                  <a:srgbClr val="0070C0"/>
                </a:solidFill>
                <a:latin typeface="MV Boli" pitchFamily="2" charset="0"/>
                <a:cs typeface="MV Boli" pitchFamily="2" charset="0"/>
              </a:rPr>
              <a:t>Provincie</a:t>
            </a:r>
            <a:endParaRPr lang="en-GB" b="1" dirty="0">
              <a:solidFill>
                <a:srgbClr val="0070C0"/>
              </a:solidFill>
              <a:latin typeface="MV Boli" pitchFamily="2" charset="0"/>
              <a:cs typeface="MV Boli" pitchFamily="2" charset="0"/>
            </a:endParaRPr>
          </a:p>
        </p:txBody>
      </p:sp>
      <p:sp>
        <p:nvSpPr>
          <p:cNvPr id="130" name="Rechthoek 129">
            <a:extLst>
              <a:ext uri="{FF2B5EF4-FFF2-40B4-BE49-F238E27FC236}">
                <a16:creationId xmlns:a16="http://schemas.microsoft.com/office/drawing/2014/main" id="{6D5A0CC1-6536-059F-8403-146ED4FE1D3F}"/>
              </a:ext>
            </a:extLst>
          </p:cNvPr>
          <p:cNvSpPr/>
          <p:nvPr/>
        </p:nvSpPr>
        <p:spPr>
          <a:xfrm>
            <a:off x="6248400" y="176213"/>
            <a:ext cx="1809750" cy="3540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lnSpc>
                <a:spcPts val="2000"/>
              </a:lnSpc>
              <a:defRPr/>
            </a:pPr>
            <a:r>
              <a:rPr lang="nl-NL" b="1" dirty="0">
                <a:solidFill>
                  <a:srgbClr val="0070C0"/>
                </a:solidFill>
                <a:latin typeface="MV Boli" pitchFamily="2" charset="0"/>
                <a:cs typeface="MV Boli" pitchFamily="2" charset="0"/>
              </a:rPr>
              <a:t>Rijk</a:t>
            </a:r>
            <a:endParaRPr lang="en-GB" b="1" dirty="0">
              <a:solidFill>
                <a:srgbClr val="0070C0"/>
              </a:solidFill>
              <a:latin typeface="MV Boli" pitchFamily="2" charset="0"/>
              <a:cs typeface="MV Boli" pitchFamily="2" charset="0"/>
            </a:endParaRPr>
          </a:p>
        </p:txBody>
      </p:sp>
      <p:sp>
        <p:nvSpPr>
          <p:cNvPr id="133" name="Rechthoek 132">
            <a:extLst>
              <a:ext uri="{FF2B5EF4-FFF2-40B4-BE49-F238E27FC236}">
                <a16:creationId xmlns:a16="http://schemas.microsoft.com/office/drawing/2014/main" id="{273BCD0B-D06B-6E46-5D8F-22F7B9D6C482}"/>
              </a:ext>
            </a:extLst>
          </p:cNvPr>
          <p:cNvSpPr/>
          <p:nvPr/>
        </p:nvSpPr>
        <p:spPr>
          <a:xfrm>
            <a:off x="8366126" y="5312605"/>
            <a:ext cx="2079625" cy="3539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r">
              <a:lnSpc>
                <a:spcPts val="2000"/>
              </a:lnSpc>
              <a:defRPr/>
            </a:pPr>
            <a:r>
              <a:rPr lang="nl-NL" b="1" dirty="0">
                <a:solidFill>
                  <a:srgbClr val="0070C0"/>
                </a:solidFill>
                <a:latin typeface="MV Boli" pitchFamily="2" charset="0"/>
                <a:cs typeface="MV Boli" pitchFamily="2" charset="0"/>
              </a:rPr>
              <a:t>Woningcorporatie</a:t>
            </a:r>
          </a:p>
        </p:txBody>
      </p:sp>
      <p:sp>
        <p:nvSpPr>
          <p:cNvPr id="135" name="Rechthoek 134">
            <a:extLst>
              <a:ext uri="{FF2B5EF4-FFF2-40B4-BE49-F238E27FC236}">
                <a16:creationId xmlns:a16="http://schemas.microsoft.com/office/drawing/2014/main" id="{C35B43FB-F4CE-EBD1-6B2B-065CD5392528}"/>
              </a:ext>
            </a:extLst>
          </p:cNvPr>
          <p:cNvSpPr/>
          <p:nvPr/>
        </p:nvSpPr>
        <p:spPr>
          <a:xfrm>
            <a:off x="8961438" y="4205288"/>
            <a:ext cx="1706562" cy="3619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r">
              <a:lnSpc>
                <a:spcPts val="2000"/>
              </a:lnSpc>
              <a:defRPr/>
            </a:pPr>
            <a:r>
              <a:rPr lang="nl-NL" b="1" dirty="0">
                <a:solidFill>
                  <a:srgbClr val="0070C0"/>
                </a:solidFill>
                <a:latin typeface="MV Boli" pitchFamily="2" charset="0"/>
                <a:cs typeface="MV Boli" pitchFamily="2" charset="0"/>
              </a:rPr>
              <a:t>Schoolbestuur</a:t>
            </a:r>
            <a:endParaRPr lang="en-GB" sz="2000" b="1" dirty="0">
              <a:solidFill>
                <a:srgbClr val="0070C0"/>
              </a:solidFill>
              <a:latin typeface="MV Boli" pitchFamily="2" charset="0"/>
              <a:cs typeface="MV Boli" pitchFamily="2" charset="0"/>
            </a:endParaRPr>
          </a:p>
        </p:txBody>
      </p:sp>
      <p:sp>
        <p:nvSpPr>
          <p:cNvPr id="152" name="Rechthoek 151">
            <a:extLst>
              <a:ext uri="{FF2B5EF4-FFF2-40B4-BE49-F238E27FC236}">
                <a16:creationId xmlns:a16="http://schemas.microsoft.com/office/drawing/2014/main" id="{08BFEB96-F0FC-E2F9-AA52-26B574159593}"/>
              </a:ext>
            </a:extLst>
          </p:cNvPr>
          <p:cNvSpPr/>
          <p:nvPr/>
        </p:nvSpPr>
        <p:spPr>
          <a:xfrm>
            <a:off x="8501064" y="4914901"/>
            <a:ext cx="2079625" cy="3540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r">
              <a:lnSpc>
                <a:spcPts val="2000"/>
              </a:lnSpc>
              <a:defRPr/>
            </a:pPr>
            <a:r>
              <a:rPr lang="nl-NL" b="1" dirty="0">
                <a:solidFill>
                  <a:srgbClr val="0070C0"/>
                </a:solidFill>
                <a:latin typeface="MV Boli" pitchFamily="2" charset="0"/>
                <a:cs typeface="MV Boli" pitchFamily="2" charset="0"/>
              </a:rPr>
              <a:t>Sportvereniging</a:t>
            </a:r>
          </a:p>
        </p:txBody>
      </p:sp>
      <p:sp>
        <p:nvSpPr>
          <p:cNvPr id="173" name="Rechthoek 172">
            <a:extLst>
              <a:ext uri="{FF2B5EF4-FFF2-40B4-BE49-F238E27FC236}">
                <a16:creationId xmlns:a16="http://schemas.microsoft.com/office/drawing/2014/main" id="{1AF67D73-7D07-80B9-F181-C6D8B0EECE1F}"/>
              </a:ext>
            </a:extLst>
          </p:cNvPr>
          <p:cNvSpPr/>
          <p:nvPr/>
        </p:nvSpPr>
        <p:spPr>
          <a:xfrm>
            <a:off x="1616076" y="3967993"/>
            <a:ext cx="1273175" cy="3539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nSpc>
                <a:spcPts val="2000"/>
              </a:lnSpc>
              <a:defRPr/>
            </a:pPr>
            <a:r>
              <a:rPr lang="nl-NL" b="1" dirty="0">
                <a:solidFill>
                  <a:srgbClr val="0070C0"/>
                </a:solidFill>
                <a:latin typeface="MV Boli" pitchFamily="2" charset="0"/>
                <a:cs typeface="MV Boli" pitchFamily="2" charset="0"/>
              </a:rPr>
              <a:t>HBO, WO</a:t>
            </a:r>
            <a:endParaRPr lang="en-GB" b="1" dirty="0">
              <a:solidFill>
                <a:srgbClr val="0070C0"/>
              </a:solidFill>
              <a:latin typeface="MV Boli" pitchFamily="2" charset="0"/>
              <a:cs typeface="MV Boli" pitchFamily="2" charset="0"/>
            </a:endParaRPr>
          </a:p>
        </p:txBody>
      </p:sp>
      <p:sp>
        <p:nvSpPr>
          <p:cNvPr id="177" name="Rechthoek 176">
            <a:extLst>
              <a:ext uri="{FF2B5EF4-FFF2-40B4-BE49-F238E27FC236}">
                <a16:creationId xmlns:a16="http://schemas.microsoft.com/office/drawing/2014/main" id="{98019F5C-DCB1-DA89-39C7-86E9A0C775E9}"/>
              </a:ext>
            </a:extLst>
          </p:cNvPr>
          <p:cNvSpPr/>
          <p:nvPr/>
        </p:nvSpPr>
        <p:spPr>
          <a:xfrm>
            <a:off x="1704975" y="5618163"/>
            <a:ext cx="2909888" cy="3540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nSpc>
                <a:spcPts val="2000"/>
              </a:lnSpc>
              <a:defRPr/>
            </a:pPr>
            <a:r>
              <a:rPr lang="nl-NL" b="1" dirty="0">
                <a:solidFill>
                  <a:srgbClr val="0070C0"/>
                </a:solidFill>
                <a:latin typeface="MV Boli" pitchFamily="2" charset="0"/>
                <a:cs typeface="MV Boli" pitchFamily="2" charset="0"/>
              </a:rPr>
              <a:t>Kennisinstituut</a:t>
            </a:r>
            <a:endParaRPr lang="en-GB" b="1" dirty="0">
              <a:solidFill>
                <a:srgbClr val="0070C0"/>
              </a:solidFill>
              <a:latin typeface="MV Boli" pitchFamily="2" charset="0"/>
              <a:cs typeface="MV Boli" pitchFamily="2" charset="0"/>
            </a:endParaRPr>
          </a:p>
        </p:txBody>
      </p:sp>
      <p:sp>
        <p:nvSpPr>
          <p:cNvPr id="218" name="Rechthoek 217">
            <a:extLst>
              <a:ext uri="{FF2B5EF4-FFF2-40B4-BE49-F238E27FC236}">
                <a16:creationId xmlns:a16="http://schemas.microsoft.com/office/drawing/2014/main" id="{E5E81913-4FBB-6779-C5E0-F602DC9C4130}"/>
              </a:ext>
            </a:extLst>
          </p:cNvPr>
          <p:cNvSpPr/>
          <p:nvPr/>
        </p:nvSpPr>
        <p:spPr>
          <a:xfrm>
            <a:off x="6772275" y="4894263"/>
            <a:ext cx="1208088" cy="349250"/>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lnSpc>
                <a:spcPts val="2000"/>
              </a:lnSpc>
              <a:defRPr/>
            </a:pPr>
            <a:r>
              <a:rPr lang="nl-NL" sz="1400" b="1" dirty="0">
                <a:solidFill>
                  <a:srgbClr val="0070C0"/>
                </a:solidFill>
                <a:latin typeface="MV Boli" pitchFamily="2" charset="0"/>
                <a:cs typeface="MV Boli" pitchFamily="2" charset="0"/>
              </a:rPr>
              <a:t>Stages</a:t>
            </a:r>
            <a:endParaRPr lang="en-GB" sz="1400" b="1" dirty="0">
              <a:solidFill>
                <a:srgbClr val="0070C0"/>
              </a:solidFill>
              <a:latin typeface="MV Boli" pitchFamily="2" charset="0"/>
              <a:cs typeface="MV Boli" pitchFamily="2" charset="0"/>
            </a:endParaRPr>
          </a:p>
        </p:txBody>
      </p:sp>
      <p:cxnSp>
        <p:nvCxnSpPr>
          <p:cNvPr id="219" name="Rechte verbindingslijn met pijl 153">
            <a:extLst>
              <a:ext uri="{FF2B5EF4-FFF2-40B4-BE49-F238E27FC236}">
                <a16:creationId xmlns:a16="http://schemas.microsoft.com/office/drawing/2014/main" id="{AC7D7537-6E03-7302-0CE2-673C023B8D77}"/>
              </a:ext>
            </a:extLst>
          </p:cNvPr>
          <p:cNvCxnSpPr>
            <a:endCxn id="218" idx="3"/>
          </p:cNvCxnSpPr>
          <p:nvPr/>
        </p:nvCxnSpPr>
        <p:spPr>
          <a:xfrm rot="10800000" flipV="1">
            <a:off x="7980364" y="4392614"/>
            <a:ext cx="1271587" cy="676275"/>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2" name="Rechte verbindingslijn met pijl 143">
            <a:extLst>
              <a:ext uri="{FF2B5EF4-FFF2-40B4-BE49-F238E27FC236}">
                <a16:creationId xmlns:a16="http://schemas.microsoft.com/office/drawing/2014/main" id="{E5C8C703-43B3-BC19-8657-95E4E56B2FE1}"/>
              </a:ext>
            </a:extLst>
          </p:cNvPr>
          <p:cNvCxnSpPr>
            <a:stCxn id="218" idx="1"/>
            <a:endCxn id="97" idx="3"/>
          </p:cNvCxnSpPr>
          <p:nvPr/>
        </p:nvCxnSpPr>
        <p:spPr>
          <a:xfrm rot="10800000">
            <a:off x="5345113" y="4044950"/>
            <a:ext cx="1427162" cy="1023938"/>
          </a:xfrm>
          <a:prstGeom prst="curvedConnector3">
            <a:avLst>
              <a:gd name="adj1" fmla="val 50000"/>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7" name="Rechte verbindingslijn met pijl 143">
            <a:extLst>
              <a:ext uri="{FF2B5EF4-FFF2-40B4-BE49-F238E27FC236}">
                <a16:creationId xmlns:a16="http://schemas.microsoft.com/office/drawing/2014/main" id="{DF5BDE18-3FDE-6600-9706-C3809975A37A}"/>
              </a:ext>
            </a:extLst>
          </p:cNvPr>
          <p:cNvCxnSpPr>
            <a:endCxn id="218" idx="2"/>
          </p:cNvCxnSpPr>
          <p:nvPr/>
        </p:nvCxnSpPr>
        <p:spPr>
          <a:xfrm>
            <a:off x="4614863" y="4567239"/>
            <a:ext cx="2762250" cy="676275"/>
          </a:xfrm>
          <a:prstGeom prst="curvedConnector4">
            <a:avLst>
              <a:gd name="adj1" fmla="val 39063"/>
              <a:gd name="adj2" fmla="val 133807"/>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1" name="Rechthoek 230">
            <a:extLst>
              <a:ext uri="{FF2B5EF4-FFF2-40B4-BE49-F238E27FC236}">
                <a16:creationId xmlns:a16="http://schemas.microsoft.com/office/drawing/2014/main" id="{BFA5C92A-FF32-2F44-78E1-DB9B7E9656CC}"/>
              </a:ext>
            </a:extLst>
          </p:cNvPr>
          <p:cNvSpPr/>
          <p:nvPr/>
        </p:nvSpPr>
        <p:spPr>
          <a:xfrm>
            <a:off x="7415213" y="2936876"/>
            <a:ext cx="1554162" cy="347663"/>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lnSpc>
                <a:spcPts val="2000"/>
              </a:lnSpc>
              <a:defRPr/>
            </a:pPr>
            <a:r>
              <a:rPr lang="nl-NL" sz="1400" b="1" dirty="0" err="1">
                <a:solidFill>
                  <a:srgbClr val="0070C0"/>
                </a:solidFill>
                <a:latin typeface="MV Boli" pitchFamily="2" charset="0"/>
                <a:cs typeface="MV Boli" pitchFamily="2" charset="0"/>
              </a:rPr>
              <a:t>Energiebesparen</a:t>
            </a:r>
            <a:endParaRPr lang="en-GB" sz="1400" b="1" dirty="0">
              <a:solidFill>
                <a:srgbClr val="0070C0"/>
              </a:solidFill>
              <a:latin typeface="MV Boli" pitchFamily="2" charset="0"/>
              <a:cs typeface="MV Boli" pitchFamily="2" charset="0"/>
            </a:endParaRPr>
          </a:p>
        </p:txBody>
      </p:sp>
      <p:cxnSp>
        <p:nvCxnSpPr>
          <p:cNvPr id="232" name="Rechte verbindingslijn met pijl 121">
            <a:extLst>
              <a:ext uri="{FF2B5EF4-FFF2-40B4-BE49-F238E27FC236}">
                <a16:creationId xmlns:a16="http://schemas.microsoft.com/office/drawing/2014/main" id="{3DF20734-B7E5-6FFF-466E-C3BC62A624C1}"/>
              </a:ext>
            </a:extLst>
          </p:cNvPr>
          <p:cNvCxnSpPr>
            <a:endCxn id="231" idx="0"/>
          </p:cNvCxnSpPr>
          <p:nvPr/>
        </p:nvCxnSpPr>
        <p:spPr>
          <a:xfrm rot="10800000" flipV="1">
            <a:off x="8193089" y="2178051"/>
            <a:ext cx="1450975" cy="758825"/>
          </a:xfrm>
          <a:prstGeom prst="curved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5" name="Rechte verbindingslijn met pijl 313">
            <a:extLst>
              <a:ext uri="{FF2B5EF4-FFF2-40B4-BE49-F238E27FC236}">
                <a16:creationId xmlns:a16="http://schemas.microsoft.com/office/drawing/2014/main" id="{323DD06B-341D-1215-AE39-0C844D539EC5}"/>
              </a:ext>
            </a:extLst>
          </p:cNvPr>
          <p:cNvCxnSpPr>
            <a:stCxn id="231" idx="1"/>
          </p:cNvCxnSpPr>
          <p:nvPr/>
        </p:nvCxnSpPr>
        <p:spPr>
          <a:xfrm rot="10800000" flipV="1">
            <a:off x="7075489" y="3109913"/>
            <a:ext cx="339725" cy="176212"/>
          </a:xfrm>
          <a:prstGeom prst="curvedConnector3">
            <a:avLst>
              <a:gd name="adj1" fmla="val 50000"/>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9" name="Rechte verbindingslijn met pijl 313">
            <a:extLst>
              <a:ext uri="{FF2B5EF4-FFF2-40B4-BE49-F238E27FC236}">
                <a16:creationId xmlns:a16="http://schemas.microsoft.com/office/drawing/2014/main" id="{805EB808-3ED7-F3C6-21E8-0671CFFDF9D1}"/>
              </a:ext>
            </a:extLst>
          </p:cNvPr>
          <p:cNvCxnSpPr>
            <a:stCxn id="115" idx="1"/>
          </p:cNvCxnSpPr>
          <p:nvPr/>
        </p:nvCxnSpPr>
        <p:spPr>
          <a:xfrm rot="10800000" flipV="1">
            <a:off x="6427788" y="2532063"/>
            <a:ext cx="355600" cy="635000"/>
          </a:xfrm>
          <a:prstGeom prst="curvedConnector2">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2" name="Rechte verbindingslijn met pijl 313">
            <a:extLst>
              <a:ext uri="{FF2B5EF4-FFF2-40B4-BE49-F238E27FC236}">
                <a16:creationId xmlns:a16="http://schemas.microsoft.com/office/drawing/2014/main" id="{99A61282-2460-B219-FF3A-8B04C8FC67A9}"/>
              </a:ext>
            </a:extLst>
          </p:cNvPr>
          <p:cNvCxnSpPr>
            <a:stCxn id="143" idx="0"/>
          </p:cNvCxnSpPr>
          <p:nvPr/>
        </p:nvCxnSpPr>
        <p:spPr>
          <a:xfrm rot="16200000" flipV="1">
            <a:off x="6649245" y="3685382"/>
            <a:ext cx="757237" cy="603250"/>
          </a:xfrm>
          <a:prstGeom prst="curvedConnector3">
            <a:avLst>
              <a:gd name="adj1" fmla="val 50000"/>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7" name="Rechte verbindingslijn met pijl 313">
            <a:extLst>
              <a:ext uri="{FF2B5EF4-FFF2-40B4-BE49-F238E27FC236}">
                <a16:creationId xmlns:a16="http://schemas.microsoft.com/office/drawing/2014/main" id="{1F8F9919-5511-34A8-A52D-86DEDC576DC3}"/>
              </a:ext>
            </a:extLst>
          </p:cNvPr>
          <p:cNvCxnSpPr>
            <a:stCxn id="106" idx="2"/>
          </p:cNvCxnSpPr>
          <p:nvPr/>
        </p:nvCxnSpPr>
        <p:spPr>
          <a:xfrm rot="16200000" flipH="1">
            <a:off x="4550570" y="2491582"/>
            <a:ext cx="754062" cy="835025"/>
          </a:xfrm>
          <a:prstGeom prst="curvedConnector2">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2" name="Rechthoek 251">
            <a:extLst>
              <a:ext uri="{FF2B5EF4-FFF2-40B4-BE49-F238E27FC236}">
                <a16:creationId xmlns:a16="http://schemas.microsoft.com/office/drawing/2014/main" id="{73942E96-D43A-0D08-4F65-7C5BDFF9D580}"/>
              </a:ext>
            </a:extLst>
          </p:cNvPr>
          <p:cNvSpPr/>
          <p:nvPr/>
        </p:nvSpPr>
        <p:spPr>
          <a:xfrm>
            <a:off x="3005138" y="1609725"/>
            <a:ext cx="1555750" cy="349250"/>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lnSpc>
                <a:spcPts val="2000"/>
              </a:lnSpc>
              <a:defRPr/>
            </a:pPr>
            <a:r>
              <a:rPr lang="nl-NL" sz="1400" b="1" dirty="0" err="1">
                <a:solidFill>
                  <a:srgbClr val="0070C0"/>
                </a:solidFill>
                <a:latin typeface="MV Boli" pitchFamily="2" charset="0"/>
                <a:cs typeface="MV Boli" pitchFamily="2" charset="0"/>
              </a:rPr>
              <a:t>Energiebesparen</a:t>
            </a:r>
            <a:endParaRPr lang="en-GB" sz="1400" b="1" dirty="0">
              <a:solidFill>
                <a:srgbClr val="0070C0"/>
              </a:solidFill>
              <a:latin typeface="MV Boli" pitchFamily="2" charset="0"/>
              <a:cs typeface="MV Boli" pitchFamily="2" charset="0"/>
            </a:endParaRPr>
          </a:p>
        </p:txBody>
      </p:sp>
      <p:cxnSp>
        <p:nvCxnSpPr>
          <p:cNvPr id="254" name="Rechte verbindingslijn met pijl 313">
            <a:extLst>
              <a:ext uri="{FF2B5EF4-FFF2-40B4-BE49-F238E27FC236}">
                <a16:creationId xmlns:a16="http://schemas.microsoft.com/office/drawing/2014/main" id="{560B90ED-FCAC-826A-589D-6584F9C2DE16}"/>
              </a:ext>
            </a:extLst>
          </p:cNvPr>
          <p:cNvCxnSpPr>
            <a:stCxn id="252" idx="3"/>
          </p:cNvCxnSpPr>
          <p:nvPr/>
        </p:nvCxnSpPr>
        <p:spPr>
          <a:xfrm>
            <a:off x="4560888" y="1784351"/>
            <a:ext cx="900112" cy="1501775"/>
          </a:xfrm>
          <a:prstGeom prst="curvedConnector2">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2" name="Rechte verbindingslijn met pijl 303">
            <a:extLst>
              <a:ext uri="{FF2B5EF4-FFF2-40B4-BE49-F238E27FC236}">
                <a16:creationId xmlns:a16="http://schemas.microsoft.com/office/drawing/2014/main" id="{9107E322-A0BC-AB8E-D3B2-3F39C6C5B62D}"/>
              </a:ext>
            </a:extLst>
          </p:cNvPr>
          <p:cNvCxnSpPr>
            <a:stCxn id="128" idx="0"/>
          </p:cNvCxnSpPr>
          <p:nvPr/>
        </p:nvCxnSpPr>
        <p:spPr>
          <a:xfrm rot="16200000" flipV="1">
            <a:off x="3413919" y="2328069"/>
            <a:ext cx="922338" cy="184150"/>
          </a:xfrm>
          <a:prstGeom prst="curvedConnector3">
            <a:avLst>
              <a:gd name="adj1" fmla="val 50000"/>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7" name="Rechte verbindingslijn met pijl 335">
            <a:extLst>
              <a:ext uri="{FF2B5EF4-FFF2-40B4-BE49-F238E27FC236}">
                <a16:creationId xmlns:a16="http://schemas.microsoft.com/office/drawing/2014/main" id="{F8870366-84C5-E390-FDB5-A3B0685A9BC6}"/>
              </a:ext>
            </a:extLst>
          </p:cNvPr>
          <p:cNvCxnSpPr>
            <a:stCxn id="65" idx="0"/>
            <a:endCxn id="252" idx="2"/>
          </p:cNvCxnSpPr>
          <p:nvPr/>
        </p:nvCxnSpPr>
        <p:spPr>
          <a:xfrm rot="5400000" flipH="1" flipV="1">
            <a:off x="2599532" y="2783682"/>
            <a:ext cx="2008188" cy="358775"/>
          </a:xfrm>
          <a:prstGeom prst="curvedConnector3">
            <a:avLst>
              <a:gd name="adj1" fmla="val 50000"/>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80" name="Rechthoek 279">
            <a:extLst>
              <a:ext uri="{FF2B5EF4-FFF2-40B4-BE49-F238E27FC236}">
                <a16:creationId xmlns:a16="http://schemas.microsoft.com/office/drawing/2014/main" id="{8D33F2F4-091D-D01D-13CF-81742127F136}"/>
              </a:ext>
            </a:extLst>
          </p:cNvPr>
          <p:cNvSpPr/>
          <p:nvPr/>
        </p:nvSpPr>
        <p:spPr>
          <a:xfrm>
            <a:off x="7566025" y="3341688"/>
            <a:ext cx="1208088" cy="349250"/>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lnSpc>
                <a:spcPts val="2000"/>
              </a:lnSpc>
              <a:defRPr/>
            </a:pPr>
            <a:r>
              <a:rPr lang="nl-NL" sz="1400" b="1" dirty="0">
                <a:solidFill>
                  <a:srgbClr val="0070C0"/>
                </a:solidFill>
                <a:latin typeface="MV Boli" pitchFamily="2" charset="0"/>
                <a:cs typeface="MV Boli" pitchFamily="2" charset="0"/>
              </a:rPr>
              <a:t>Gastlessen</a:t>
            </a:r>
            <a:endParaRPr lang="en-GB" sz="1400" b="1" dirty="0">
              <a:solidFill>
                <a:srgbClr val="0070C0"/>
              </a:solidFill>
              <a:latin typeface="MV Boli" pitchFamily="2" charset="0"/>
              <a:cs typeface="MV Boli" pitchFamily="2" charset="0"/>
            </a:endParaRPr>
          </a:p>
        </p:txBody>
      </p:sp>
      <p:sp>
        <p:nvSpPr>
          <p:cNvPr id="284" name="Rechthoek 283">
            <a:extLst>
              <a:ext uri="{FF2B5EF4-FFF2-40B4-BE49-F238E27FC236}">
                <a16:creationId xmlns:a16="http://schemas.microsoft.com/office/drawing/2014/main" id="{16237887-A291-18C1-E036-CEFD4EFCDA4E}"/>
              </a:ext>
            </a:extLst>
          </p:cNvPr>
          <p:cNvSpPr/>
          <p:nvPr/>
        </p:nvSpPr>
        <p:spPr>
          <a:xfrm>
            <a:off x="7566025" y="3787775"/>
            <a:ext cx="1208088" cy="349250"/>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lnSpc>
                <a:spcPts val="2000"/>
              </a:lnSpc>
              <a:defRPr/>
            </a:pPr>
            <a:r>
              <a:rPr lang="nl-NL" sz="1400" b="1" dirty="0">
                <a:solidFill>
                  <a:srgbClr val="0070C0"/>
                </a:solidFill>
                <a:latin typeface="MV Boli" pitchFamily="2" charset="0"/>
                <a:cs typeface="MV Boli" pitchFamily="2" charset="0"/>
              </a:rPr>
              <a:t>Lesthema’s</a:t>
            </a:r>
            <a:endParaRPr lang="en-GB" sz="1400" b="1" dirty="0">
              <a:solidFill>
                <a:srgbClr val="0070C0"/>
              </a:solidFill>
              <a:latin typeface="MV Boli" pitchFamily="2" charset="0"/>
              <a:cs typeface="MV Boli" pitchFamily="2" charset="0"/>
            </a:endParaRPr>
          </a:p>
        </p:txBody>
      </p:sp>
      <p:cxnSp>
        <p:nvCxnSpPr>
          <p:cNvPr id="285" name="Rechte verbindingslijn met pijl 313">
            <a:extLst>
              <a:ext uri="{FF2B5EF4-FFF2-40B4-BE49-F238E27FC236}">
                <a16:creationId xmlns:a16="http://schemas.microsoft.com/office/drawing/2014/main" id="{1BFC1311-A90C-141C-F909-5FF85C9C0977}"/>
              </a:ext>
            </a:extLst>
          </p:cNvPr>
          <p:cNvCxnSpPr>
            <a:stCxn id="280" idx="2"/>
            <a:endCxn id="284" idx="0"/>
          </p:cNvCxnSpPr>
          <p:nvPr/>
        </p:nvCxnSpPr>
        <p:spPr>
          <a:xfrm rot="16200000" flipH="1">
            <a:off x="8121651" y="3738563"/>
            <a:ext cx="96837" cy="1588"/>
          </a:xfrm>
          <a:prstGeom prst="curvedConnector3">
            <a:avLst>
              <a:gd name="adj1" fmla="val 50000"/>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4" name="Rechte verbindingslijn met pijl 153">
            <a:extLst>
              <a:ext uri="{FF2B5EF4-FFF2-40B4-BE49-F238E27FC236}">
                <a16:creationId xmlns:a16="http://schemas.microsoft.com/office/drawing/2014/main" id="{582D96F9-7E0A-F489-201E-CF3D0F6B59A5}"/>
              </a:ext>
            </a:extLst>
          </p:cNvPr>
          <p:cNvCxnSpPr>
            <a:endCxn id="284" idx="3"/>
          </p:cNvCxnSpPr>
          <p:nvPr/>
        </p:nvCxnSpPr>
        <p:spPr>
          <a:xfrm rot="16200000" flipV="1">
            <a:off x="8755064" y="3981451"/>
            <a:ext cx="403225" cy="365125"/>
          </a:xfrm>
          <a:prstGeom prst="curved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7" name="Rechte verbindingslijn met pijl 313">
            <a:extLst>
              <a:ext uri="{FF2B5EF4-FFF2-40B4-BE49-F238E27FC236}">
                <a16:creationId xmlns:a16="http://schemas.microsoft.com/office/drawing/2014/main" id="{EA6F78F2-B528-B574-B4D9-A6EAA107F4D8}"/>
              </a:ext>
            </a:extLst>
          </p:cNvPr>
          <p:cNvCxnSpPr>
            <a:stCxn id="284" idx="1"/>
            <a:endCxn id="218" idx="0"/>
          </p:cNvCxnSpPr>
          <p:nvPr/>
        </p:nvCxnSpPr>
        <p:spPr>
          <a:xfrm rot="10800000" flipV="1">
            <a:off x="7377113" y="3962401"/>
            <a:ext cx="190500" cy="931863"/>
          </a:xfrm>
          <a:prstGeom prst="curvedConnector2">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03" name="Rechthoek 302">
            <a:extLst>
              <a:ext uri="{FF2B5EF4-FFF2-40B4-BE49-F238E27FC236}">
                <a16:creationId xmlns:a16="http://schemas.microsoft.com/office/drawing/2014/main" id="{3EACF0C5-7CD1-3FFA-6C37-C3F3009418E9}"/>
              </a:ext>
            </a:extLst>
          </p:cNvPr>
          <p:cNvSpPr/>
          <p:nvPr/>
        </p:nvSpPr>
        <p:spPr>
          <a:xfrm>
            <a:off x="7566025" y="1784350"/>
            <a:ext cx="1208088" cy="349250"/>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lnSpc>
                <a:spcPts val="2000"/>
              </a:lnSpc>
              <a:defRPr/>
            </a:pPr>
            <a:r>
              <a:rPr lang="nl-NL" sz="1400" b="1" dirty="0">
                <a:solidFill>
                  <a:srgbClr val="0070C0"/>
                </a:solidFill>
                <a:latin typeface="MV Boli" pitchFamily="2" charset="0"/>
                <a:cs typeface="MV Boli" pitchFamily="2" charset="0"/>
              </a:rPr>
              <a:t>Innoveren</a:t>
            </a:r>
            <a:endParaRPr lang="en-GB" sz="1400" b="1" dirty="0">
              <a:solidFill>
                <a:srgbClr val="0070C0"/>
              </a:solidFill>
              <a:latin typeface="MV Boli" pitchFamily="2" charset="0"/>
              <a:cs typeface="MV Boli" pitchFamily="2" charset="0"/>
            </a:endParaRPr>
          </a:p>
        </p:txBody>
      </p:sp>
      <p:cxnSp>
        <p:nvCxnSpPr>
          <p:cNvPr id="305" name="Rechte verbindingslijn met pijl 115">
            <a:extLst>
              <a:ext uri="{FF2B5EF4-FFF2-40B4-BE49-F238E27FC236}">
                <a16:creationId xmlns:a16="http://schemas.microsoft.com/office/drawing/2014/main" id="{F91BDC4A-C6A6-3346-3C35-37CDBB36BF30}"/>
              </a:ext>
            </a:extLst>
          </p:cNvPr>
          <p:cNvCxnSpPr>
            <a:endCxn id="303" idx="3"/>
          </p:cNvCxnSpPr>
          <p:nvPr/>
        </p:nvCxnSpPr>
        <p:spPr>
          <a:xfrm rot="5400000">
            <a:off x="8724107" y="1172369"/>
            <a:ext cx="836612" cy="736600"/>
          </a:xfrm>
          <a:prstGeom prst="curved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8" name="Rechte verbindingslijn met pijl 252">
            <a:extLst>
              <a:ext uri="{FF2B5EF4-FFF2-40B4-BE49-F238E27FC236}">
                <a16:creationId xmlns:a16="http://schemas.microsoft.com/office/drawing/2014/main" id="{B7ECFFF8-8F59-E8AF-F792-E8812BA2D036}"/>
              </a:ext>
            </a:extLst>
          </p:cNvPr>
          <p:cNvCxnSpPr>
            <a:stCxn id="303" idx="2"/>
            <a:endCxn id="115" idx="3"/>
          </p:cNvCxnSpPr>
          <p:nvPr/>
        </p:nvCxnSpPr>
        <p:spPr>
          <a:xfrm rot="5400000">
            <a:off x="7881144" y="2243932"/>
            <a:ext cx="398463" cy="177800"/>
          </a:xfrm>
          <a:prstGeom prst="curvedConnector2">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BC884-A147-586A-B8E9-DD75FFA86845}"/>
              </a:ext>
            </a:extLst>
          </p:cNvPr>
          <p:cNvSpPr>
            <a:spLocks noGrp="1"/>
          </p:cNvSpPr>
          <p:nvPr>
            <p:ph type="title"/>
          </p:nvPr>
        </p:nvSpPr>
        <p:spPr>
          <a:xfrm>
            <a:off x="609598" y="328030"/>
            <a:ext cx="11166801" cy="763600"/>
          </a:xfrm>
        </p:spPr>
        <p:txBody>
          <a:bodyPr/>
          <a:lstStyle/>
          <a:p>
            <a:r>
              <a:rPr lang="en-GB" b="1">
                <a:solidFill>
                  <a:srgbClr val="376092"/>
                </a:solidFill>
              </a:rPr>
              <a:t>What are we going to do?</a:t>
            </a:r>
            <a:endParaRPr lang="nl-NL" dirty="0"/>
          </a:p>
        </p:txBody>
      </p:sp>
      <p:sp>
        <p:nvSpPr>
          <p:cNvPr id="3" name="Text Placeholder 2">
            <a:extLst>
              <a:ext uri="{FF2B5EF4-FFF2-40B4-BE49-F238E27FC236}">
                <a16:creationId xmlns:a16="http://schemas.microsoft.com/office/drawing/2014/main" id="{C49C1BBE-8D18-214A-7210-B305D5B5EE17}"/>
              </a:ext>
            </a:extLst>
          </p:cNvPr>
          <p:cNvSpPr>
            <a:spLocks noGrp="1"/>
          </p:cNvSpPr>
          <p:nvPr>
            <p:ph type="body" idx="1"/>
          </p:nvPr>
        </p:nvSpPr>
        <p:spPr>
          <a:xfrm>
            <a:off x="609598" y="1536633"/>
            <a:ext cx="11582402" cy="4555200"/>
          </a:xfrm>
        </p:spPr>
        <p:txBody>
          <a:bodyPr>
            <a:normAutofit fontScale="92500" lnSpcReduction="20000"/>
          </a:bodyPr>
          <a:lstStyle/>
          <a:p>
            <a:pPr marL="628650" indent="-514350">
              <a:lnSpc>
                <a:spcPct val="200000"/>
              </a:lnSpc>
              <a:buSzPct val="100000"/>
              <a:buFont typeface="+mj-lt"/>
              <a:buAutoNum type="arabicPeriod"/>
            </a:pPr>
            <a:r>
              <a:rPr lang="en-GB"/>
              <a:t>How to </a:t>
            </a:r>
            <a:r>
              <a:rPr lang="en-GB" b="1">
                <a:solidFill>
                  <a:schemeClr val="accent5">
                    <a:lumMod val="75000"/>
                  </a:schemeClr>
                </a:solidFill>
              </a:rPr>
              <a:t>solve the polycrisis </a:t>
            </a:r>
            <a:r>
              <a:rPr lang="en-GB"/>
              <a:t>(quiz) </a:t>
            </a:r>
          </a:p>
          <a:p>
            <a:pPr marL="628650" indent="-514350">
              <a:lnSpc>
                <a:spcPct val="200000"/>
              </a:lnSpc>
              <a:buSzPct val="100000"/>
              <a:buFont typeface="+mj-lt"/>
              <a:buAutoNum type="arabicPeriod"/>
            </a:pPr>
            <a:r>
              <a:rPr lang="en-GB"/>
              <a:t>Set a </a:t>
            </a:r>
            <a:r>
              <a:rPr lang="en-GB" b="1">
                <a:solidFill>
                  <a:schemeClr val="accent5">
                    <a:lumMod val="75000"/>
                  </a:schemeClr>
                </a:solidFill>
              </a:rPr>
              <a:t>transition agenda </a:t>
            </a:r>
            <a:r>
              <a:rPr lang="en-GB"/>
              <a:t>(role play)</a:t>
            </a:r>
          </a:p>
          <a:p>
            <a:pPr marL="628650" indent="-514350">
              <a:lnSpc>
                <a:spcPct val="200000"/>
              </a:lnSpc>
              <a:buSzPct val="100000"/>
              <a:buFont typeface="+mj-lt"/>
              <a:buAutoNum type="arabicPeriod"/>
            </a:pPr>
            <a:r>
              <a:rPr lang="en-GB"/>
              <a:t>Design a society wide </a:t>
            </a:r>
            <a:r>
              <a:rPr lang="en-GB" b="1">
                <a:solidFill>
                  <a:schemeClr val="accent5">
                    <a:lumMod val="75000"/>
                  </a:schemeClr>
                </a:solidFill>
              </a:rPr>
              <a:t>transition</a:t>
            </a:r>
            <a:r>
              <a:rPr lang="en-GB"/>
              <a:t> </a:t>
            </a:r>
            <a:r>
              <a:rPr lang="en-GB" b="1">
                <a:solidFill>
                  <a:schemeClr val="accent5">
                    <a:lumMod val="75000"/>
                  </a:schemeClr>
                </a:solidFill>
              </a:rPr>
              <a:t>project </a:t>
            </a:r>
            <a:r>
              <a:rPr lang="en-GB"/>
              <a:t>(role play)</a:t>
            </a:r>
          </a:p>
          <a:p>
            <a:pPr marL="628650" indent="-514350">
              <a:lnSpc>
                <a:spcPct val="200000"/>
              </a:lnSpc>
              <a:buSzPct val="100000"/>
              <a:buFont typeface="+mj-lt"/>
              <a:buAutoNum type="arabicPeriod"/>
            </a:pPr>
            <a:r>
              <a:rPr lang="en-GB"/>
              <a:t>Conclusions, </a:t>
            </a:r>
            <a:r>
              <a:rPr lang="en-GB" b="1">
                <a:solidFill>
                  <a:schemeClr val="accent5">
                    <a:lumMod val="75000"/>
                  </a:schemeClr>
                </a:solidFill>
              </a:rPr>
              <a:t>takeaway</a:t>
            </a:r>
            <a:r>
              <a:rPr lang="en-GB"/>
              <a:t>, </a:t>
            </a:r>
            <a:r>
              <a:rPr lang="en-GB" b="1">
                <a:solidFill>
                  <a:schemeClr val="accent5">
                    <a:lumMod val="75000"/>
                  </a:schemeClr>
                </a:solidFill>
              </a:rPr>
              <a:t>follow up</a:t>
            </a:r>
          </a:p>
          <a:p>
            <a:pPr marL="114300" indent="0" algn="ctr">
              <a:lnSpc>
                <a:spcPct val="150000"/>
              </a:lnSpc>
              <a:buNone/>
            </a:pPr>
            <a:endParaRPr lang="en-GB" sz="2400">
              <a:solidFill>
                <a:schemeClr val="bg2">
                  <a:lumMod val="50000"/>
                </a:schemeClr>
              </a:solidFill>
            </a:endParaRPr>
          </a:p>
          <a:p>
            <a:pPr marL="114300" indent="0" algn="ctr">
              <a:lnSpc>
                <a:spcPct val="150000"/>
              </a:lnSpc>
              <a:buNone/>
            </a:pPr>
            <a:endParaRPr lang="en-GB" sz="2400">
              <a:solidFill>
                <a:schemeClr val="bg2">
                  <a:lumMod val="50000"/>
                </a:schemeClr>
              </a:solidFill>
            </a:endParaRPr>
          </a:p>
          <a:p>
            <a:pPr marL="114300" indent="0" algn="ctr">
              <a:lnSpc>
                <a:spcPct val="150000"/>
              </a:lnSpc>
              <a:buNone/>
            </a:pPr>
            <a:r>
              <a:rPr lang="en-GB" sz="2400">
                <a:solidFill>
                  <a:schemeClr val="accent3">
                    <a:lumMod val="50000"/>
                  </a:schemeClr>
                </a:solidFill>
              </a:rPr>
              <a:t>&gt;&gt;&gt; The link to </a:t>
            </a:r>
            <a:r>
              <a:rPr lang="en-GB" sz="2400" b="1">
                <a:solidFill>
                  <a:schemeClr val="tx2">
                    <a:lumMod val="60000"/>
                    <a:lumOff val="40000"/>
                  </a:schemeClr>
                </a:solidFill>
              </a:rPr>
              <a:t>download this powerpoint </a:t>
            </a:r>
            <a:r>
              <a:rPr lang="en-GB" sz="2400">
                <a:solidFill>
                  <a:schemeClr val="accent3">
                    <a:lumMod val="50000"/>
                  </a:schemeClr>
                </a:solidFill>
              </a:rPr>
              <a:t>is on the last slide &lt;&lt;&lt;</a:t>
            </a:r>
          </a:p>
        </p:txBody>
      </p:sp>
    </p:spTree>
    <p:extLst>
      <p:ext uri="{BB962C8B-B14F-4D97-AF65-F5344CB8AC3E}">
        <p14:creationId xmlns:p14="http://schemas.microsoft.com/office/powerpoint/2010/main" val="23464518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70CD1-28E7-D558-E4AA-F090BFDAB116}"/>
              </a:ext>
            </a:extLst>
          </p:cNvPr>
          <p:cNvSpPr>
            <a:spLocks noGrp="1"/>
          </p:cNvSpPr>
          <p:nvPr>
            <p:ph type="title"/>
          </p:nvPr>
        </p:nvSpPr>
        <p:spPr/>
        <p:txBody>
          <a:bodyPr/>
          <a:lstStyle/>
          <a:p>
            <a:r>
              <a:rPr lang="en-GB">
                <a:solidFill>
                  <a:schemeClr val="accent6">
                    <a:lumMod val="75000"/>
                  </a:schemeClr>
                </a:solidFill>
              </a:rPr>
              <a:t>How to </a:t>
            </a:r>
            <a:r>
              <a:rPr lang="en-GB" b="1">
                <a:solidFill>
                  <a:schemeClr val="accent6">
                    <a:lumMod val="75000"/>
                  </a:schemeClr>
                </a:solidFill>
              </a:rPr>
              <a:t>solve the polycrisis </a:t>
            </a:r>
            <a:r>
              <a:rPr lang="nl-NL">
                <a:solidFill>
                  <a:schemeClr val="accent6">
                    <a:lumMod val="75000"/>
                  </a:schemeClr>
                </a:solidFill>
              </a:rPr>
              <a:t>– Facilitator suggestions</a:t>
            </a:r>
          </a:p>
        </p:txBody>
      </p:sp>
      <p:sp>
        <p:nvSpPr>
          <p:cNvPr id="3" name="Text Placeholder 2">
            <a:extLst>
              <a:ext uri="{FF2B5EF4-FFF2-40B4-BE49-F238E27FC236}">
                <a16:creationId xmlns:a16="http://schemas.microsoft.com/office/drawing/2014/main" id="{77DB7414-57B8-7744-EA6F-1144D6B932A3}"/>
              </a:ext>
            </a:extLst>
          </p:cNvPr>
          <p:cNvSpPr>
            <a:spLocks noGrp="1"/>
          </p:cNvSpPr>
          <p:nvPr>
            <p:ph type="body" idx="1"/>
          </p:nvPr>
        </p:nvSpPr>
        <p:spPr>
          <a:xfrm>
            <a:off x="609597" y="1332971"/>
            <a:ext cx="11166801" cy="4955607"/>
          </a:xfrm>
        </p:spPr>
        <p:txBody>
          <a:bodyPr>
            <a:normAutofit fontScale="85000" lnSpcReduction="20000"/>
          </a:bodyPr>
          <a:lstStyle/>
          <a:p>
            <a:pPr>
              <a:lnSpc>
                <a:spcPct val="100000"/>
              </a:lnSpc>
            </a:pPr>
            <a:r>
              <a:rPr lang="en-GB" sz="2000" b="1">
                <a:solidFill>
                  <a:schemeClr val="accent3">
                    <a:lumMod val="75000"/>
                  </a:schemeClr>
                </a:solidFill>
              </a:rPr>
              <a:t>Preparation</a:t>
            </a:r>
            <a:r>
              <a:rPr lang="en-GB" sz="2000">
                <a:solidFill>
                  <a:schemeClr val="accent3">
                    <a:lumMod val="75000"/>
                  </a:schemeClr>
                </a:solidFill>
              </a:rPr>
              <a:t>: get some background</a:t>
            </a:r>
            <a:r>
              <a:rPr lang="en-GB" sz="2000" b="1">
                <a:solidFill>
                  <a:schemeClr val="accent3">
                    <a:lumMod val="75000"/>
                  </a:schemeClr>
                </a:solidFill>
              </a:rPr>
              <a:t> </a:t>
            </a:r>
            <a:r>
              <a:rPr lang="en-GB" sz="2000">
                <a:solidFill>
                  <a:schemeClr val="accent3">
                    <a:lumMod val="75000"/>
                  </a:schemeClr>
                </a:solidFill>
              </a:rPr>
              <a:t>on the Eisenhower matrix, e.g. </a:t>
            </a:r>
            <a:r>
              <a:rPr lang="en-GB" sz="2000">
                <a:solidFill>
                  <a:schemeClr val="accent3">
                    <a:lumMod val="75000"/>
                  </a:schemeClr>
                </a:solidFill>
                <a:hlinkClick r:id="rId2">
                  <a:extLst>
                    <a:ext uri="{A12FA001-AC4F-418D-AE19-62706E023703}">
                      <ahyp:hlinkClr xmlns:ahyp="http://schemas.microsoft.com/office/drawing/2018/hyperlinkcolor" val="tx"/>
                    </a:ext>
                  </a:extLst>
                </a:hlinkClick>
              </a:rPr>
              <a:t>https://www.eisenhower.me/eisenhower-matrix/</a:t>
            </a:r>
            <a:r>
              <a:rPr lang="en-GB" sz="2000">
                <a:solidFill>
                  <a:schemeClr val="accent3">
                    <a:lumMod val="75000"/>
                  </a:schemeClr>
                </a:solidFill>
              </a:rPr>
              <a:t>. We use an inverted matrix, to position the least desirable crises (acute and existential) in the bottom right corner. Left unattended, top-left crises may eventually amplify each other into bottom-right. </a:t>
            </a:r>
          </a:p>
          <a:p>
            <a:pPr>
              <a:lnSpc>
                <a:spcPct val="100000"/>
              </a:lnSpc>
            </a:pPr>
            <a:endParaRPr lang="en-GB" sz="2000" b="1"/>
          </a:p>
          <a:p>
            <a:pPr>
              <a:lnSpc>
                <a:spcPct val="100000"/>
              </a:lnSpc>
            </a:pPr>
            <a:r>
              <a:rPr lang="en-GB" sz="2000" b="1">
                <a:solidFill>
                  <a:schemeClr val="accent6">
                    <a:lumMod val="75000"/>
                  </a:schemeClr>
                </a:solidFill>
              </a:rPr>
              <a:t>Explain the matrix axes</a:t>
            </a:r>
            <a:r>
              <a:rPr lang="en-GB" sz="2000"/>
              <a:t>: horizontal is </a:t>
            </a:r>
            <a:r>
              <a:rPr lang="en-GB" sz="2000" b="1"/>
              <a:t>impact</a:t>
            </a:r>
            <a:r>
              <a:rPr lang="en-GB" sz="2000"/>
              <a:t>, vertical is </a:t>
            </a:r>
            <a:r>
              <a:rPr lang="en-GB" sz="2000" b="1"/>
              <a:t>timing</a:t>
            </a:r>
            <a:r>
              <a:rPr lang="en-GB" sz="2000"/>
              <a:t>, or time to respond. </a:t>
            </a:r>
          </a:p>
          <a:p>
            <a:pPr>
              <a:lnSpc>
                <a:spcPct val="100000"/>
              </a:lnSpc>
            </a:pPr>
            <a:r>
              <a:rPr lang="en-GB" sz="2000" b="1">
                <a:solidFill>
                  <a:schemeClr val="accent6">
                    <a:lumMod val="75000"/>
                  </a:schemeClr>
                </a:solidFill>
              </a:rPr>
              <a:t>Show crises types </a:t>
            </a:r>
            <a:r>
              <a:rPr lang="en-GB" sz="2000"/>
              <a:t>and corresponding modes of political decision making, clockwise from top-left. The top right corner, where the polycrisis unfolds, has no decision making mode but a big question mark. </a:t>
            </a:r>
          </a:p>
          <a:p>
            <a:pPr>
              <a:lnSpc>
                <a:spcPct val="100000"/>
              </a:lnSpc>
            </a:pPr>
            <a:r>
              <a:rPr lang="en-GB" sz="2000"/>
              <a:t>Quiz: </a:t>
            </a:r>
            <a:r>
              <a:rPr lang="en-GB" sz="2000" b="1">
                <a:solidFill>
                  <a:schemeClr val="accent6">
                    <a:lumMod val="75000"/>
                  </a:schemeClr>
                </a:solidFill>
              </a:rPr>
              <a:t>discuss</a:t>
            </a:r>
            <a:r>
              <a:rPr lang="en-GB" sz="2000" b="1"/>
              <a:t> </a:t>
            </a:r>
            <a:r>
              <a:rPr lang="en-GB" sz="2000"/>
              <a:t>with your neighbour </a:t>
            </a:r>
            <a:r>
              <a:rPr lang="en-GB" sz="2000" b="1">
                <a:solidFill>
                  <a:schemeClr val="accent6">
                    <a:lumMod val="75000"/>
                  </a:schemeClr>
                </a:solidFill>
              </a:rPr>
              <a:t>what type of political decision making </a:t>
            </a:r>
            <a:r>
              <a:rPr lang="en-GB" sz="2000"/>
              <a:t>is needed at the question mark? One of the other three corners? We take </a:t>
            </a:r>
            <a:r>
              <a:rPr lang="en-GB" sz="2000" b="1">
                <a:solidFill>
                  <a:schemeClr val="accent6">
                    <a:lumMod val="75000"/>
                  </a:schemeClr>
                </a:solidFill>
              </a:rPr>
              <a:t>n </a:t>
            </a:r>
            <a:r>
              <a:rPr lang="en-GB" sz="2000"/>
              <a:t>[3 to 5] </a:t>
            </a:r>
            <a:r>
              <a:rPr lang="en-GB" sz="2000" b="1">
                <a:solidFill>
                  <a:schemeClr val="accent6">
                    <a:lumMod val="75000"/>
                  </a:schemeClr>
                </a:solidFill>
              </a:rPr>
              <a:t>minutes</a:t>
            </a:r>
            <a:r>
              <a:rPr lang="en-GB" sz="2000" b="1"/>
              <a:t>. </a:t>
            </a:r>
          </a:p>
          <a:p>
            <a:pPr>
              <a:lnSpc>
                <a:spcPct val="100000"/>
              </a:lnSpc>
            </a:pPr>
            <a:r>
              <a:rPr lang="en-GB" sz="2000"/>
              <a:t>OK, lets </a:t>
            </a:r>
            <a:r>
              <a:rPr lang="en-GB" sz="2000" b="1">
                <a:solidFill>
                  <a:schemeClr val="accent6">
                    <a:lumMod val="75000"/>
                  </a:schemeClr>
                </a:solidFill>
              </a:rPr>
              <a:t>vote</a:t>
            </a:r>
            <a:r>
              <a:rPr lang="en-GB" sz="2000"/>
              <a:t> on this. What type of decision making do we need to solve the polycrisis in the top right corner?</a:t>
            </a:r>
          </a:p>
          <a:p>
            <a:pPr lvl="1">
              <a:lnSpc>
                <a:spcPct val="100000"/>
              </a:lnSpc>
            </a:pPr>
            <a:r>
              <a:rPr lang="en-GB" sz="2000">
                <a:solidFill>
                  <a:schemeClr val="tx1">
                    <a:lumMod val="65000"/>
                    <a:lumOff val="35000"/>
                  </a:schemeClr>
                </a:solidFill>
              </a:rPr>
              <a:t>Optionally ask questions to stimulate critical thinking. No discussion at this point, just vote so we see our initial thinking. This slide will return at the end of the workshop.  </a:t>
            </a:r>
          </a:p>
          <a:p>
            <a:pPr>
              <a:lnSpc>
                <a:spcPct val="100000"/>
              </a:lnSpc>
            </a:pPr>
            <a:r>
              <a:rPr lang="en-GB" sz="2000"/>
              <a:t>Who votes for </a:t>
            </a:r>
            <a:r>
              <a:rPr lang="en-GB" sz="2000" b="1">
                <a:solidFill>
                  <a:schemeClr val="accent6">
                    <a:lumMod val="75000"/>
                  </a:schemeClr>
                </a:solidFill>
              </a:rPr>
              <a:t>liberal democracy </a:t>
            </a:r>
            <a:r>
              <a:rPr lang="en-GB" sz="2000"/>
              <a:t>as in top left? </a:t>
            </a:r>
          </a:p>
          <a:p>
            <a:pPr lvl="1">
              <a:lnSpc>
                <a:spcPct val="100000"/>
              </a:lnSpc>
            </a:pPr>
            <a:r>
              <a:rPr lang="en-GB" sz="2000">
                <a:solidFill>
                  <a:schemeClr val="tx1">
                    <a:lumMod val="65000"/>
                    <a:lumOff val="35000"/>
                  </a:schemeClr>
                </a:solidFill>
              </a:rPr>
              <a:t>Optional question: </a:t>
            </a:r>
            <a:r>
              <a:rPr lang="en-GB" sz="2000" b="1">
                <a:solidFill>
                  <a:schemeClr val="tx1">
                    <a:lumMod val="65000"/>
                    <a:lumOff val="35000"/>
                  </a:schemeClr>
                </a:solidFill>
              </a:rPr>
              <a:t>Will it unite us</a:t>
            </a:r>
            <a:r>
              <a:rPr lang="en-GB" sz="2000">
                <a:solidFill>
                  <a:schemeClr val="tx1">
                    <a:lumMod val="65000"/>
                    <a:lumOff val="35000"/>
                  </a:schemeClr>
                </a:solidFill>
              </a:rPr>
              <a:t>, when we cannot afford to be devided?</a:t>
            </a:r>
          </a:p>
          <a:p>
            <a:pPr>
              <a:lnSpc>
                <a:spcPct val="100000"/>
              </a:lnSpc>
            </a:pPr>
            <a:r>
              <a:rPr lang="en-GB" sz="2000"/>
              <a:t>Who votes for </a:t>
            </a:r>
            <a:r>
              <a:rPr lang="en-GB" sz="2000" b="1">
                <a:solidFill>
                  <a:schemeClr val="accent6">
                    <a:lumMod val="75000"/>
                  </a:schemeClr>
                </a:solidFill>
              </a:rPr>
              <a:t>government crisis response </a:t>
            </a:r>
            <a:r>
              <a:rPr lang="en-GB" sz="2000"/>
              <a:t>as in bottom left? </a:t>
            </a:r>
          </a:p>
          <a:p>
            <a:pPr lvl="1">
              <a:lnSpc>
                <a:spcPct val="100000"/>
              </a:lnSpc>
            </a:pPr>
            <a:r>
              <a:rPr lang="en-GB" sz="2000">
                <a:solidFill>
                  <a:schemeClr val="tx1">
                    <a:lumMod val="65000"/>
                    <a:lumOff val="35000"/>
                  </a:schemeClr>
                </a:solidFill>
              </a:rPr>
              <a:t>Optional question: </a:t>
            </a:r>
            <a:r>
              <a:rPr lang="en-GB" sz="2000" b="1">
                <a:solidFill>
                  <a:schemeClr val="tx1">
                    <a:lumMod val="65000"/>
                    <a:lumOff val="35000"/>
                  </a:schemeClr>
                </a:solidFill>
              </a:rPr>
              <a:t>Will it mobilise all of society</a:t>
            </a:r>
            <a:r>
              <a:rPr lang="en-GB" sz="2000">
                <a:solidFill>
                  <a:schemeClr val="tx1">
                    <a:lumMod val="65000"/>
                    <a:lumOff val="35000"/>
                  </a:schemeClr>
                </a:solidFill>
              </a:rPr>
              <a:t>, when government action alone is not enough?</a:t>
            </a:r>
          </a:p>
          <a:p>
            <a:pPr>
              <a:lnSpc>
                <a:spcPct val="100000"/>
              </a:lnSpc>
            </a:pPr>
            <a:r>
              <a:rPr lang="en-GB" sz="2000"/>
              <a:t>Who votes for </a:t>
            </a:r>
            <a:r>
              <a:rPr lang="en-GB" sz="2000" b="1">
                <a:solidFill>
                  <a:schemeClr val="accent6">
                    <a:lumMod val="75000"/>
                  </a:schemeClr>
                </a:solidFill>
              </a:rPr>
              <a:t>war time decision making </a:t>
            </a:r>
            <a:r>
              <a:rPr lang="en-GB" sz="2000"/>
              <a:t>as in bottom right? </a:t>
            </a:r>
          </a:p>
          <a:p>
            <a:pPr lvl="1">
              <a:lnSpc>
                <a:spcPct val="100000"/>
              </a:lnSpc>
            </a:pPr>
            <a:r>
              <a:rPr lang="en-GB" sz="2000">
                <a:solidFill>
                  <a:schemeClr val="tx1">
                    <a:lumMod val="65000"/>
                    <a:lumOff val="35000"/>
                  </a:schemeClr>
                </a:solidFill>
              </a:rPr>
              <a:t>Optional question: </a:t>
            </a:r>
            <a:r>
              <a:rPr lang="en-GB" sz="2000" b="1">
                <a:solidFill>
                  <a:schemeClr val="tx1">
                    <a:lumMod val="65000"/>
                    <a:lumOff val="35000"/>
                  </a:schemeClr>
                </a:solidFill>
              </a:rPr>
              <a:t>Do we accept emergency legislation </a:t>
            </a:r>
            <a:r>
              <a:rPr lang="en-GB" sz="2000">
                <a:solidFill>
                  <a:schemeClr val="tx1">
                    <a:lumMod val="65000"/>
                    <a:lumOff val="35000"/>
                  </a:schemeClr>
                </a:solidFill>
              </a:rPr>
              <a:t>while there is time for democracy?</a:t>
            </a:r>
          </a:p>
          <a:p>
            <a:pPr>
              <a:lnSpc>
                <a:spcPct val="100000"/>
              </a:lnSpc>
            </a:pPr>
            <a:r>
              <a:rPr lang="en-GB" sz="2000"/>
              <a:t>Anyone for</a:t>
            </a:r>
            <a:r>
              <a:rPr lang="en-GB" sz="2000">
                <a:solidFill>
                  <a:schemeClr val="accent6">
                    <a:lumMod val="75000"/>
                  </a:schemeClr>
                </a:solidFill>
              </a:rPr>
              <a:t> </a:t>
            </a:r>
            <a:r>
              <a:rPr lang="en-GB" sz="2000" b="1">
                <a:solidFill>
                  <a:schemeClr val="accent6">
                    <a:lumMod val="75000"/>
                  </a:schemeClr>
                </a:solidFill>
              </a:rPr>
              <a:t>repressive</a:t>
            </a:r>
            <a:r>
              <a:rPr lang="en-GB" sz="2000">
                <a:solidFill>
                  <a:schemeClr val="accent6">
                    <a:lumMod val="75000"/>
                  </a:schemeClr>
                </a:solidFill>
              </a:rPr>
              <a:t> </a:t>
            </a:r>
            <a:r>
              <a:rPr lang="en-GB" sz="2000" b="1">
                <a:solidFill>
                  <a:schemeClr val="accent6">
                    <a:lumMod val="75000"/>
                  </a:schemeClr>
                </a:solidFill>
              </a:rPr>
              <a:t>autocratic leadership</a:t>
            </a:r>
            <a:r>
              <a:rPr lang="en-GB" sz="2000"/>
              <a:t>? </a:t>
            </a:r>
          </a:p>
          <a:p>
            <a:pPr lvl="1">
              <a:lnSpc>
                <a:spcPct val="100000"/>
              </a:lnSpc>
            </a:pPr>
            <a:r>
              <a:rPr lang="en-GB" sz="2000">
                <a:solidFill>
                  <a:schemeClr val="tx1">
                    <a:lumMod val="65000"/>
                    <a:lumOff val="35000"/>
                  </a:schemeClr>
                </a:solidFill>
              </a:rPr>
              <a:t>Optional question: </a:t>
            </a:r>
            <a:r>
              <a:rPr lang="en-GB" sz="2000" b="1">
                <a:solidFill>
                  <a:schemeClr val="tx1">
                    <a:lumMod val="65000"/>
                    <a:lumOff val="35000"/>
                  </a:schemeClr>
                </a:solidFill>
              </a:rPr>
              <a:t>Will it serve society </a:t>
            </a:r>
            <a:r>
              <a:rPr lang="en-GB" sz="2000">
                <a:solidFill>
                  <a:schemeClr val="tx1">
                    <a:lumMod val="65000"/>
                    <a:lumOff val="35000"/>
                  </a:schemeClr>
                </a:solidFill>
              </a:rPr>
              <a:t>and step down when crisis is over?</a:t>
            </a:r>
          </a:p>
          <a:p>
            <a:pPr marL="114300" indent="0">
              <a:lnSpc>
                <a:spcPct val="100000"/>
              </a:lnSpc>
              <a:buNone/>
            </a:pPr>
            <a:endParaRPr lang="en-GB" sz="2000"/>
          </a:p>
          <a:p>
            <a:pPr>
              <a:lnSpc>
                <a:spcPct val="100000"/>
              </a:lnSpc>
            </a:pPr>
            <a:r>
              <a:rPr lang="en-GB" sz="2000"/>
              <a:t>Conclusion (probably): </a:t>
            </a:r>
            <a:r>
              <a:rPr lang="en-GB" sz="2000" b="1">
                <a:solidFill>
                  <a:schemeClr val="accent6">
                    <a:lumMod val="75000"/>
                  </a:schemeClr>
                </a:solidFill>
              </a:rPr>
              <a:t>undecided</a:t>
            </a:r>
            <a:r>
              <a:rPr lang="en-GB" sz="2000"/>
              <a:t>! None of our current political tools can out of the box solve the slow but existential polycrisis.</a:t>
            </a:r>
            <a:r>
              <a:rPr lang="en-GB" sz="2000">
                <a:solidFill>
                  <a:schemeClr val="accent6">
                    <a:lumMod val="75000"/>
                  </a:schemeClr>
                </a:solidFill>
              </a:rPr>
              <a:t> </a:t>
            </a:r>
            <a:r>
              <a:rPr lang="en-GB" sz="2000" b="1">
                <a:solidFill>
                  <a:schemeClr val="accent6">
                    <a:lumMod val="75000"/>
                  </a:schemeClr>
                </a:solidFill>
              </a:rPr>
              <a:t>So let’s find out a new option</a:t>
            </a:r>
            <a:r>
              <a:rPr lang="en-GB" sz="2000">
                <a:solidFill>
                  <a:schemeClr val="accent6">
                    <a:lumMod val="75000"/>
                  </a:schemeClr>
                </a:solidFill>
              </a:rPr>
              <a:t>. </a:t>
            </a:r>
          </a:p>
        </p:txBody>
      </p:sp>
    </p:spTree>
    <p:extLst>
      <p:ext uri="{BB962C8B-B14F-4D97-AF65-F5344CB8AC3E}">
        <p14:creationId xmlns:p14="http://schemas.microsoft.com/office/powerpoint/2010/main" val="18858423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DA390396-678C-F075-11FF-9B1DAB0EA1D0}"/>
              </a:ext>
            </a:extLst>
          </p:cNvPr>
          <p:cNvGraphicFramePr>
            <a:graphicFrameLocks noGrp="1"/>
          </p:cNvGraphicFramePr>
          <p:nvPr>
            <p:extLst>
              <p:ext uri="{D42A27DB-BD31-4B8C-83A1-F6EECF244321}">
                <p14:modId xmlns:p14="http://schemas.microsoft.com/office/powerpoint/2010/main" val="1431846145"/>
              </p:ext>
            </p:extLst>
          </p:nvPr>
        </p:nvGraphicFramePr>
        <p:xfrm>
          <a:off x="331854" y="1225659"/>
          <a:ext cx="11530979" cy="5234685"/>
        </p:xfrm>
        <a:graphic>
          <a:graphicData uri="http://schemas.openxmlformats.org/drawingml/2006/table">
            <a:tbl>
              <a:tblPr firstRow="1" firstCol="1" bandRow="1"/>
              <a:tblGrid>
                <a:gridCol w="1743492">
                  <a:extLst>
                    <a:ext uri="{9D8B030D-6E8A-4147-A177-3AD203B41FA5}">
                      <a16:colId xmlns:a16="http://schemas.microsoft.com/office/drawing/2014/main" val="2535769644"/>
                    </a:ext>
                  </a:extLst>
                </a:gridCol>
                <a:gridCol w="4848025">
                  <a:extLst>
                    <a:ext uri="{9D8B030D-6E8A-4147-A177-3AD203B41FA5}">
                      <a16:colId xmlns:a16="http://schemas.microsoft.com/office/drawing/2014/main" val="57439912"/>
                    </a:ext>
                  </a:extLst>
                </a:gridCol>
                <a:gridCol w="4939462">
                  <a:extLst>
                    <a:ext uri="{9D8B030D-6E8A-4147-A177-3AD203B41FA5}">
                      <a16:colId xmlns:a16="http://schemas.microsoft.com/office/drawing/2014/main" val="2520291840"/>
                    </a:ext>
                  </a:extLst>
                </a:gridCol>
              </a:tblGrid>
              <a:tr h="410847">
                <a:tc>
                  <a:txBody>
                    <a:bodyPr/>
                    <a:lstStyle/>
                    <a:p>
                      <a:endParaRPr lang="nl-NL" sz="20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l-NL" sz="20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l-NL" sz="20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48256782"/>
                  </a:ext>
                </a:extLst>
              </a:tr>
              <a:tr h="2143927">
                <a:tc>
                  <a:txBody>
                    <a:bodyPr/>
                    <a:lstStyle/>
                    <a:p>
                      <a:endParaRPr lang="nl-NL" sz="20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CCC66">
                        <a:alpha val="30196"/>
                      </a:srgbClr>
                    </a:solidFill>
                  </a:tcPr>
                </a:tc>
                <a:tc>
                  <a:txBody>
                    <a:bodyPr/>
                    <a:lstStyle/>
                    <a:p>
                      <a:endParaRPr lang="nl-NL" sz="20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CCC66">
                        <a:alpha val="30196"/>
                      </a:srgbClr>
                    </a:solidFill>
                  </a:tcPr>
                </a:tc>
                <a:tc>
                  <a:txBody>
                    <a:bodyPr/>
                    <a:lstStyle/>
                    <a:p>
                      <a:endParaRPr lang="nl-NL" sz="20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CCC66">
                        <a:alpha val="30196"/>
                      </a:srgbClr>
                    </a:solidFill>
                  </a:tcPr>
                </a:tc>
                <a:extLst>
                  <a:ext uri="{0D108BD9-81ED-4DB2-BD59-A6C34878D82A}">
                    <a16:rowId xmlns:a16="http://schemas.microsoft.com/office/drawing/2014/main" val="2375257260"/>
                  </a:ext>
                </a:extLst>
              </a:tr>
              <a:tr h="2679911">
                <a:tc>
                  <a:txBody>
                    <a:bodyPr/>
                    <a:lstStyle/>
                    <a:p>
                      <a:endParaRPr lang="nl-NL" sz="20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E534F">
                        <a:alpha val="30196"/>
                      </a:srgbClr>
                    </a:solidFill>
                  </a:tcPr>
                </a:tc>
                <a:tc>
                  <a:txBody>
                    <a:bodyPr/>
                    <a:lstStyle/>
                    <a:p>
                      <a:endParaRPr lang="nl-NL" sz="20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E534F">
                        <a:alpha val="30196"/>
                      </a:srgbClr>
                    </a:solidFill>
                  </a:tcPr>
                </a:tc>
                <a:tc>
                  <a:txBody>
                    <a:bodyPr/>
                    <a:lstStyle/>
                    <a:p>
                      <a:endParaRPr lang="nl-NL" sz="20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E534F">
                        <a:alpha val="30196"/>
                      </a:srgbClr>
                    </a:solidFill>
                  </a:tcPr>
                </a:tc>
                <a:extLst>
                  <a:ext uri="{0D108BD9-81ED-4DB2-BD59-A6C34878D82A}">
                    <a16:rowId xmlns:a16="http://schemas.microsoft.com/office/drawing/2014/main" val="537998825"/>
                  </a:ext>
                </a:extLst>
              </a:tr>
            </a:tbl>
          </a:graphicData>
        </a:graphic>
      </p:graphicFrame>
      <p:graphicFrame>
        <p:nvGraphicFramePr>
          <p:cNvPr id="4" name="Table 3">
            <a:extLst>
              <a:ext uri="{FF2B5EF4-FFF2-40B4-BE49-F238E27FC236}">
                <a16:creationId xmlns:a16="http://schemas.microsoft.com/office/drawing/2014/main" id="{1B9E5C3A-C4EE-B03C-73A1-CEB40679DC25}"/>
              </a:ext>
            </a:extLst>
          </p:cNvPr>
          <p:cNvGraphicFramePr>
            <a:graphicFrameLocks noGrp="1"/>
          </p:cNvGraphicFramePr>
          <p:nvPr>
            <p:extLst>
              <p:ext uri="{D42A27DB-BD31-4B8C-83A1-F6EECF244321}">
                <p14:modId xmlns:p14="http://schemas.microsoft.com/office/powerpoint/2010/main" val="3260344959"/>
              </p:ext>
            </p:extLst>
          </p:nvPr>
        </p:nvGraphicFramePr>
        <p:xfrm>
          <a:off x="499995" y="1197301"/>
          <a:ext cx="11362838" cy="5263042"/>
        </p:xfrm>
        <a:graphic>
          <a:graphicData uri="http://schemas.openxmlformats.org/drawingml/2006/table">
            <a:tbl>
              <a:tblPr firstRow="1" firstCol="1" bandRow="1"/>
              <a:tblGrid>
                <a:gridCol w="1549522">
                  <a:extLst>
                    <a:ext uri="{9D8B030D-6E8A-4147-A177-3AD203B41FA5}">
                      <a16:colId xmlns:a16="http://schemas.microsoft.com/office/drawing/2014/main" val="2535769644"/>
                    </a:ext>
                  </a:extLst>
                </a:gridCol>
                <a:gridCol w="4783709">
                  <a:extLst>
                    <a:ext uri="{9D8B030D-6E8A-4147-A177-3AD203B41FA5}">
                      <a16:colId xmlns:a16="http://schemas.microsoft.com/office/drawing/2014/main" val="57439912"/>
                    </a:ext>
                  </a:extLst>
                </a:gridCol>
                <a:gridCol w="5029607">
                  <a:extLst>
                    <a:ext uri="{9D8B030D-6E8A-4147-A177-3AD203B41FA5}">
                      <a16:colId xmlns:a16="http://schemas.microsoft.com/office/drawing/2014/main" val="2520291840"/>
                    </a:ext>
                  </a:extLst>
                </a:gridCol>
              </a:tblGrid>
              <a:tr h="428734">
                <a:tc>
                  <a:txBody>
                    <a:bodyPr/>
                    <a:lstStyle/>
                    <a:p>
                      <a:r>
                        <a:rPr lang="nl-NL" sz="2000" b="1">
                          <a:effectLst/>
                          <a:latin typeface="Calibri" panose="020F0502020204030204" pitchFamily="34" charset="0"/>
                          <a:ea typeface="Times New Roman" panose="02020603050405020304" pitchFamily="18" charset="0"/>
                          <a:cs typeface="Calibri" panose="020F0502020204030204" pitchFamily="34" charset="0"/>
                        </a:rPr>
                        <a:t>Crisis type</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2000" b="1">
                          <a:solidFill>
                            <a:schemeClr val="accent3">
                              <a:lumMod val="50000"/>
                            </a:schemeClr>
                          </a:solidFill>
                          <a:effectLst/>
                          <a:latin typeface="Calibri" panose="020F0502020204030204" pitchFamily="34" charset="0"/>
                          <a:ea typeface="Times New Roman" panose="02020603050405020304" pitchFamily="18" charset="0"/>
                          <a:cs typeface="Calibri" panose="020F0502020204030204" pitchFamily="34" charset="0"/>
                        </a:rPr>
                        <a:t>Manageable</a:t>
                      </a:r>
                      <a:r>
                        <a:rPr lang="nl-NL" sz="2000">
                          <a:solidFill>
                            <a:schemeClr val="accent3">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it won’t kill us</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CCC66">
                        <a:alpha val="30196"/>
                      </a:srgbClr>
                    </a:solidFill>
                  </a:tcPr>
                </a:tc>
                <a:tc>
                  <a:txBody>
                    <a:bodyPr/>
                    <a:lstStyle/>
                    <a:p>
                      <a:r>
                        <a:rPr lang="nl-NL" sz="2000" b="1">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Existential</a:t>
                      </a:r>
                      <a:r>
                        <a:rPr lang="nl-NL" sz="200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 it will eventually wipe us out!</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E534F">
                        <a:alpha val="30196"/>
                      </a:srgbClr>
                    </a:solidFill>
                  </a:tcPr>
                </a:tc>
                <a:extLst>
                  <a:ext uri="{0D108BD9-81ED-4DB2-BD59-A6C34878D82A}">
                    <a16:rowId xmlns:a16="http://schemas.microsoft.com/office/drawing/2014/main" val="2548256782"/>
                  </a:ext>
                </a:extLst>
              </a:tr>
              <a:tr h="2148580">
                <a:tc>
                  <a:txBody>
                    <a:bodyPr/>
                    <a:lstStyle/>
                    <a:p>
                      <a:r>
                        <a:rPr lang="nl-NL" sz="2000" b="1">
                          <a:solidFill>
                            <a:schemeClr val="accent3">
                              <a:lumMod val="50000"/>
                            </a:schemeClr>
                          </a:solidFill>
                          <a:effectLst/>
                          <a:latin typeface="Calibri" panose="020F0502020204030204" pitchFamily="34" charset="0"/>
                          <a:ea typeface="Times New Roman" panose="02020603050405020304" pitchFamily="18" charset="0"/>
                          <a:cs typeface="Calibri" panose="020F0502020204030204" pitchFamily="34" charset="0"/>
                        </a:rPr>
                        <a:t>Slow</a:t>
                      </a:r>
                      <a:r>
                        <a:rPr lang="nl-NL" sz="2000">
                          <a:solidFill>
                            <a:schemeClr val="accent3">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p>
                    <a:p>
                      <a:r>
                        <a:rPr lang="nl-NL" sz="2000">
                          <a:solidFill>
                            <a:schemeClr val="accent3">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there is time</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l-NL" sz="2000" u="sng">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CCC66">
                        <a:alpha val="30196"/>
                      </a:srgbClr>
                    </a:solidFill>
                  </a:tcPr>
                </a:tc>
                <a:tc>
                  <a:txBody>
                    <a:bodyPr/>
                    <a:lstStyle/>
                    <a:p>
                      <a:endParaRPr lang="nl-NL" sz="20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E534F">
                        <a:alpha val="30196"/>
                      </a:srgbClr>
                    </a:solidFill>
                  </a:tcPr>
                </a:tc>
                <a:extLst>
                  <a:ext uri="{0D108BD9-81ED-4DB2-BD59-A6C34878D82A}">
                    <a16:rowId xmlns:a16="http://schemas.microsoft.com/office/drawing/2014/main" val="2375257260"/>
                  </a:ext>
                </a:extLst>
              </a:tr>
              <a:tr h="2685728">
                <a:tc>
                  <a:txBody>
                    <a:bodyPr/>
                    <a:lstStyle/>
                    <a:p>
                      <a:r>
                        <a:rPr lang="nl-NL" sz="2000" b="1">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Acute</a:t>
                      </a:r>
                      <a:r>
                        <a:rPr lang="nl-NL" sz="200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 </a:t>
                      </a:r>
                    </a:p>
                    <a:p>
                      <a:r>
                        <a:rPr lang="nl-NL" sz="200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act now!</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l-NL" sz="20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CCC66">
                        <a:alpha val="30196"/>
                      </a:srgbClr>
                    </a:solidFill>
                  </a:tcPr>
                </a:tc>
                <a:tc>
                  <a:txBody>
                    <a:bodyPr/>
                    <a:lstStyle/>
                    <a:p>
                      <a:endParaRPr lang="nl-NL" sz="20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E534F">
                        <a:alpha val="30196"/>
                      </a:srgbClr>
                    </a:solidFill>
                  </a:tcPr>
                </a:tc>
                <a:extLst>
                  <a:ext uri="{0D108BD9-81ED-4DB2-BD59-A6C34878D82A}">
                    <a16:rowId xmlns:a16="http://schemas.microsoft.com/office/drawing/2014/main" val="537998825"/>
                  </a:ext>
                </a:extLst>
              </a:tr>
            </a:tbl>
          </a:graphicData>
        </a:graphic>
      </p:graphicFrame>
      <p:sp>
        <p:nvSpPr>
          <p:cNvPr id="2" name="Title 1">
            <a:extLst>
              <a:ext uri="{FF2B5EF4-FFF2-40B4-BE49-F238E27FC236}">
                <a16:creationId xmlns:a16="http://schemas.microsoft.com/office/drawing/2014/main" id="{CC226F8E-A205-8542-3ACE-24ACD5E2D842}"/>
              </a:ext>
            </a:extLst>
          </p:cNvPr>
          <p:cNvSpPr>
            <a:spLocks noGrp="1"/>
          </p:cNvSpPr>
          <p:nvPr>
            <p:ph type="title"/>
          </p:nvPr>
        </p:nvSpPr>
        <p:spPr>
          <a:xfrm>
            <a:off x="499996" y="328613"/>
            <a:ext cx="11276080" cy="763587"/>
          </a:xfrm>
        </p:spPr>
        <p:txBody>
          <a:bodyPr/>
          <a:lstStyle/>
          <a:p>
            <a:r>
              <a:rPr lang="en-GB"/>
              <a:t>How to </a:t>
            </a:r>
            <a:r>
              <a:rPr lang="en-GB" b="1"/>
              <a:t>solve the polycrisis</a:t>
            </a:r>
            <a:endParaRPr lang="nl-NL"/>
          </a:p>
        </p:txBody>
      </p:sp>
      <p:sp>
        <p:nvSpPr>
          <p:cNvPr id="12" name="TextBox 11">
            <a:extLst>
              <a:ext uri="{FF2B5EF4-FFF2-40B4-BE49-F238E27FC236}">
                <a16:creationId xmlns:a16="http://schemas.microsoft.com/office/drawing/2014/main" id="{57DA29C0-980A-E07C-7E9F-59A9BFA9B926}"/>
              </a:ext>
            </a:extLst>
          </p:cNvPr>
          <p:cNvSpPr txBox="1"/>
          <p:nvPr/>
        </p:nvSpPr>
        <p:spPr>
          <a:xfrm>
            <a:off x="2049964" y="1627519"/>
            <a:ext cx="3899569" cy="1815882"/>
          </a:xfrm>
          <a:prstGeom prst="rect">
            <a:avLst/>
          </a:prstGeom>
          <a:noFill/>
          <a:ln>
            <a:noFill/>
          </a:ln>
        </p:spPr>
        <p:txBody>
          <a:bodyPr wrap="square" rtlCol="0">
            <a:spAutoFit/>
          </a:bodyPr>
          <a:lstStyle/>
          <a:p>
            <a:pPr marL="285750" indent="-285750">
              <a:buFont typeface="Arial" panose="020B0604020202020204" pitchFamily="34" charset="0"/>
              <a:buChar char="•"/>
            </a:pPr>
            <a:r>
              <a:rPr lang="en-GB" sz="1600" b="1">
                <a:solidFill>
                  <a:schemeClr val="accent3">
                    <a:lumMod val="75000"/>
                  </a:schemeClr>
                </a:solidFill>
              </a:rPr>
              <a:t>Labor migration, asylum migration</a:t>
            </a:r>
          </a:p>
          <a:p>
            <a:pPr marL="285750" indent="-285750">
              <a:buFont typeface="Arial" panose="020B0604020202020204" pitchFamily="34" charset="0"/>
              <a:buChar char="•"/>
            </a:pPr>
            <a:r>
              <a:rPr lang="nl-NL" sz="1600" b="1">
                <a:solidFill>
                  <a:schemeClr val="accent3">
                    <a:lumMod val="75000"/>
                  </a:schemeClr>
                </a:solidFill>
              </a:rPr>
              <a:t>Natural resource shortages </a:t>
            </a:r>
            <a:r>
              <a:rPr lang="en-GB" sz="1600" b="1">
                <a:solidFill>
                  <a:schemeClr val="accent3">
                    <a:lumMod val="75000"/>
                  </a:schemeClr>
                </a:solidFill>
              </a:rPr>
              <a:t> </a:t>
            </a:r>
          </a:p>
          <a:p>
            <a:pPr marL="285750" indent="-285750">
              <a:buFont typeface="Arial" panose="020B0604020202020204" pitchFamily="34" charset="0"/>
              <a:buChar char="•"/>
            </a:pPr>
            <a:r>
              <a:rPr lang="en-GB" sz="1600" b="1">
                <a:solidFill>
                  <a:schemeClr val="accent3">
                    <a:lumMod val="75000"/>
                  </a:schemeClr>
                </a:solidFill>
              </a:rPr>
              <a:t>Nitrogen crisis </a:t>
            </a:r>
          </a:p>
          <a:p>
            <a:pPr marL="285750" indent="-285750">
              <a:buFont typeface="Arial" panose="020B0604020202020204" pitchFamily="34" charset="0"/>
              <a:buChar char="•"/>
            </a:pPr>
            <a:r>
              <a:rPr lang="en-GB" sz="1600" b="1">
                <a:solidFill>
                  <a:schemeClr val="accent3">
                    <a:lumMod val="75000"/>
                  </a:schemeClr>
                </a:solidFill>
              </a:rPr>
              <a:t>Grid congestion </a:t>
            </a:r>
          </a:p>
          <a:p>
            <a:pPr marL="285750" indent="-285750">
              <a:buFont typeface="Arial" panose="020B0604020202020204" pitchFamily="34" charset="0"/>
              <a:buChar char="•"/>
            </a:pPr>
            <a:r>
              <a:rPr lang="en-GB" sz="1600" b="1">
                <a:solidFill>
                  <a:schemeClr val="accent3">
                    <a:lumMod val="75000"/>
                  </a:schemeClr>
                </a:solidFill>
              </a:rPr>
              <a:t>Housing crisis </a:t>
            </a:r>
          </a:p>
          <a:p>
            <a:pPr marL="285750" indent="-285750">
              <a:buFont typeface="Arial" panose="020B0604020202020204" pitchFamily="34" charset="0"/>
              <a:buChar char="•"/>
            </a:pPr>
            <a:r>
              <a:rPr lang="en-GB" sz="1600" b="1">
                <a:solidFill>
                  <a:schemeClr val="accent3">
                    <a:lumMod val="75000"/>
                  </a:schemeClr>
                </a:solidFill>
              </a:rPr>
              <a:t>Poverty </a:t>
            </a:r>
          </a:p>
          <a:p>
            <a:pPr marL="285750" indent="-285750">
              <a:buFont typeface="Arial" panose="020B0604020202020204" pitchFamily="34" charset="0"/>
              <a:buChar char="•"/>
            </a:pPr>
            <a:r>
              <a:rPr lang="en-GB" sz="1600" b="1">
                <a:solidFill>
                  <a:schemeClr val="accent3">
                    <a:lumMod val="75000"/>
                  </a:schemeClr>
                </a:solidFill>
              </a:rPr>
              <a:t>Drug crime</a:t>
            </a:r>
            <a:endParaRPr lang="nl-NL" sz="1600" b="1">
              <a:solidFill>
                <a:schemeClr val="accent3">
                  <a:lumMod val="75000"/>
                </a:schemeClr>
              </a:solidFill>
              <a:effectLst/>
              <a:ea typeface="Times New Roman" panose="02020603050405020304" pitchFamily="18" charset="0"/>
              <a:cs typeface="Calibri" panose="020F0502020204030204" pitchFamily="34" charset="0"/>
            </a:endParaRPr>
          </a:p>
        </p:txBody>
      </p:sp>
      <p:sp>
        <p:nvSpPr>
          <p:cNvPr id="13" name="TextBox 12">
            <a:extLst>
              <a:ext uri="{FF2B5EF4-FFF2-40B4-BE49-F238E27FC236}">
                <a16:creationId xmlns:a16="http://schemas.microsoft.com/office/drawing/2014/main" id="{8CF8B51A-A89B-7118-0285-2F30D320FC52}"/>
              </a:ext>
            </a:extLst>
          </p:cNvPr>
          <p:cNvSpPr txBox="1"/>
          <p:nvPr/>
        </p:nvSpPr>
        <p:spPr>
          <a:xfrm>
            <a:off x="6839074" y="1618886"/>
            <a:ext cx="4197262" cy="2062103"/>
          </a:xfrm>
          <a:prstGeom prst="rect">
            <a:avLst/>
          </a:prstGeom>
          <a:noFill/>
          <a:ln>
            <a:noFill/>
          </a:ln>
        </p:spPr>
        <p:txBody>
          <a:bodyPr wrap="square" rtlCol="0">
            <a:spAutoFit/>
          </a:bodyPr>
          <a:lstStyle/>
          <a:p>
            <a:pPr marL="285750" indent="-285750">
              <a:buFont typeface="Arial" panose="020B0604020202020204" pitchFamily="34" charset="0"/>
              <a:buChar char="•"/>
            </a:pPr>
            <a:r>
              <a:rPr lang="nl-NL" sz="1600" b="1">
                <a:solidFill>
                  <a:schemeClr val="accent6">
                    <a:lumMod val="50000"/>
                  </a:schemeClr>
                </a:solidFill>
              </a:rPr>
              <a:t>Extreme inequality, polarisation </a:t>
            </a:r>
          </a:p>
          <a:p>
            <a:pPr marL="285750" indent="-285750">
              <a:buFont typeface="Arial" panose="020B0604020202020204" pitchFamily="34" charset="0"/>
              <a:buChar char="•"/>
            </a:pPr>
            <a:r>
              <a:rPr lang="nl-NL" sz="1600" b="1">
                <a:solidFill>
                  <a:schemeClr val="accent6">
                    <a:lumMod val="50000"/>
                  </a:schemeClr>
                </a:solidFill>
              </a:rPr>
              <a:t>Agriculture soil degradation</a:t>
            </a:r>
          </a:p>
          <a:p>
            <a:pPr marL="285750" indent="-285750">
              <a:buFont typeface="Arial" panose="020B0604020202020204" pitchFamily="34" charset="0"/>
              <a:buChar char="•"/>
            </a:pPr>
            <a:r>
              <a:rPr lang="nl-NL" sz="1600" b="1">
                <a:solidFill>
                  <a:schemeClr val="accent6">
                    <a:lumMod val="50000"/>
                  </a:schemeClr>
                </a:solidFill>
              </a:rPr>
              <a:t>Geopolitical tensions</a:t>
            </a:r>
          </a:p>
          <a:p>
            <a:pPr marL="285750" indent="-285750">
              <a:buFont typeface="Arial" panose="020B0604020202020204" pitchFamily="34" charset="0"/>
              <a:buChar char="•"/>
            </a:pPr>
            <a:r>
              <a:rPr lang="nl-NL" sz="1600" b="1">
                <a:solidFill>
                  <a:schemeClr val="accent6">
                    <a:lumMod val="50000"/>
                  </a:schemeClr>
                </a:solidFill>
              </a:rPr>
              <a:t>Climate migration</a:t>
            </a:r>
          </a:p>
          <a:p>
            <a:pPr marL="285750" indent="-285750">
              <a:buFont typeface="Arial" panose="020B0604020202020204" pitchFamily="34" charset="0"/>
              <a:buChar char="•"/>
            </a:pPr>
            <a:r>
              <a:rPr lang="nl-NL" sz="1600" b="1">
                <a:solidFill>
                  <a:schemeClr val="accent6">
                    <a:lumMod val="50000"/>
                  </a:schemeClr>
                </a:solidFill>
              </a:rPr>
              <a:t>Biodiversity crisis </a:t>
            </a:r>
            <a:r>
              <a:rPr lang="nl-NL" sz="1600">
                <a:solidFill>
                  <a:schemeClr val="accent6">
                    <a:lumMod val="50000"/>
                  </a:schemeClr>
                </a:solidFill>
              </a:rPr>
              <a:t>(6th mass extinction, pollinator decline, ocean acidification) </a:t>
            </a:r>
          </a:p>
          <a:p>
            <a:pPr marL="285750" indent="-285750">
              <a:buFont typeface="Arial" panose="020B0604020202020204" pitchFamily="34" charset="0"/>
              <a:buChar char="•"/>
            </a:pPr>
            <a:r>
              <a:rPr lang="nl-NL" sz="1600" b="1">
                <a:solidFill>
                  <a:schemeClr val="accent6">
                    <a:lumMod val="50000"/>
                  </a:schemeClr>
                </a:solidFill>
              </a:rPr>
              <a:t>Climate crisis </a:t>
            </a:r>
            <a:r>
              <a:rPr lang="nl-NL" sz="1600">
                <a:solidFill>
                  <a:schemeClr val="accent6">
                    <a:lumMod val="50000"/>
                  </a:schemeClr>
                </a:solidFill>
              </a:rPr>
              <a:t>(extreme weather, sea level rise, desertification) </a:t>
            </a:r>
          </a:p>
        </p:txBody>
      </p:sp>
      <p:sp>
        <p:nvSpPr>
          <p:cNvPr id="14" name="TextBox 13">
            <a:extLst>
              <a:ext uri="{FF2B5EF4-FFF2-40B4-BE49-F238E27FC236}">
                <a16:creationId xmlns:a16="http://schemas.microsoft.com/office/drawing/2014/main" id="{CC72958E-FCF5-231A-9D78-7F296D7FEC80}"/>
              </a:ext>
            </a:extLst>
          </p:cNvPr>
          <p:cNvSpPr txBox="1"/>
          <p:nvPr/>
        </p:nvSpPr>
        <p:spPr>
          <a:xfrm>
            <a:off x="2049964" y="3803248"/>
            <a:ext cx="4055120" cy="1569660"/>
          </a:xfrm>
          <a:prstGeom prst="rect">
            <a:avLst/>
          </a:prstGeom>
          <a:noFill/>
          <a:ln>
            <a:noFill/>
          </a:ln>
        </p:spPr>
        <p:txBody>
          <a:bodyPr wrap="square" rtlCol="0">
            <a:spAutoFit/>
          </a:bodyPr>
          <a:lstStyle/>
          <a:p>
            <a:pPr marL="285750" indent="-285750">
              <a:buFont typeface="Arial" panose="020B0604020202020204" pitchFamily="34" charset="0"/>
              <a:buChar char="•"/>
            </a:pPr>
            <a:r>
              <a:rPr lang="en-GB" sz="1600" b="1">
                <a:solidFill>
                  <a:schemeClr val="accent6">
                    <a:lumMod val="50000"/>
                  </a:schemeClr>
                </a:solidFill>
                <a:effectLst/>
                <a:ea typeface="Times New Roman" panose="02020603050405020304" pitchFamily="18" charset="0"/>
                <a:cs typeface="Calibri" panose="020F0502020204030204" pitchFamily="34" charset="0"/>
              </a:rPr>
              <a:t>Water shortages</a:t>
            </a:r>
            <a:endParaRPr lang="en-GB" sz="1600" b="1">
              <a:solidFill>
                <a:schemeClr val="accent6">
                  <a:lumMod val="50000"/>
                </a:schemeClr>
              </a:solidFill>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r>
              <a:rPr lang="en-GB" sz="1600" b="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Local floodings</a:t>
            </a:r>
          </a:p>
          <a:p>
            <a:pPr marL="285750" indent="-285750">
              <a:buFont typeface="Arial" panose="020B0604020202020204" pitchFamily="34" charset="0"/>
              <a:buChar char="•"/>
            </a:pPr>
            <a:r>
              <a:rPr lang="en-GB" sz="1600" b="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Pandemics</a:t>
            </a:r>
          </a:p>
          <a:p>
            <a:pPr marL="285750" indent="-285750">
              <a:buFont typeface="Arial" panose="020B0604020202020204" pitchFamily="34" charset="0"/>
              <a:buChar char="•"/>
            </a:pPr>
            <a:r>
              <a:rPr lang="en-GB" sz="1600" b="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Wildfires</a:t>
            </a:r>
          </a:p>
          <a:p>
            <a:pPr marL="285750" indent="-285750">
              <a:buFont typeface="Arial" panose="020B0604020202020204" pitchFamily="34" charset="0"/>
              <a:buChar char="•"/>
            </a:pPr>
            <a:r>
              <a:rPr lang="en-GB" sz="1600" b="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Hurricanes</a:t>
            </a:r>
          </a:p>
          <a:p>
            <a:pPr marL="285750" indent="-285750">
              <a:buFont typeface="Arial" panose="020B0604020202020204" pitchFamily="34" charset="0"/>
              <a:buChar char="•"/>
            </a:pPr>
            <a:r>
              <a:rPr lang="en-GB" sz="1600" b="1">
                <a:solidFill>
                  <a:schemeClr val="accent6">
                    <a:lumMod val="50000"/>
                  </a:schemeClr>
                </a:solidFill>
                <a:ea typeface="Times New Roman" panose="02020603050405020304" pitchFamily="18" charset="0"/>
                <a:cs typeface="Calibri" panose="020F0502020204030204" pitchFamily="34" charset="0"/>
              </a:rPr>
              <a:t>Terrorism</a:t>
            </a:r>
            <a:endParaRPr lang="nl-NL" sz="1600">
              <a:solidFill>
                <a:schemeClr val="accent6">
                  <a:lumMod val="50000"/>
                </a:schemeClr>
              </a:solidFill>
              <a:effectLst/>
              <a:ea typeface="Times New Roman" panose="02020603050405020304" pitchFamily="18" charset="0"/>
              <a:cs typeface="Calibri" panose="020F0502020204030204" pitchFamily="34" charset="0"/>
            </a:endParaRPr>
          </a:p>
        </p:txBody>
      </p:sp>
      <p:sp>
        <p:nvSpPr>
          <p:cNvPr id="15" name="TextBox 14">
            <a:extLst>
              <a:ext uri="{FF2B5EF4-FFF2-40B4-BE49-F238E27FC236}">
                <a16:creationId xmlns:a16="http://schemas.microsoft.com/office/drawing/2014/main" id="{15B34417-D33B-0B59-E04B-F39EDCEBB8CE}"/>
              </a:ext>
            </a:extLst>
          </p:cNvPr>
          <p:cNvSpPr txBox="1"/>
          <p:nvPr/>
        </p:nvSpPr>
        <p:spPr>
          <a:xfrm>
            <a:off x="6829791" y="3794009"/>
            <a:ext cx="4946609" cy="1077218"/>
          </a:xfrm>
          <a:prstGeom prst="rect">
            <a:avLst/>
          </a:prstGeom>
          <a:noFill/>
          <a:ln>
            <a:noFill/>
          </a:ln>
        </p:spPr>
        <p:txBody>
          <a:bodyPr wrap="square" rtlCol="0">
            <a:spAutoFit/>
          </a:bodyPr>
          <a:lstStyle/>
          <a:p>
            <a:pPr marL="285750" indent="-285750">
              <a:buFont typeface="Arial" panose="020B0604020202020204" pitchFamily="34" charset="0"/>
              <a:buChar char="•"/>
            </a:pPr>
            <a:r>
              <a:rPr lang="en-GB" sz="1600" b="1">
                <a:solidFill>
                  <a:schemeClr val="accent2">
                    <a:lumMod val="75000"/>
                  </a:schemeClr>
                </a:solidFill>
                <a:ea typeface="Times New Roman" panose="02020603050405020304" pitchFamily="18" charset="0"/>
                <a:cs typeface="Calibri" panose="020F0502020204030204" pitchFamily="34" charset="0"/>
              </a:rPr>
              <a:t>Dike breach</a:t>
            </a:r>
          </a:p>
          <a:p>
            <a:pPr marL="285750" indent="-285750">
              <a:buFont typeface="Arial" panose="020B0604020202020204" pitchFamily="34" charset="0"/>
              <a:buChar char="•"/>
            </a:pPr>
            <a:r>
              <a:rPr lang="en-GB" sz="1600" b="1">
                <a:solidFill>
                  <a:schemeClr val="accent2">
                    <a:lumMod val="75000"/>
                  </a:schemeClr>
                </a:solidFill>
                <a:ea typeface="Times New Roman" panose="02020603050405020304" pitchFamily="18" charset="0"/>
                <a:cs typeface="Calibri" panose="020F0502020204030204" pitchFamily="34" charset="0"/>
              </a:rPr>
              <a:t>Famine</a:t>
            </a:r>
          </a:p>
          <a:p>
            <a:pPr marL="285750" indent="-285750">
              <a:buFont typeface="Arial" panose="020B0604020202020204" pitchFamily="34" charset="0"/>
              <a:buChar char="•"/>
            </a:pPr>
            <a:r>
              <a:rPr lang="en-GB" sz="1600" b="1">
                <a:solidFill>
                  <a:schemeClr val="accent2">
                    <a:lumMod val="75000"/>
                  </a:schemeClr>
                </a:solidFill>
                <a:ea typeface="Times New Roman" panose="02020603050405020304" pitchFamily="18" charset="0"/>
                <a:cs typeface="Calibri" panose="020F0502020204030204" pitchFamily="34" charset="0"/>
              </a:rPr>
              <a:t>Foreign aggression</a:t>
            </a:r>
          </a:p>
          <a:p>
            <a:pPr marL="285750" indent="-285750">
              <a:buFont typeface="Arial" panose="020B0604020202020204" pitchFamily="34" charset="0"/>
              <a:buChar char="•"/>
            </a:pPr>
            <a:r>
              <a:rPr lang="en-GB" sz="1600" b="1">
                <a:solidFill>
                  <a:schemeClr val="accent2">
                    <a:lumMod val="75000"/>
                  </a:schemeClr>
                </a:solidFill>
                <a:ea typeface="Times New Roman" panose="02020603050405020304" pitchFamily="18" charset="0"/>
                <a:cs typeface="Calibri" panose="020F0502020204030204" pitchFamily="34" charset="0"/>
              </a:rPr>
              <a:t>Civil war</a:t>
            </a:r>
            <a:endParaRPr lang="nl-NL" sz="1600">
              <a:solidFill>
                <a:schemeClr val="accent2">
                  <a:lumMod val="75000"/>
                </a:schemeClr>
              </a:solidFill>
              <a:ea typeface="Times New Roman" panose="02020603050405020304" pitchFamily="18" charset="0"/>
              <a:cs typeface="Calibri" panose="020F0502020204030204" pitchFamily="34" charset="0"/>
            </a:endParaRPr>
          </a:p>
        </p:txBody>
      </p:sp>
      <p:sp>
        <p:nvSpPr>
          <p:cNvPr id="37" name="Right Triangle 36">
            <a:extLst>
              <a:ext uri="{FF2B5EF4-FFF2-40B4-BE49-F238E27FC236}">
                <a16:creationId xmlns:a16="http://schemas.microsoft.com/office/drawing/2014/main" id="{BB3F9929-3E35-33F7-0B2D-4D448D8A87BF}"/>
              </a:ext>
            </a:extLst>
          </p:cNvPr>
          <p:cNvSpPr/>
          <p:nvPr/>
        </p:nvSpPr>
        <p:spPr>
          <a:xfrm flipH="1">
            <a:off x="2049964" y="1666840"/>
            <a:ext cx="4794788" cy="2111614"/>
          </a:xfrm>
          <a:prstGeom prst="rtTriangle">
            <a:avLst/>
          </a:prstGeom>
          <a:solidFill>
            <a:srgbClr val="FFFFF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Right Triangle 37">
            <a:extLst>
              <a:ext uri="{FF2B5EF4-FFF2-40B4-BE49-F238E27FC236}">
                <a16:creationId xmlns:a16="http://schemas.microsoft.com/office/drawing/2014/main" id="{EA7D909D-6BEA-4E99-D171-43A5AFF2B71B}"/>
              </a:ext>
            </a:extLst>
          </p:cNvPr>
          <p:cNvSpPr/>
          <p:nvPr/>
        </p:nvSpPr>
        <p:spPr>
          <a:xfrm flipH="1">
            <a:off x="6845449" y="1656737"/>
            <a:ext cx="5017384" cy="2111614"/>
          </a:xfrm>
          <a:prstGeom prst="rtTriangle">
            <a:avLst/>
          </a:prstGeom>
          <a:solidFill>
            <a:srgbClr val="FFFFF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Right Triangle 38">
            <a:extLst>
              <a:ext uri="{FF2B5EF4-FFF2-40B4-BE49-F238E27FC236}">
                <a16:creationId xmlns:a16="http://schemas.microsoft.com/office/drawing/2014/main" id="{CA7211E4-97A3-F4B6-72F0-C9D7C79D5DF8}"/>
              </a:ext>
            </a:extLst>
          </p:cNvPr>
          <p:cNvSpPr/>
          <p:nvPr/>
        </p:nvSpPr>
        <p:spPr>
          <a:xfrm flipH="1">
            <a:off x="6827104" y="3768351"/>
            <a:ext cx="5017384" cy="2675881"/>
          </a:xfrm>
          <a:prstGeom prst="rtTriangle">
            <a:avLst/>
          </a:prstGeom>
          <a:solidFill>
            <a:srgbClr val="FFFFF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Right Triangle 39">
            <a:extLst>
              <a:ext uri="{FF2B5EF4-FFF2-40B4-BE49-F238E27FC236}">
                <a16:creationId xmlns:a16="http://schemas.microsoft.com/office/drawing/2014/main" id="{37AE82AE-A6EF-B218-F280-C23CCE0F4499}"/>
              </a:ext>
            </a:extLst>
          </p:cNvPr>
          <p:cNvSpPr/>
          <p:nvPr/>
        </p:nvSpPr>
        <p:spPr>
          <a:xfrm flipH="1">
            <a:off x="2047277" y="3775204"/>
            <a:ext cx="4782514" cy="2675881"/>
          </a:xfrm>
          <a:prstGeom prst="rtTriangle">
            <a:avLst/>
          </a:prstGeom>
          <a:solidFill>
            <a:srgbClr val="FFFFF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xtBox 2">
            <a:extLst>
              <a:ext uri="{FF2B5EF4-FFF2-40B4-BE49-F238E27FC236}">
                <a16:creationId xmlns:a16="http://schemas.microsoft.com/office/drawing/2014/main" id="{4020FD73-DDB9-5AD7-75E0-14CD095CF135}"/>
              </a:ext>
            </a:extLst>
          </p:cNvPr>
          <p:cNvSpPr txBox="1"/>
          <p:nvPr/>
        </p:nvSpPr>
        <p:spPr>
          <a:xfrm>
            <a:off x="3979412" y="2227260"/>
            <a:ext cx="2850379" cy="1477328"/>
          </a:xfrm>
          <a:prstGeom prst="rect">
            <a:avLst/>
          </a:prstGeom>
          <a:noFill/>
          <a:ln>
            <a:noFill/>
          </a:ln>
        </p:spPr>
        <p:txBody>
          <a:bodyPr wrap="square" rtlCol="0">
            <a:spAutoFit/>
          </a:bodyPr>
          <a:lstStyle/>
          <a:p>
            <a:r>
              <a:rPr lang="nl-NL" sz="1800" b="1">
                <a:effectLst/>
                <a:latin typeface="Calibri" panose="020F0502020204030204" pitchFamily="34" charset="0"/>
                <a:ea typeface="Times New Roman" panose="02020603050405020304" pitchFamily="18" charset="0"/>
                <a:cs typeface="Calibri" panose="020F0502020204030204" pitchFamily="34" charset="0"/>
              </a:rPr>
              <a:t>Liberal democratic decision making</a:t>
            </a:r>
            <a:r>
              <a:rPr lang="nl-NL" sz="180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a:t>
            </a:r>
            <a:r>
              <a:rPr lang="nl-NL" sz="1800">
                <a:effectLst/>
                <a:latin typeface="Calibri" panose="020F0502020204030204" pitchFamily="34" charset="0"/>
                <a:ea typeface="Times New Roman" panose="02020603050405020304" pitchFamily="18" charset="0"/>
                <a:cs typeface="Calibri" panose="020F0502020204030204" pitchFamily="34" charset="0"/>
              </a:rPr>
              <a:t> </a:t>
            </a:r>
            <a:r>
              <a:rPr lang="nl-NL" sz="1800" u="sng">
                <a:solidFill>
                  <a:schemeClr val="accent3">
                    <a:lumMod val="50000"/>
                  </a:schemeClr>
                </a:solidFill>
                <a:effectLst/>
                <a:latin typeface="Calibri" panose="020F0502020204030204" pitchFamily="34" charset="0"/>
                <a:ea typeface="Times New Roman" panose="02020603050405020304" pitchFamily="18" charset="0"/>
                <a:cs typeface="Calibri" panose="020F0502020204030204" pitchFamily="34" charset="0"/>
              </a:rPr>
              <a:t>Parliaments on all levels </a:t>
            </a:r>
            <a:r>
              <a:rPr lang="nl-NL" sz="1800">
                <a:solidFill>
                  <a:schemeClr val="accent3">
                    <a:lumMod val="50000"/>
                  </a:schemeClr>
                </a:solidFill>
                <a:effectLst/>
                <a:latin typeface="Calibri" panose="020F0502020204030204" pitchFamily="34" charset="0"/>
                <a:ea typeface="Times New Roman" panose="02020603050405020304" pitchFamily="18" charset="0"/>
                <a:cs typeface="Calibri" panose="020F0502020204030204" pitchFamily="34" charset="0"/>
              </a:rPr>
              <a:t>decide on policies, laws, budgets and public administration</a:t>
            </a:r>
            <a:endParaRPr lang="nl-NL" sz="1800" u="sng">
              <a:solidFill>
                <a:schemeClr val="accent3">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p:txBody>
      </p:sp>
      <p:grpSp>
        <p:nvGrpSpPr>
          <p:cNvPr id="5" name="Groep 4">
            <a:extLst>
              <a:ext uri="{FF2B5EF4-FFF2-40B4-BE49-F238E27FC236}">
                <a16:creationId xmlns:a16="http://schemas.microsoft.com/office/drawing/2014/main" id="{314A253F-CDFA-04C5-6D89-E72FEA75CCFF}"/>
              </a:ext>
            </a:extLst>
          </p:cNvPr>
          <p:cNvGrpSpPr>
            <a:grpSpLocks/>
          </p:cNvGrpSpPr>
          <p:nvPr/>
        </p:nvGrpSpPr>
        <p:grpSpPr bwMode="auto">
          <a:xfrm>
            <a:off x="6101447" y="1793388"/>
            <a:ext cx="621719" cy="621718"/>
            <a:chOff x="3608388" y="2465388"/>
            <a:chExt cx="1927225" cy="1927225"/>
          </a:xfrm>
        </p:grpSpPr>
        <p:grpSp>
          <p:nvGrpSpPr>
            <p:cNvPr id="7" name="Groep 25">
              <a:extLst>
                <a:ext uri="{FF2B5EF4-FFF2-40B4-BE49-F238E27FC236}">
                  <a16:creationId xmlns:a16="http://schemas.microsoft.com/office/drawing/2014/main" id="{1BE408DE-F79B-AD29-9FB7-BAB951E87254}"/>
                </a:ext>
              </a:extLst>
            </p:cNvPr>
            <p:cNvGrpSpPr>
              <a:grpSpLocks/>
            </p:cNvGrpSpPr>
            <p:nvPr/>
          </p:nvGrpSpPr>
          <p:grpSpPr bwMode="auto">
            <a:xfrm>
              <a:off x="3608388" y="2465388"/>
              <a:ext cx="1927225" cy="1927225"/>
              <a:chOff x="415520" y="1334309"/>
              <a:chExt cx="1927225" cy="1927225"/>
            </a:xfrm>
          </p:grpSpPr>
          <p:sp>
            <p:nvSpPr>
              <p:cNvPr id="25" name="AutoShape 62">
                <a:extLst>
                  <a:ext uri="{FF2B5EF4-FFF2-40B4-BE49-F238E27FC236}">
                    <a16:creationId xmlns:a16="http://schemas.microsoft.com/office/drawing/2014/main" id="{9EEB0306-C5D4-7C1D-6357-5BEF56E605B2}"/>
                  </a:ext>
                </a:extLst>
              </p:cNvPr>
              <p:cNvSpPr>
                <a:spLocks noChangeArrowheads="1"/>
              </p:cNvSpPr>
              <p:nvPr/>
            </p:nvSpPr>
            <p:spPr bwMode="auto">
              <a:xfrm rot="7114948">
                <a:off x="415519" y="1336161"/>
                <a:ext cx="1927225" cy="1923521"/>
              </a:xfrm>
              <a:prstGeom prst="blockArc">
                <a:avLst>
                  <a:gd name="adj1" fmla="val 10800000"/>
                  <a:gd name="adj2" fmla="val 12803914"/>
                  <a:gd name="adj3" fmla="val 11173"/>
                </a:avLst>
              </a:prstGeom>
              <a:solidFill>
                <a:srgbClr val="9966FF"/>
              </a:solidFill>
              <a:ln w="9525">
                <a:noFill/>
                <a:miter lim="800000"/>
                <a:headEnd/>
                <a:tailEnd/>
              </a:ln>
            </p:spPr>
            <p:txBody>
              <a:bodyPr wrap="none" anchor="ctr"/>
              <a:lstStyle/>
              <a:p>
                <a:pPr>
                  <a:defRPr/>
                </a:pPr>
                <a:endParaRPr lang="en-GB"/>
              </a:p>
            </p:txBody>
          </p:sp>
          <p:sp>
            <p:nvSpPr>
              <p:cNvPr id="26" name="AutoShape 62">
                <a:extLst>
                  <a:ext uri="{FF2B5EF4-FFF2-40B4-BE49-F238E27FC236}">
                    <a16:creationId xmlns:a16="http://schemas.microsoft.com/office/drawing/2014/main" id="{B27ECC36-6CBD-DDFC-2C89-9A0A95BE0E7E}"/>
                  </a:ext>
                </a:extLst>
              </p:cNvPr>
              <p:cNvSpPr>
                <a:spLocks noChangeArrowheads="1"/>
              </p:cNvSpPr>
              <p:nvPr/>
            </p:nvSpPr>
            <p:spPr bwMode="auto">
              <a:xfrm rot="1611153">
                <a:off x="415520" y="1336160"/>
                <a:ext cx="1927225" cy="1923524"/>
              </a:xfrm>
              <a:prstGeom prst="blockArc">
                <a:avLst>
                  <a:gd name="adj1" fmla="val 10800000"/>
                  <a:gd name="adj2" fmla="val 12688545"/>
                  <a:gd name="adj3" fmla="val 11099"/>
                </a:avLst>
              </a:prstGeom>
              <a:solidFill>
                <a:srgbClr val="00CC66"/>
              </a:solidFill>
              <a:ln w="9525">
                <a:noFill/>
                <a:miter lim="800000"/>
                <a:headEnd/>
                <a:tailEnd/>
              </a:ln>
            </p:spPr>
            <p:txBody>
              <a:bodyPr wrap="none" anchor="ctr"/>
              <a:lstStyle/>
              <a:p>
                <a:pPr>
                  <a:defRPr/>
                </a:pPr>
                <a:endParaRPr lang="en-GB"/>
              </a:p>
            </p:txBody>
          </p:sp>
          <p:sp>
            <p:nvSpPr>
              <p:cNvPr id="27" name="AutoShape 62">
                <a:extLst>
                  <a:ext uri="{FF2B5EF4-FFF2-40B4-BE49-F238E27FC236}">
                    <a16:creationId xmlns:a16="http://schemas.microsoft.com/office/drawing/2014/main" id="{4F8E9DFF-E41F-F231-40CA-3679C998FAC4}"/>
                  </a:ext>
                </a:extLst>
              </p:cNvPr>
              <p:cNvSpPr>
                <a:spLocks noChangeArrowheads="1"/>
              </p:cNvSpPr>
              <p:nvPr/>
            </p:nvSpPr>
            <p:spPr bwMode="auto">
              <a:xfrm rot="8914522">
                <a:off x="415520" y="1336160"/>
                <a:ext cx="1927225" cy="1923524"/>
              </a:xfrm>
              <a:prstGeom prst="blockArc">
                <a:avLst>
                  <a:gd name="adj1" fmla="val 10800000"/>
                  <a:gd name="adj2" fmla="val 12700070"/>
                  <a:gd name="adj3" fmla="val 11182"/>
                </a:avLst>
              </a:prstGeom>
              <a:solidFill>
                <a:srgbClr val="D60000"/>
              </a:solidFill>
              <a:ln w="9525">
                <a:noFill/>
                <a:miter lim="800000"/>
                <a:headEnd/>
                <a:tailEnd/>
              </a:ln>
            </p:spPr>
            <p:txBody>
              <a:bodyPr wrap="none" anchor="ctr"/>
              <a:lstStyle/>
              <a:p>
                <a:pPr>
                  <a:defRPr/>
                </a:pPr>
                <a:endParaRPr lang="en-GB"/>
              </a:p>
            </p:txBody>
          </p:sp>
          <p:sp>
            <p:nvSpPr>
              <p:cNvPr id="28" name="AutoShape 62">
                <a:extLst>
                  <a:ext uri="{FF2B5EF4-FFF2-40B4-BE49-F238E27FC236}">
                    <a16:creationId xmlns:a16="http://schemas.microsoft.com/office/drawing/2014/main" id="{AD9198C3-EF76-8220-F8A0-AD56A5E1562D}"/>
                  </a:ext>
                </a:extLst>
              </p:cNvPr>
              <p:cNvSpPr>
                <a:spLocks noChangeArrowheads="1"/>
              </p:cNvSpPr>
              <p:nvPr/>
            </p:nvSpPr>
            <p:spPr bwMode="auto">
              <a:xfrm rot="3300311">
                <a:off x="415519" y="1336161"/>
                <a:ext cx="1927225" cy="1923521"/>
              </a:xfrm>
              <a:prstGeom prst="blockArc">
                <a:avLst>
                  <a:gd name="adj1" fmla="val 10800000"/>
                  <a:gd name="adj2" fmla="val 12839286"/>
                  <a:gd name="adj3" fmla="val 11118"/>
                </a:avLst>
              </a:prstGeom>
              <a:solidFill>
                <a:srgbClr val="FF6600"/>
              </a:solidFill>
              <a:ln w="9525">
                <a:noFill/>
                <a:miter lim="800000"/>
                <a:headEnd/>
                <a:tailEnd/>
              </a:ln>
            </p:spPr>
            <p:txBody>
              <a:bodyPr wrap="none" anchor="ctr"/>
              <a:lstStyle/>
              <a:p>
                <a:pPr>
                  <a:defRPr/>
                </a:pPr>
                <a:endParaRPr lang="en-GB"/>
              </a:p>
            </p:txBody>
          </p:sp>
          <p:sp>
            <p:nvSpPr>
              <p:cNvPr id="29" name="AutoShape 62">
                <a:extLst>
                  <a:ext uri="{FF2B5EF4-FFF2-40B4-BE49-F238E27FC236}">
                    <a16:creationId xmlns:a16="http://schemas.microsoft.com/office/drawing/2014/main" id="{1A982822-E305-E0EF-6BE0-299AE268F88A}"/>
                  </a:ext>
                </a:extLst>
              </p:cNvPr>
              <p:cNvSpPr>
                <a:spLocks noChangeArrowheads="1"/>
              </p:cNvSpPr>
              <p:nvPr/>
            </p:nvSpPr>
            <p:spPr bwMode="auto">
              <a:xfrm rot="5246720">
                <a:off x="415519" y="1336161"/>
                <a:ext cx="1927225" cy="1923521"/>
              </a:xfrm>
              <a:prstGeom prst="blockArc">
                <a:avLst>
                  <a:gd name="adj1" fmla="val 10800000"/>
                  <a:gd name="adj2" fmla="val 12853207"/>
                  <a:gd name="adj3" fmla="val 11198"/>
                </a:avLst>
              </a:prstGeom>
              <a:solidFill>
                <a:srgbClr val="FFC000"/>
              </a:solidFill>
              <a:ln w="9525">
                <a:noFill/>
                <a:miter lim="800000"/>
                <a:headEnd/>
                <a:tailEnd/>
              </a:ln>
            </p:spPr>
            <p:txBody>
              <a:bodyPr wrap="none" anchor="ctr"/>
              <a:lstStyle/>
              <a:p>
                <a:pPr>
                  <a:defRPr/>
                </a:pPr>
                <a:endParaRPr lang="en-GB"/>
              </a:p>
            </p:txBody>
          </p:sp>
          <p:sp>
            <p:nvSpPr>
              <p:cNvPr id="30" name="AutoShape 62">
                <a:extLst>
                  <a:ext uri="{FF2B5EF4-FFF2-40B4-BE49-F238E27FC236}">
                    <a16:creationId xmlns:a16="http://schemas.microsoft.com/office/drawing/2014/main" id="{1D8A92A9-734C-78B7-DDCF-E2F4D1D8B92D}"/>
                  </a:ext>
                </a:extLst>
              </p:cNvPr>
              <p:cNvSpPr>
                <a:spLocks noChangeArrowheads="1"/>
              </p:cNvSpPr>
              <p:nvPr/>
            </p:nvSpPr>
            <p:spPr bwMode="auto">
              <a:xfrm rot="21447283">
                <a:off x="415520" y="1336160"/>
                <a:ext cx="1927225" cy="1923524"/>
              </a:xfrm>
              <a:prstGeom prst="blockArc">
                <a:avLst>
                  <a:gd name="adj1" fmla="val 10928840"/>
                  <a:gd name="adj2" fmla="val 13413773"/>
                  <a:gd name="adj3" fmla="val 11151"/>
                </a:avLst>
              </a:prstGeom>
              <a:solidFill>
                <a:srgbClr val="76B531"/>
              </a:solidFill>
              <a:ln w="9525">
                <a:noFill/>
                <a:miter lim="800000"/>
                <a:headEnd/>
                <a:tailEnd/>
              </a:ln>
            </p:spPr>
            <p:txBody>
              <a:bodyPr wrap="none" anchor="ctr"/>
              <a:lstStyle/>
              <a:p>
                <a:pPr>
                  <a:defRPr/>
                </a:pPr>
                <a:endParaRPr lang="en-GB"/>
              </a:p>
            </p:txBody>
          </p:sp>
        </p:grpSp>
        <p:grpSp>
          <p:nvGrpSpPr>
            <p:cNvPr id="8" name="Groep 22">
              <a:extLst>
                <a:ext uri="{FF2B5EF4-FFF2-40B4-BE49-F238E27FC236}">
                  <a16:creationId xmlns:a16="http://schemas.microsoft.com/office/drawing/2014/main" id="{27CA4303-D637-0151-7BB5-8A6A6F5ECFC0}"/>
                </a:ext>
              </a:extLst>
            </p:cNvPr>
            <p:cNvGrpSpPr>
              <a:grpSpLocks/>
            </p:cNvGrpSpPr>
            <p:nvPr/>
          </p:nvGrpSpPr>
          <p:grpSpPr bwMode="auto">
            <a:xfrm>
              <a:off x="4152106" y="3009106"/>
              <a:ext cx="839789" cy="839789"/>
              <a:chOff x="3954461" y="1897971"/>
              <a:chExt cx="1235076" cy="1235076"/>
            </a:xfrm>
          </p:grpSpPr>
          <p:sp>
            <p:nvSpPr>
              <p:cNvPr id="19" name="AutoShape 62">
                <a:extLst>
                  <a:ext uri="{FF2B5EF4-FFF2-40B4-BE49-F238E27FC236}">
                    <a16:creationId xmlns:a16="http://schemas.microsoft.com/office/drawing/2014/main" id="{0DADD98F-5C16-AD4D-B121-4A6A3CA55886}"/>
                  </a:ext>
                </a:extLst>
              </p:cNvPr>
              <p:cNvSpPr>
                <a:spLocks noChangeArrowheads="1"/>
              </p:cNvSpPr>
              <p:nvPr/>
            </p:nvSpPr>
            <p:spPr bwMode="auto">
              <a:xfrm rot="5246720">
                <a:off x="3955299" y="1898811"/>
                <a:ext cx="1233399" cy="1233399"/>
              </a:xfrm>
              <a:prstGeom prst="blockArc">
                <a:avLst>
                  <a:gd name="adj1" fmla="val 10800000"/>
                  <a:gd name="adj2" fmla="val 12833063"/>
                  <a:gd name="adj3" fmla="val 19851"/>
                </a:avLst>
              </a:prstGeom>
              <a:solidFill>
                <a:srgbClr val="CCCC00"/>
              </a:solidFill>
              <a:ln w="9525">
                <a:noFill/>
                <a:miter lim="800000"/>
                <a:headEnd/>
                <a:tailEnd/>
              </a:ln>
            </p:spPr>
            <p:txBody>
              <a:bodyPr wrap="none" anchor="ctr"/>
              <a:lstStyle/>
              <a:p>
                <a:pPr>
                  <a:defRPr/>
                </a:pPr>
                <a:endParaRPr lang="en-GB"/>
              </a:p>
            </p:txBody>
          </p:sp>
          <p:sp>
            <p:nvSpPr>
              <p:cNvPr id="20" name="AutoShape 62">
                <a:extLst>
                  <a:ext uri="{FF2B5EF4-FFF2-40B4-BE49-F238E27FC236}">
                    <a16:creationId xmlns:a16="http://schemas.microsoft.com/office/drawing/2014/main" id="{F9881881-A762-4EA8-11A9-6D11324B62B4}"/>
                  </a:ext>
                </a:extLst>
              </p:cNvPr>
              <p:cNvSpPr>
                <a:spLocks noChangeArrowheads="1"/>
              </p:cNvSpPr>
              <p:nvPr/>
            </p:nvSpPr>
            <p:spPr bwMode="auto">
              <a:xfrm rot="7114948">
                <a:off x="3955299" y="1898811"/>
                <a:ext cx="1233399" cy="1233399"/>
              </a:xfrm>
              <a:prstGeom prst="blockArc">
                <a:avLst>
                  <a:gd name="adj1" fmla="val 10800000"/>
                  <a:gd name="adj2" fmla="val 12731278"/>
                  <a:gd name="adj3" fmla="val 20021"/>
                </a:avLst>
              </a:prstGeom>
              <a:solidFill>
                <a:srgbClr val="FF99FF"/>
              </a:solidFill>
              <a:ln w="9525">
                <a:noFill/>
                <a:miter lim="800000"/>
                <a:headEnd/>
                <a:tailEnd/>
              </a:ln>
            </p:spPr>
            <p:txBody>
              <a:bodyPr wrap="none" anchor="ctr"/>
              <a:lstStyle/>
              <a:p>
                <a:pPr>
                  <a:defRPr/>
                </a:pPr>
                <a:endParaRPr lang="en-GB"/>
              </a:p>
            </p:txBody>
          </p:sp>
          <p:sp>
            <p:nvSpPr>
              <p:cNvPr id="21" name="AutoShape 62">
                <a:extLst>
                  <a:ext uri="{FF2B5EF4-FFF2-40B4-BE49-F238E27FC236}">
                    <a16:creationId xmlns:a16="http://schemas.microsoft.com/office/drawing/2014/main" id="{B9B7893A-F7B3-EF89-7343-B76DAE57D7A1}"/>
                  </a:ext>
                </a:extLst>
              </p:cNvPr>
              <p:cNvSpPr>
                <a:spLocks noChangeArrowheads="1"/>
              </p:cNvSpPr>
              <p:nvPr/>
            </p:nvSpPr>
            <p:spPr bwMode="auto">
              <a:xfrm rot="2033251">
                <a:off x="3955300" y="1898810"/>
                <a:ext cx="1233399" cy="1233399"/>
              </a:xfrm>
              <a:prstGeom prst="blockArc">
                <a:avLst>
                  <a:gd name="adj1" fmla="val 10800000"/>
                  <a:gd name="adj2" fmla="val 12813566"/>
                  <a:gd name="adj3" fmla="val 19937"/>
                </a:avLst>
              </a:prstGeom>
              <a:solidFill>
                <a:srgbClr val="33CCCC"/>
              </a:solidFill>
              <a:ln w="9525">
                <a:noFill/>
                <a:miter lim="800000"/>
                <a:headEnd/>
                <a:tailEnd/>
              </a:ln>
            </p:spPr>
            <p:txBody>
              <a:bodyPr wrap="none" anchor="ctr"/>
              <a:lstStyle/>
              <a:p>
                <a:pPr>
                  <a:defRPr/>
                </a:pPr>
                <a:endParaRPr lang="en-GB"/>
              </a:p>
            </p:txBody>
          </p:sp>
          <p:sp>
            <p:nvSpPr>
              <p:cNvPr id="22" name="AutoShape 62">
                <a:extLst>
                  <a:ext uri="{FF2B5EF4-FFF2-40B4-BE49-F238E27FC236}">
                    <a16:creationId xmlns:a16="http://schemas.microsoft.com/office/drawing/2014/main" id="{3F60CF94-6F7A-80F0-784B-85432624422F}"/>
                  </a:ext>
                </a:extLst>
              </p:cNvPr>
              <p:cNvSpPr>
                <a:spLocks noChangeArrowheads="1"/>
              </p:cNvSpPr>
              <p:nvPr/>
            </p:nvSpPr>
            <p:spPr bwMode="auto">
              <a:xfrm rot="21427054">
                <a:off x="3955300" y="1898810"/>
                <a:ext cx="1233399" cy="1233399"/>
              </a:xfrm>
              <a:prstGeom prst="blockArc">
                <a:avLst>
                  <a:gd name="adj1" fmla="val 10956829"/>
                  <a:gd name="adj2" fmla="val 13886361"/>
                  <a:gd name="adj3" fmla="val 20259"/>
                </a:avLst>
              </a:prstGeom>
              <a:solidFill>
                <a:srgbClr val="99FF33"/>
              </a:solidFill>
              <a:ln w="9525">
                <a:noFill/>
                <a:miter lim="800000"/>
                <a:headEnd/>
                <a:tailEnd/>
              </a:ln>
            </p:spPr>
            <p:txBody>
              <a:bodyPr wrap="none" anchor="ctr"/>
              <a:lstStyle/>
              <a:p>
                <a:pPr>
                  <a:defRPr/>
                </a:pPr>
                <a:endParaRPr lang="en-GB"/>
              </a:p>
            </p:txBody>
          </p:sp>
          <p:sp>
            <p:nvSpPr>
              <p:cNvPr id="23" name="AutoShape 62">
                <a:extLst>
                  <a:ext uri="{FF2B5EF4-FFF2-40B4-BE49-F238E27FC236}">
                    <a16:creationId xmlns:a16="http://schemas.microsoft.com/office/drawing/2014/main" id="{F9741437-DE5D-3F1B-F144-3AB01E6723B3}"/>
                  </a:ext>
                </a:extLst>
              </p:cNvPr>
              <p:cNvSpPr>
                <a:spLocks noChangeArrowheads="1"/>
              </p:cNvSpPr>
              <p:nvPr/>
            </p:nvSpPr>
            <p:spPr bwMode="auto">
              <a:xfrm rot="8835569">
                <a:off x="3955300" y="1898810"/>
                <a:ext cx="1233399" cy="1233399"/>
              </a:xfrm>
              <a:prstGeom prst="blockArc">
                <a:avLst>
                  <a:gd name="adj1" fmla="val 10800000"/>
                  <a:gd name="adj2" fmla="val 12793323"/>
                  <a:gd name="adj3" fmla="val 20145"/>
                </a:avLst>
              </a:prstGeom>
              <a:solidFill>
                <a:srgbClr val="CC0000"/>
              </a:solidFill>
              <a:ln w="9525">
                <a:noFill/>
                <a:miter lim="800000"/>
                <a:headEnd/>
                <a:tailEnd/>
              </a:ln>
            </p:spPr>
            <p:txBody>
              <a:bodyPr wrap="none" anchor="ctr"/>
              <a:lstStyle/>
              <a:p>
                <a:pPr>
                  <a:defRPr/>
                </a:pPr>
                <a:endParaRPr lang="en-GB"/>
              </a:p>
            </p:txBody>
          </p:sp>
          <p:sp>
            <p:nvSpPr>
              <p:cNvPr id="24" name="AutoShape 62">
                <a:extLst>
                  <a:ext uri="{FF2B5EF4-FFF2-40B4-BE49-F238E27FC236}">
                    <a16:creationId xmlns:a16="http://schemas.microsoft.com/office/drawing/2014/main" id="{D812E2F0-339F-6B8F-DA71-C57DE17AAE95}"/>
                  </a:ext>
                </a:extLst>
              </p:cNvPr>
              <p:cNvSpPr>
                <a:spLocks noChangeArrowheads="1"/>
              </p:cNvSpPr>
              <p:nvPr/>
            </p:nvSpPr>
            <p:spPr bwMode="auto">
              <a:xfrm rot="3300311">
                <a:off x="3955299" y="1898811"/>
                <a:ext cx="1233399" cy="1233399"/>
              </a:xfrm>
              <a:prstGeom prst="blockArc">
                <a:avLst>
                  <a:gd name="adj1" fmla="val 10800000"/>
                  <a:gd name="adj2" fmla="val 12891550"/>
                  <a:gd name="adj3" fmla="val 19932"/>
                </a:avLst>
              </a:prstGeom>
              <a:solidFill>
                <a:srgbClr val="CC9900"/>
              </a:solidFill>
              <a:ln w="9525">
                <a:noFill/>
                <a:miter lim="800000"/>
                <a:headEnd/>
                <a:tailEnd/>
              </a:ln>
            </p:spPr>
            <p:txBody>
              <a:bodyPr wrap="none" anchor="ctr"/>
              <a:lstStyle/>
              <a:p>
                <a:pPr>
                  <a:defRPr/>
                </a:pPr>
                <a:endParaRPr lang="en-GB"/>
              </a:p>
            </p:txBody>
          </p:sp>
        </p:grpSp>
        <p:sp>
          <p:nvSpPr>
            <p:cNvPr id="9" name="AutoShape 62">
              <a:extLst>
                <a:ext uri="{FF2B5EF4-FFF2-40B4-BE49-F238E27FC236}">
                  <a16:creationId xmlns:a16="http://schemas.microsoft.com/office/drawing/2014/main" id="{F708E261-2FB4-A718-1CFA-A846AA8E9FE0}"/>
                </a:ext>
              </a:extLst>
            </p:cNvPr>
            <p:cNvSpPr>
              <a:spLocks noChangeArrowheads="1"/>
            </p:cNvSpPr>
            <p:nvPr/>
          </p:nvSpPr>
          <p:spPr bwMode="auto">
            <a:xfrm rot="7027402">
              <a:off x="3865721" y="2722723"/>
              <a:ext cx="1412559" cy="1412557"/>
            </a:xfrm>
            <a:prstGeom prst="blockArc">
              <a:avLst>
                <a:gd name="adj1" fmla="val 10800000"/>
                <a:gd name="adj2" fmla="val 12804422"/>
                <a:gd name="adj3" fmla="val 16433"/>
              </a:avLst>
            </a:prstGeom>
            <a:solidFill>
              <a:srgbClr val="6699FF"/>
            </a:solidFill>
            <a:ln w="9525">
              <a:noFill/>
              <a:miter lim="800000"/>
              <a:headEnd/>
              <a:tailEnd/>
            </a:ln>
          </p:spPr>
          <p:txBody>
            <a:bodyPr wrap="none" anchor="ctr"/>
            <a:lstStyle/>
            <a:p>
              <a:pPr>
                <a:defRPr/>
              </a:pPr>
              <a:endParaRPr lang="en-GB"/>
            </a:p>
          </p:txBody>
        </p:sp>
        <p:sp>
          <p:nvSpPr>
            <p:cNvPr id="10" name="AutoShape 62">
              <a:extLst>
                <a:ext uri="{FF2B5EF4-FFF2-40B4-BE49-F238E27FC236}">
                  <a16:creationId xmlns:a16="http://schemas.microsoft.com/office/drawing/2014/main" id="{8E248D4A-1972-1433-93B6-D681FB385926}"/>
                </a:ext>
              </a:extLst>
            </p:cNvPr>
            <p:cNvSpPr>
              <a:spLocks noChangeArrowheads="1"/>
            </p:cNvSpPr>
            <p:nvPr/>
          </p:nvSpPr>
          <p:spPr bwMode="auto">
            <a:xfrm rot="1611153">
              <a:off x="3865722" y="2722721"/>
              <a:ext cx="1412557" cy="1412559"/>
            </a:xfrm>
            <a:prstGeom prst="blockArc">
              <a:avLst>
                <a:gd name="adj1" fmla="val 10800000"/>
                <a:gd name="adj2" fmla="val 12804422"/>
                <a:gd name="adj3" fmla="val 16433"/>
              </a:avLst>
            </a:prstGeom>
            <a:solidFill>
              <a:srgbClr val="008000"/>
            </a:solidFill>
            <a:ln w="9525">
              <a:noFill/>
              <a:miter lim="800000"/>
              <a:headEnd/>
              <a:tailEnd/>
            </a:ln>
          </p:spPr>
          <p:txBody>
            <a:bodyPr wrap="none" anchor="ctr"/>
            <a:lstStyle/>
            <a:p>
              <a:pPr>
                <a:defRPr/>
              </a:pPr>
              <a:endParaRPr lang="en-GB"/>
            </a:p>
          </p:txBody>
        </p:sp>
        <p:sp>
          <p:nvSpPr>
            <p:cNvPr id="11" name="AutoShape 62">
              <a:extLst>
                <a:ext uri="{FF2B5EF4-FFF2-40B4-BE49-F238E27FC236}">
                  <a16:creationId xmlns:a16="http://schemas.microsoft.com/office/drawing/2014/main" id="{4DA01791-E10D-207A-F593-BADFEFC3C018}"/>
                </a:ext>
              </a:extLst>
            </p:cNvPr>
            <p:cNvSpPr>
              <a:spLocks noChangeArrowheads="1"/>
            </p:cNvSpPr>
            <p:nvPr/>
          </p:nvSpPr>
          <p:spPr bwMode="auto">
            <a:xfrm rot="8769210">
              <a:off x="3865722" y="2722721"/>
              <a:ext cx="1412557" cy="1412559"/>
            </a:xfrm>
            <a:prstGeom prst="blockArc">
              <a:avLst>
                <a:gd name="adj1" fmla="val 10800000"/>
                <a:gd name="adj2" fmla="val 12804422"/>
                <a:gd name="adj3" fmla="val 16433"/>
              </a:avLst>
            </a:prstGeom>
            <a:solidFill>
              <a:srgbClr val="9933FF"/>
            </a:solidFill>
            <a:ln w="9525">
              <a:noFill/>
              <a:miter lim="800000"/>
              <a:headEnd/>
              <a:tailEnd/>
            </a:ln>
          </p:spPr>
          <p:txBody>
            <a:bodyPr wrap="none" anchor="ctr"/>
            <a:lstStyle/>
            <a:p>
              <a:pPr>
                <a:defRPr/>
              </a:pPr>
              <a:endParaRPr lang="en-GB"/>
            </a:p>
          </p:txBody>
        </p:sp>
        <p:sp>
          <p:nvSpPr>
            <p:cNvPr id="16" name="AutoShape 62">
              <a:extLst>
                <a:ext uri="{FF2B5EF4-FFF2-40B4-BE49-F238E27FC236}">
                  <a16:creationId xmlns:a16="http://schemas.microsoft.com/office/drawing/2014/main" id="{B1E1ACFC-D60D-1679-FA1F-25A375612D3F}"/>
                </a:ext>
              </a:extLst>
            </p:cNvPr>
            <p:cNvSpPr>
              <a:spLocks noChangeArrowheads="1"/>
            </p:cNvSpPr>
            <p:nvPr/>
          </p:nvSpPr>
          <p:spPr bwMode="auto">
            <a:xfrm rot="3636376">
              <a:off x="3865721" y="2722723"/>
              <a:ext cx="1412559" cy="1412557"/>
            </a:xfrm>
            <a:prstGeom prst="blockArc">
              <a:avLst>
                <a:gd name="adj1" fmla="val 10409212"/>
                <a:gd name="adj2" fmla="val 12804422"/>
                <a:gd name="adj3" fmla="val 16433"/>
              </a:avLst>
            </a:prstGeom>
            <a:solidFill>
              <a:srgbClr val="B46B00"/>
            </a:solidFill>
            <a:ln w="9525">
              <a:noFill/>
              <a:miter lim="800000"/>
              <a:headEnd/>
              <a:tailEnd/>
            </a:ln>
          </p:spPr>
          <p:txBody>
            <a:bodyPr wrap="none" anchor="ctr"/>
            <a:lstStyle/>
            <a:p>
              <a:pPr>
                <a:defRPr/>
              </a:pPr>
              <a:endParaRPr lang="en-GB"/>
            </a:p>
          </p:txBody>
        </p:sp>
        <p:sp>
          <p:nvSpPr>
            <p:cNvPr id="17" name="AutoShape 62">
              <a:extLst>
                <a:ext uri="{FF2B5EF4-FFF2-40B4-BE49-F238E27FC236}">
                  <a16:creationId xmlns:a16="http://schemas.microsoft.com/office/drawing/2014/main" id="{1D2B979A-E5D8-F0CC-46DA-D26F6231C6D0}"/>
                </a:ext>
              </a:extLst>
            </p:cNvPr>
            <p:cNvSpPr>
              <a:spLocks noChangeArrowheads="1"/>
            </p:cNvSpPr>
            <p:nvPr/>
          </p:nvSpPr>
          <p:spPr bwMode="auto">
            <a:xfrm rot="5724068">
              <a:off x="3865721" y="2722723"/>
              <a:ext cx="1412559" cy="1412557"/>
            </a:xfrm>
            <a:prstGeom prst="blockArc">
              <a:avLst>
                <a:gd name="adj1" fmla="val 10497621"/>
                <a:gd name="adj2" fmla="val 12804422"/>
                <a:gd name="adj3" fmla="val 16433"/>
              </a:avLst>
            </a:prstGeom>
            <a:solidFill>
              <a:srgbClr val="FF9933"/>
            </a:solidFill>
            <a:ln w="9525">
              <a:noFill/>
              <a:miter lim="800000"/>
              <a:headEnd/>
              <a:tailEnd/>
            </a:ln>
          </p:spPr>
          <p:txBody>
            <a:bodyPr wrap="none" anchor="ctr"/>
            <a:lstStyle/>
            <a:p>
              <a:pPr>
                <a:defRPr/>
              </a:pPr>
              <a:endParaRPr lang="en-GB"/>
            </a:p>
          </p:txBody>
        </p:sp>
        <p:sp>
          <p:nvSpPr>
            <p:cNvPr id="18" name="AutoShape 62">
              <a:extLst>
                <a:ext uri="{FF2B5EF4-FFF2-40B4-BE49-F238E27FC236}">
                  <a16:creationId xmlns:a16="http://schemas.microsoft.com/office/drawing/2014/main" id="{1CF7FAA2-C271-6103-4C7B-B12C18B9BB27}"/>
                </a:ext>
              </a:extLst>
            </p:cNvPr>
            <p:cNvSpPr>
              <a:spLocks noChangeArrowheads="1"/>
            </p:cNvSpPr>
            <p:nvPr/>
          </p:nvSpPr>
          <p:spPr bwMode="auto">
            <a:xfrm>
              <a:off x="3865722" y="2722721"/>
              <a:ext cx="1412557" cy="1412559"/>
            </a:xfrm>
            <a:prstGeom prst="blockArc">
              <a:avLst>
                <a:gd name="adj1" fmla="val 10827077"/>
                <a:gd name="adj2" fmla="val 12804422"/>
                <a:gd name="adj3" fmla="val 16433"/>
              </a:avLst>
            </a:prstGeom>
            <a:solidFill>
              <a:srgbClr val="92D050"/>
            </a:solidFill>
            <a:ln w="9525">
              <a:noFill/>
              <a:miter lim="800000"/>
              <a:headEnd/>
              <a:tailEnd/>
            </a:ln>
          </p:spPr>
          <p:txBody>
            <a:bodyPr wrap="none" anchor="ctr"/>
            <a:lstStyle/>
            <a:p>
              <a:pPr>
                <a:defRPr/>
              </a:pPr>
              <a:endParaRPr lang="en-GB"/>
            </a:p>
          </p:txBody>
        </p:sp>
      </p:grpSp>
      <p:sp>
        <p:nvSpPr>
          <p:cNvPr id="31" name="TextBox 30">
            <a:extLst>
              <a:ext uri="{FF2B5EF4-FFF2-40B4-BE49-F238E27FC236}">
                <a16:creationId xmlns:a16="http://schemas.microsoft.com/office/drawing/2014/main" id="{FAEBA89A-AFF8-EF87-827C-FB0120C95E35}"/>
              </a:ext>
            </a:extLst>
          </p:cNvPr>
          <p:cNvSpPr txBox="1"/>
          <p:nvPr/>
        </p:nvSpPr>
        <p:spPr>
          <a:xfrm>
            <a:off x="3979411" y="4356402"/>
            <a:ext cx="2850379" cy="2031325"/>
          </a:xfrm>
          <a:prstGeom prst="rect">
            <a:avLst/>
          </a:prstGeom>
          <a:noFill/>
          <a:ln>
            <a:noFill/>
          </a:ln>
        </p:spPr>
        <p:txBody>
          <a:bodyPr wrap="square" rtlCol="0">
            <a:spAutoFit/>
          </a:bodyPr>
          <a:lstStyle/>
          <a:p>
            <a:r>
              <a:rPr lang="nl-NL" sz="1800" b="1">
                <a:effectLst/>
                <a:latin typeface="Calibri" panose="020F0502020204030204" pitchFamily="34" charset="0"/>
                <a:ea typeface="Times New Roman" panose="02020603050405020304" pitchFamily="18" charset="0"/>
                <a:cs typeface="Calibri" panose="020F0502020204030204" pitchFamily="34" charset="0"/>
              </a:rPr>
              <a:t>Government staff </a:t>
            </a:r>
          </a:p>
          <a:p>
            <a:r>
              <a:rPr lang="nl-NL" sz="1800" b="1">
                <a:effectLst/>
                <a:latin typeface="Calibri" panose="020F0502020204030204" pitchFamily="34" charset="0"/>
                <a:ea typeface="Times New Roman" panose="02020603050405020304" pitchFamily="18" charset="0"/>
                <a:cs typeface="Calibri" panose="020F0502020204030204" pitchFamily="34" charset="0"/>
              </a:rPr>
              <a:t>decision making</a:t>
            </a:r>
            <a:r>
              <a:rPr lang="nl-NL">
                <a:solidFill>
                  <a:schemeClr val="accent6">
                    <a:lumMod val="50000"/>
                  </a:schemeClr>
                </a:solidFill>
                <a:ea typeface="Times New Roman" panose="02020603050405020304" pitchFamily="18" charset="0"/>
                <a:cs typeface="Calibri" panose="020F0502020204030204" pitchFamily="34" charset="0"/>
              </a:rPr>
              <a:t>: </a:t>
            </a:r>
            <a:r>
              <a:rPr lang="nl-NL" u="sng">
                <a:solidFill>
                  <a:schemeClr val="accent6">
                    <a:lumMod val="50000"/>
                  </a:schemeClr>
                </a:solidFill>
                <a:ea typeface="Times New Roman" panose="02020603050405020304" pitchFamily="18" charset="0"/>
                <a:cs typeface="Calibri" panose="020F0502020204030204" pitchFamily="34" charset="0"/>
              </a:rPr>
              <a:t>Crisis or emergency response teams</a:t>
            </a:r>
            <a:r>
              <a:rPr lang="nl-NL" sz="1800" b="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deploy </a:t>
            </a:r>
            <a:r>
              <a:rPr lang="nl-NL" sz="180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emergency services, police public health authorities, water boards, etc.</a:t>
            </a:r>
          </a:p>
        </p:txBody>
      </p:sp>
      <p:pic>
        <p:nvPicPr>
          <p:cNvPr id="32" name="Picture 31">
            <a:extLst>
              <a:ext uri="{FF2B5EF4-FFF2-40B4-BE49-F238E27FC236}">
                <a16:creationId xmlns:a16="http://schemas.microsoft.com/office/drawing/2014/main" id="{EF167727-0A69-B46F-05C4-151EC084212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01794" y="3979894"/>
            <a:ext cx="606878" cy="683590"/>
          </a:xfrm>
          <a:prstGeom prst="rect">
            <a:avLst/>
          </a:prstGeom>
        </p:spPr>
      </p:pic>
      <p:pic>
        <p:nvPicPr>
          <p:cNvPr id="35" name="Picture 34">
            <a:extLst>
              <a:ext uri="{FF2B5EF4-FFF2-40B4-BE49-F238E27FC236}">
                <a16:creationId xmlns:a16="http://schemas.microsoft.com/office/drawing/2014/main" id="{E4A0E581-8C11-0871-8BCD-9AF308E5CE3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216541" y="3979894"/>
            <a:ext cx="528222" cy="530131"/>
          </a:xfrm>
          <a:prstGeom prst="rect">
            <a:avLst/>
          </a:prstGeom>
        </p:spPr>
      </p:pic>
      <p:sp>
        <p:nvSpPr>
          <p:cNvPr id="36" name="TextBox 35">
            <a:extLst>
              <a:ext uri="{FF2B5EF4-FFF2-40B4-BE49-F238E27FC236}">
                <a16:creationId xmlns:a16="http://schemas.microsoft.com/office/drawing/2014/main" id="{46849EF7-CEFF-8E22-574F-4D9368C91524}"/>
              </a:ext>
            </a:extLst>
          </p:cNvPr>
          <p:cNvSpPr txBox="1"/>
          <p:nvPr/>
        </p:nvSpPr>
        <p:spPr>
          <a:xfrm>
            <a:off x="10560255" y="1521421"/>
            <a:ext cx="1391891" cy="2646878"/>
          </a:xfrm>
          <a:prstGeom prst="rect">
            <a:avLst/>
          </a:prstGeom>
          <a:noFill/>
          <a:ln>
            <a:noFill/>
          </a:ln>
        </p:spPr>
        <p:txBody>
          <a:bodyPr wrap="square" rtlCol="0">
            <a:spAutoFit/>
          </a:bodyPr>
          <a:lstStyle/>
          <a:p>
            <a:pPr algn="ctr"/>
            <a:r>
              <a:rPr lang="nl-NL" sz="16600" b="1">
                <a:solidFill>
                  <a:schemeClr val="tx1">
                    <a:lumMod val="65000"/>
                    <a:lumOff val="35000"/>
                  </a:schemeClr>
                </a:solidFill>
                <a:effectLst/>
                <a:latin typeface="Calibri" panose="020F0502020204030204" pitchFamily="34" charset="0"/>
                <a:ea typeface="Times New Roman" panose="02020603050405020304" pitchFamily="18" charset="0"/>
                <a:cs typeface="Calibri" panose="020F0502020204030204" pitchFamily="34" charset="0"/>
              </a:rPr>
              <a:t>?</a:t>
            </a:r>
            <a:endParaRPr lang="nl-NL" sz="16600">
              <a:solidFill>
                <a:schemeClr val="tx1">
                  <a:lumMod val="65000"/>
                  <a:lumOff val="35000"/>
                </a:schemeClr>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42" name="TextBox 41">
            <a:extLst>
              <a:ext uri="{FF2B5EF4-FFF2-40B4-BE49-F238E27FC236}">
                <a16:creationId xmlns:a16="http://schemas.microsoft.com/office/drawing/2014/main" id="{C913BC78-80F8-57D0-914F-7DA89446707E}"/>
              </a:ext>
            </a:extLst>
          </p:cNvPr>
          <p:cNvSpPr txBox="1"/>
          <p:nvPr/>
        </p:nvSpPr>
        <p:spPr>
          <a:xfrm>
            <a:off x="8961769" y="5131481"/>
            <a:ext cx="2935546" cy="1200329"/>
          </a:xfrm>
          <a:prstGeom prst="rect">
            <a:avLst/>
          </a:prstGeom>
          <a:noFill/>
        </p:spPr>
        <p:txBody>
          <a:bodyPr wrap="square">
            <a:spAutoFit/>
          </a:bodyPr>
          <a:lstStyle/>
          <a:p>
            <a:r>
              <a:rPr lang="nl-NL" sz="1800" b="1">
                <a:effectLst/>
                <a:latin typeface="Calibri" panose="020F0502020204030204" pitchFamily="34" charset="0"/>
                <a:ea typeface="Times New Roman" panose="02020603050405020304" pitchFamily="18" charset="0"/>
                <a:cs typeface="Calibri" panose="020F0502020204030204" pitchFamily="34" charset="0"/>
              </a:rPr>
              <a:t>War time decision making</a:t>
            </a:r>
            <a:r>
              <a:rPr lang="nl-NL" sz="180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nl-NL" sz="1800" u="sng">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War cabinets</a:t>
            </a:r>
            <a:r>
              <a:rPr lang="nl-NL" sz="180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deploy the military, mobilise all sectors of society, ask allies for help</a:t>
            </a:r>
          </a:p>
        </p:txBody>
      </p:sp>
      <p:sp>
        <p:nvSpPr>
          <p:cNvPr id="33" name="TextBox 32">
            <a:extLst>
              <a:ext uri="{FF2B5EF4-FFF2-40B4-BE49-F238E27FC236}">
                <a16:creationId xmlns:a16="http://schemas.microsoft.com/office/drawing/2014/main" id="{CBEBE36C-F343-2405-4493-5FF344917156}"/>
              </a:ext>
            </a:extLst>
          </p:cNvPr>
          <p:cNvSpPr txBox="1"/>
          <p:nvPr/>
        </p:nvSpPr>
        <p:spPr>
          <a:xfrm>
            <a:off x="6428507" y="870646"/>
            <a:ext cx="833883" cy="369332"/>
          </a:xfrm>
          <a:prstGeom prst="rect">
            <a:avLst/>
          </a:prstGeom>
          <a:noFill/>
        </p:spPr>
        <p:txBody>
          <a:bodyPr wrap="none" rtlCol="0">
            <a:spAutoFit/>
          </a:bodyPr>
          <a:lstStyle/>
          <a:p>
            <a:r>
              <a:rPr lang="en-GB">
                <a:latin typeface="Calibri Light" panose="020F0302020204030204" pitchFamily="34" charset="0"/>
                <a:cs typeface="Calibri Light" panose="020F0302020204030204" pitchFamily="34" charset="0"/>
              </a:rPr>
              <a:t>Impact</a:t>
            </a:r>
            <a:endParaRPr lang="nl-NL">
              <a:latin typeface="Calibri Light" panose="020F0302020204030204" pitchFamily="34" charset="0"/>
              <a:cs typeface="Calibri Light" panose="020F0302020204030204" pitchFamily="34" charset="0"/>
            </a:endParaRPr>
          </a:p>
        </p:txBody>
      </p:sp>
      <p:sp>
        <p:nvSpPr>
          <p:cNvPr id="34" name="TextBox 33">
            <a:extLst>
              <a:ext uri="{FF2B5EF4-FFF2-40B4-BE49-F238E27FC236}">
                <a16:creationId xmlns:a16="http://schemas.microsoft.com/office/drawing/2014/main" id="{6FEDBE43-BAC9-E8D0-2061-1491F2E84127}"/>
              </a:ext>
            </a:extLst>
          </p:cNvPr>
          <p:cNvSpPr txBox="1"/>
          <p:nvPr/>
        </p:nvSpPr>
        <p:spPr>
          <a:xfrm rot="16200000">
            <a:off x="-225033" y="3601156"/>
            <a:ext cx="811441" cy="369332"/>
          </a:xfrm>
          <a:prstGeom prst="rect">
            <a:avLst/>
          </a:prstGeom>
          <a:noFill/>
        </p:spPr>
        <p:txBody>
          <a:bodyPr wrap="none" rtlCol="0">
            <a:spAutoFit/>
          </a:bodyPr>
          <a:lstStyle/>
          <a:p>
            <a:r>
              <a:rPr lang="en-GB">
                <a:latin typeface="Calibri Light" panose="020F0302020204030204" pitchFamily="34" charset="0"/>
                <a:cs typeface="Calibri Light" panose="020F0302020204030204" pitchFamily="34" charset="0"/>
              </a:rPr>
              <a:t>Timing</a:t>
            </a:r>
            <a:endParaRPr lang="nl-N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061455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3" grpId="0"/>
      <p:bldP spid="31" grpId="0"/>
      <p:bldP spid="36" grpId="0"/>
      <p:bldP spid="4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el 1">
            <a:extLst>
              <a:ext uri="{FF2B5EF4-FFF2-40B4-BE49-F238E27FC236}">
                <a16:creationId xmlns:a16="http://schemas.microsoft.com/office/drawing/2014/main" id="{35DF077B-7639-11AD-7264-599FE1519748}"/>
              </a:ext>
            </a:extLst>
          </p:cNvPr>
          <p:cNvSpPr>
            <a:spLocks noGrp="1" noChangeArrowheads="1"/>
          </p:cNvSpPr>
          <p:nvPr>
            <p:ph type="title"/>
          </p:nvPr>
        </p:nvSpPr>
        <p:spPr>
          <a:xfrm>
            <a:off x="609600" y="138112"/>
            <a:ext cx="10972800" cy="792162"/>
          </a:xfrm>
        </p:spPr>
        <p:txBody>
          <a:bodyPr>
            <a:normAutofit/>
          </a:bodyPr>
          <a:lstStyle/>
          <a:p>
            <a:r>
              <a:rPr lang="nl-NL" sz="3200" b="1">
                <a:solidFill>
                  <a:srgbClr val="376092"/>
                </a:solidFill>
              </a:rPr>
              <a:t>Transition task division</a:t>
            </a:r>
            <a:endParaRPr lang="en-GB" altLang="nl-NL" sz="3200" b="1" dirty="0">
              <a:solidFill>
                <a:srgbClr val="376092"/>
              </a:solidFill>
            </a:endParaRPr>
          </a:p>
        </p:txBody>
      </p:sp>
      <p:graphicFrame>
        <p:nvGraphicFramePr>
          <p:cNvPr id="4" name="Tabel 3">
            <a:extLst>
              <a:ext uri="{FF2B5EF4-FFF2-40B4-BE49-F238E27FC236}">
                <a16:creationId xmlns:a16="http://schemas.microsoft.com/office/drawing/2014/main" id="{C8E2B2A9-77AB-BE8C-0AB1-7301D8F58F85}"/>
              </a:ext>
            </a:extLst>
          </p:cNvPr>
          <p:cNvGraphicFramePr>
            <a:graphicFrameLocks noGrp="1"/>
          </p:cNvGraphicFramePr>
          <p:nvPr>
            <p:extLst>
              <p:ext uri="{D42A27DB-BD31-4B8C-83A1-F6EECF244321}">
                <p14:modId xmlns:p14="http://schemas.microsoft.com/office/powerpoint/2010/main" val="1939571158"/>
              </p:ext>
            </p:extLst>
          </p:nvPr>
        </p:nvGraphicFramePr>
        <p:xfrm>
          <a:off x="700088" y="1721471"/>
          <a:ext cx="10882312" cy="922972"/>
        </p:xfrm>
        <a:graphic>
          <a:graphicData uri="http://schemas.openxmlformats.org/drawingml/2006/table">
            <a:tbl>
              <a:tblPr/>
              <a:tblGrid>
                <a:gridCol w="2424112">
                  <a:extLst>
                    <a:ext uri="{9D8B030D-6E8A-4147-A177-3AD203B41FA5}">
                      <a16:colId xmlns:a16="http://schemas.microsoft.com/office/drawing/2014/main" val="20000"/>
                    </a:ext>
                  </a:extLst>
                </a:gridCol>
                <a:gridCol w="8458200">
                  <a:extLst>
                    <a:ext uri="{9D8B030D-6E8A-4147-A177-3AD203B41FA5}">
                      <a16:colId xmlns:a16="http://schemas.microsoft.com/office/drawing/2014/main" val="20002"/>
                    </a:ext>
                  </a:extLst>
                </a:gridCol>
              </a:tblGrid>
              <a:tr h="922972">
                <a:tc>
                  <a:txBody>
                    <a:bodyPr/>
                    <a:lstStyle/>
                    <a:p>
                      <a:pPr marL="342900" marR="0" lvl="0" indent="-342900" algn="l" defTabSz="914400" rtl="0" eaLnBrk="1" fontAlgn="base" latinLnBrk="0" hangingPunct="1">
                        <a:lnSpc>
                          <a:spcPct val="100000"/>
                        </a:lnSpc>
                        <a:spcBef>
                          <a:spcPct val="0"/>
                        </a:spcBef>
                        <a:spcAft>
                          <a:spcPct val="0"/>
                        </a:spcAft>
                        <a:buClrTx/>
                        <a:buSzTx/>
                        <a:buFont typeface="Arial" charset="0"/>
                        <a:buNone/>
                        <a:tabLst/>
                      </a:pPr>
                      <a:r>
                        <a:rPr kumimoji="0" lang="en-GB" sz="2800" b="1" i="0" u="none" strike="noStrike" cap="none" normalizeH="0" baseline="0">
                          <a:ln>
                            <a:noFill/>
                          </a:ln>
                          <a:solidFill>
                            <a:schemeClr val="bg1"/>
                          </a:solidFill>
                          <a:effectLst/>
                          <a:latin typeface="+mn-lt"/>
                          <a:ea typeface="Times New Roman" pitchFamily="18" charset="0"/>
                          <a:cs typeface="Times New Roman" pitchFamily="18" charset="0"/>
                        </a:rPr>
                        <a:t>   Science</a:t>
                      </a:r>
                      <a:endParaRPr kumimoji="0" lang="en-GB" sz="1600" b="0" i="0" u="none" strike="noStrike" cap="none" normalizeH="0" baseline="0" dirty="0">
                        <a:ln>
                          <a:noFill/>
                        </a:ln>
                        <a:solidFill>
                          <a:schemeClr val="bg1"/>
                        </a:solidFill>
                        <a:effectLst/>
                        <a:latin typeface="+mn-lt"/>
                        <a:ea typeface="Times New Roman" pitchFamily="18" charset="0"/>
                        <a:cs typeface="Times New Roman" pitchFamily="18" charset="0"/>
                      </a:endParaRPr>
                    </a:p>
                  </a:txBody>
                  <a:tcPr marL="68580" marR="68580"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33669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a:ln>
                            <a:noFill/>
                          </a:ln>
                          <a:solidFill>
                            <a:schemeClr val="bg1"/>
                          </a:solidFill>
                          <a:effectLst/>
                          <a:latin typeface="Arial Nova Cond Light" panose="020B0306020202020204" pitchFamily="34" charset="0"/>
                          <a:ea typeface="Times New Roman" pitchFamily="18" charset="0"/>
                          <a:cs typeface="Times New Roman" pitchFamily="18" charset="0"/>
                        </a:rPr>
                        <a:t>Measure capitals, explain history, predict, identify development pathways</a:t>
                      </a:r>
                      <a:endParaRPr kumimoji="0" lang="en-GB" sz="2400" b="0" i="0" u="none" strike="noStrike" cap="none" normalizeH="0" baseline="0" dirty="0">
                        <a:ln>
                          <a:noFill/>
                        </a:ln>
                        <a:solidFill>
                          <a:schemeClr val="bg1"/>
                        </a:solidFill>
                        <a:effectLst/>
                        <a:latin typeface="Arial Nova Cond Light" panose="020B0306020202020204" pitchFamily="34" charset="0"/>
                        <a:ea typeface="Times New Roman" pitchFamily="18" charset="0"/>
                        <a:cs typeface="Times New Roman" pitchFamily="18" charset="0"/>
                      </a:endParaRPr>
                    </a:p>
                  </a:txBody>
                  <a:tcPr marL="68580" marR="68580"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336699"/>
                    </a:solidFill>
                  </a:tcPr>
                </a:tc>
                <a:extLst>
                  <a:ext uri="{0D108BD9-81ED-4DB2-BD59-A6C34878D82A}">
                    <a16:rowId xmlns:a16="http://schemas.microsoft.com/office/drawing/2014/main" val="10000"/>
                  </a:ext>
                </a:extLst>
              </a:tr>
            </a:tbl>
          </a:graphicData>
        </a:graphic>
      </p:graphicFrame>
      <p:graphicFrame>
        <p:nvGraphicFramePr>
          <p:cNvPr id="6" name="Tabel 5">
            <a:extLst>
              <a:ext uri="{FF2B5EF4-FFF2-40B4-BE49-F238E27FC236}">
                <a16:creationId xmlns:a16="http://schemas.microsoft.com/office/drawing/2014/main" id="{70B075F7-4557-5E19-8D7A-5C0AF5CAEF04}"/>
              </a:ext>
            </a:extLst>
          </p:cNvPr>
          <p:cNvGraphicFramePr>
            <a:graphicFrameLocks noGrp="1"/>
          </p:cNvGraphicFramePr>
          <p:nvPr>
            <p:extLst>
              <p:ext uri="{D42A27DB-BD31-4B8C-83A1-F6EECF244321}">
                <p14:modId xmlns:p14="http://schemas.microsoft.com/office/powerpoint/2010/main" val="1368946998"/>
              </p:ext>
            </p:extLst>
          </p:nvPr>
        </p:nvGraphicFramePr>
        <p:xfrm>
          <a:off x="700088" y="2644443"/>
          <a:ext cx="10882312" cy="924755"/>
        </p:xfrm>
        <a:graphic>
          <a:graphicData uri="http://schemas.openxmlformats.org/drawingml/2006/table">
            <a:tbl>
              <a:tblPr/>
              <a:tblGrid>
                <a:gridCol w="2433637">
                  <a:extLst>
                    <a:ext uri="{9D8B030D-6E8A-4147-A177-3AD203B41FA5}">
                      <a16:colId xmlns:a16="http://schemas.microsoft.com/office/drawing/2014/main" val="20000"/>
                    </a:ext>
                  </a:extLst>
                </a:gridCol>
                <a:gridCol w="8448675">
                  <a:extLst>
                    <a:ext uri="{9D8B030D-6E8A-4147-A177-3AD203B41FA5}">
                      <a16:colId xmlns:a16="http://schemas.microsoft.com/office/drawing/2014/main" val="20002"/>
                    </a:ext>
                  </a:extLst>
                </a:gridCol>
              </a:tblGrid>
              <a:tr h="924755">
                <a:tc>
                  <a:txBody>
                    <a:bodyPr/>
                    <a:lstStyle/>
                    <a:p>
                      <a:pPr marL="342900" marR="0" lvl="0" indent="-342900" algn="l" defTabSz="914400" rtl="0" eaLnBrk="1" fontAlgn="base" latinLnBrk="0" hangingPunct="1">
                        <a:lnSpc>
                          <a:spcPct val="100000"/>
                        </a:lnSpc>
                        <a:spcBef>
                          <a:spcPct val="0"/>
                        </a:spcBef>
                        <a:spcAft>
                          <a:spcPct val="0"/>
                        </a:spcAft>
                        <a:buClrTx/>
                        <a:buSzTx/>
                        <a:buFont typeface="Arial" charset="0"/>
                        <a:buNone/>
                        <a:tabLst/>
                      </a:pPr>
                      <a:r>
                        <a:rPr kumimoji="0" lang="en-GB" sz="2800" b="1" i="0" u="none" strike="noStrike" cap="none" normalizeH="0" baseline="0">
                          <a:ln>
                            <a:noFill/>
                          </a:ln>
                          <a:solidFill>
                            <a:schemeClr val="bg1"/>
                          </a:solidFill>
                          <a:effectLst/>
                          <a:latin typeface="+mn-lt"/>
                          <a:ea typeface="Times New Roman" pitchFamily="18" charset="0"/>
                          <a:cs typeface="Times New Roman" pitchFamily="18" charset="0"/>
                        </a:rPr>
                        <a:t>   Citizens</a:t>
                      </a:r>
                      <a:endParaRPr kumimoji="0" lang="en-GB" sz="1800" b="0" i="0" u="none" strike="noStrike" cap="none" normalizeH="0" baseline="0" dirty="0">
                        <a:ln>
                          <a:noFill/>
                        </a:ln>
                        <a:solidFill>
                          <a:schemeClr val="bg1"/>
                        </a:solidFill>
                        <a:effectLst/>
                        <a:latin typeface="+mn-lt"/>
                        <a:ea typeface="Times New Roman" pitchFamily="18" charset="0"/>
                        <a:cs typeface="Times New Roman" pitchFamily="18" charset="0"/>
                      </a:endParaRPr>
                    </a:p>
                  </a:txBody>
                  <a:tcPr marL="68580" marR="68580"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348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a:ln>
                            <a:noFill/>
                          </a:ln>
                          <a:solidFill>
                            <a:schemeClr val="bg1"/>
                          </a:solidFill>
                          <a:effectLst/>
                          <a:latin typeface="Arial Nova Cond Light" panose="020B0306020202020204" pitchFamily="34" charset="0"/>
                          <a:ea typeface="Times New Roman" pitchFamily="18" charset="0"/>
                          <a:cs typeface="Times New Roman" pitchFamily="18" charset="0"/>
                        </a:rPr>
                        <a:t>Adjust lifestyle, support each other, raise kids with sustainability values, vote</a:t>
                      </a:r>
                      <a:endParaRPr kumimoji="0" lang="en-GB" sz="2400" b="0" i="0" u="none" strike="noStrike" cap="none" normalizeH="0" baseline="0" dirty="0">
                        <a:ln>
                          <a:noFill/>
                        </a:ln>
                        <a:solidFill>
                          <a:schemeClr val="bg1"/>
                        </a:solidFill>
                        <a:effectLst/>
                        <a:latin typeface="Arial Nova Cond Light" panose="020B0306020202020204" pitchFamily="34" charset="0"/>
                        <a:ea typeface="Times New Roman" pitchFamily="18" charset="0"/>
                        <a:cs typeface="Times New Roman" pitchFamily="18" charset="0"/>
                      </a:endParaRPr>
                    </a:p>
                  </a:txBody>
                  <a:tcPr marL="68580" marR="68580"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348000"/>
                    </a:solidFill>
                  </a:tcPr>
                </a:tc>
                <a:extLst>
                  <a:ext uri="{0D108BD9-81ED-4DB2-BD59-A6C34878D82A}">
                    <a16:rowId xmlns:a16="http://schemas.microsoft.com/office/drawing/2014/main" val="10000"/>
                  </a:ext>
                </a:extLst>
              </a:tr>
            </a:tbl>
          </a:graphicData>
        </a:graphic>
      </p:graphicFrame>
      <p:graphicFrame>
        <p:nvGraphicFramePr>
          <p:cNvPr id="7" name="Tabel 6">
            <a:extLst>
              <a:ext uri="{FF2B5EF4-FFF2-40B4-BE49-F238E27FC236}">
                <a16:creationId xmlns:a16="http://schemas.microsoft.com/office/drawing/2014/main" id="{317E8870-EF48-F9A9-914F-82A2C932995E}"/>
              </a:ext>
            </a:extLst>
          </p:cNvPr>
          <p:cNvGraphicFramePr>
            <a:graphicFrameLocks noGrp="1"/>
          </p:cNvGraphicFramePr>
          <p:nvPr>
            <p:extLst>
              <p:ext uri="{D42A27DB-BD31-4B8C-83A1-F6EECF244321}">
                <p14:modId xmlns:p14="http://schemas.microsoft.com/office/powerpoint/2010/main" val="3794664384"/>
              </p:ext>
            </p:extLst>
          </p:nvPr>
        </p:nvGraphicFramePr>
        <p:xfrm>
          <a:off x="700088" y="3568485"/>
          <a:ext cx="10882312" cy="923685"/>
        </p:xfrm>
        <a:graphic>
          <a:graphicData uri="http://schemas.openxmlformats.org/drawingml/2006/table">
            <a:tbl>
              <a:tblPr/>
              <a:tblGrid>
                <a:gridCol w="2432218">
                  <a:extLst>
                    <a:ext uri="{9D8B030D-6E8A-4147-A177-3AD203B41FA5}">
                      <a16:colId xmlns:a16="http://schemas.microsoft.com/office/drawing/2014/main" val="20000"/>
                    </a:ext>
                  </a:extLst>
                </a:gridCol>
                <a:gridCol w="8450094">
                  <a:extLst>
                    <a:ext uri="{9D8B030D-6E8A-4147-A177-3AD203B41FA5}">
                      <a16:colId xmlns:a16="http://schemas.microsoft.com/office/drawing/2014/main" val="20002"/>
                    </a:ext>
                  </a:extLst>
                </a:gridCol>
              </a:tblGrid>
              <a:tr h="923685">
                <a:tc>
                  <a:txBody>
                    <a:bodyPr/>
                    <a:lstStyle/>
                    <a:p>
                      <a:pPr marL="342900" marR="0" lvl="0" indent="-342900" algn="l" defTabSz="914400" rtl="0" eaLnBrk="1" fontAlgn="base" latinLnBrk="0" hangingPunct="1">
                        <a:lnSpc>
                          <a:spcPct val="100000"/>
                        </a:lnSpc>
                        <a:spcBef>
                          <a:spcPct val="0"/>
                        </a:spcBef>
                        <a:spcAft>
                          <a:spcPct val="0"/>
                        </a:spcAft>
                        <a:buClrTx/>
                        <a:buSzTx/>
                        <a:buFont typeface="Arial" charset="0"/>
                        <a:buNone/>
                        <a:tabLst/>
                      </a:pPr>
                      <a:r>
                        <a:rPr kumimoji="0" lang="en-GB" sz="2800" b="1" i="0" u="none" strike="noStrike" cap="none" normalizeH="0" baseline="0">
                          <a:ln>
                            <a:noFill/>
                          </a:ln>
                          <a:solidFill>
                            <a:schemeClr val="bg1"/>
                          </a:solidFill>
                          <a:effectLst/>
                          <a:latin typeface="+mn-lt"/>
                          <a:ea typeface="Times New Roman" pitchFamily="18" charset="0"/>
                          <a:cs typeface="Times New Roman" pitchFamily="18" charset="0"/>
                        </a:rPr>
                        <a:t>   Government</a:t>
                      </a:r>
                      <a:endParaRPr kumimoji="0" lang="en-GB" sz="1800" b="0" i="0" u="none" strike="noStrike" cap="none" normalizeH="0" baseline="0" dirty="0">
                        <a:ln>
                          <a:noFill/>
                        </a:ln>
                        <a:solidFill>
                          <a:schemeClr val="bg1"/>
                        </a:solidFill>
                        <a:effectLst/>
                        <a:latin typeface="+mn-lt"/>
                        <a:ea typeface="Times New Roman" pitchFamily="18" charset="0"/>
                        <a:cs typeface="Times New Roman" pitchFamily="18" charset="0"/>
                      </a:endParaRPr>
                    </a:p>
                  </a:txBody>
                  <a:tcPr marL="68580" marR="68580"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E93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a:ln>
                            <a:noFill/>
                          </a:ln>
                          <a:solidFill>
                            <a:schemeClr val="bg1"/>
                          </a:solidFill>
                          <a:effectLst/>
                          <a:latin typeface="Arial Nova Cond Light" panose="020B0306020202020204" pitchFamily="34" charset="0"/>
                          <a:ea typeface="Times New Roman" pitchFamily="18" charset="0"/>
                          <a:cs typeface="Times New Roman" pitchFamily="18" charset="0"/>
                        </a:rPr>
                        <a:t>Set rules, ensure level playing fields, enable, communicate, encourage</a:t>
                      </a:r>
                      <a:endParaRPr kumimoji="0" lang="en-GB" sz="2400" b="0" i="0" u="none" strike="noStrike" cap="none" normalizeH="0" baseline="0" dirty="0">
                        <a:ln>
                          <a:noFill/>
                        </a:ln>
                        <a:solidFill>
                          <a:schemeClr val="bg1"/>
                        </a:solidFill>
                        <a:effectLst/>
                        <a:latin typeface="Arial Nova Cond Light" panose="020B0306020202020204" pitchFamily="34" charset="0"/>
                        <a:ea typeface="Times New Roman" pitchFamily="18" charset="0"/>
                        <a:cs typeface="Times New Roman" pitchFamily="18" charset="0"/>
                      </a:endParaRPr>
                    </a:p>
                  </a:txBody>
                  <a:tcPr marL="68580" marR="68580"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E9300"/>
                    </a:solidFill>
                  </a:tcPr>
                </a:tc>
                <a:extLst>
                  <a:ext uri="{0D108BD9-81ED-4DB2-BD59-A6C34878D82A}">
                    <a16:rowId xmlns:a16="http://schemas.microsoft.com/office/drawing/2014/main" val="10000"/>
                  </a:ext>
                </a:extLst>
              </a:tr>
            </a:tbl>
          </a:graphicData>
        </a:graphic>
      </p:graphicFrame>
      <p:graphicFrame>
        <p:nvGraphicFramePr>
          <p:cNvPr id="8" name="Tabel 7">
            <a:extLst>
              <a:ext uri="{FF2B5EF4-FFF2-40B4-BE49-F238E27FC236}">
                <a16:creationId xmlns:a16="http://schemas.microsoft.com/office/drawing/2014/main" id="{5C1378EC-5293-2059-5161-817A20B3A123}"/>
              </a:ext>
            </a:extLst>
          </p:cNvPr>
          <p:cNvGraphicFramePr>
            <a:graphicFrameLocks noGrp="1"/>
          </p:cNvGraphicFramePr>
          <p:nvPr>
            <p:extLst>
              <p:ext uri="{D42A27DB-BD31-4B8C-83A1-F6EECF244321}">
                <p14:modId xmlns:p14="http://schemas.microsoft.com/office/powerpoint/2010/main" val="257777703"/>
              </p:ext>
            </p:extLst>
          </p:nvPr>
        </p:nvGraphicFramePr>
        <p:xfrm>
          <a:off x="700088" y="4492170"/>
          <a:ext cx="10882312" cy="923685"/>
        </p:xfrm>
        <a:graphic>
          <a:graphicData uri="http://schemas.openxmlformats.org/drawingml/2006/table">
            <a:tbl>
              <a:tblPr/>
              <a:tblGrid>
                <a:gridCol w="2424112">
                  <a:extLst>
                    <a:ext uri="{9D8B030D-6E8A-4147-A177-3AD203B41FA5}">
                      <a16:colId xmlns:a16="http://schemas.microsoft.com/office/drawing/2014/main" val="20000"/>
                    </a:ext>
                  </a:extLst>
                </a:gridCol>
                <a:gridCol w="8458200">
                  <a:extLst>
                    <a:ext uri="{9D8B030D-6E8A-4147-A177-3AD203B41FA5}">
                      <a16:colId xmlns:a16="http://schemas.microsoft.com/office/drawing/2014/main" val="20002"/>
                    </a:ext>
                  </a:extLst>
                </a:gridCol>
              </a:tblGrid>
              <a:tr h="923685">
                <a:tc>
                  <a:txBody>
                    <a:bodyPr/>
                    <a:lstStyle/>
                    <a:p>
                      <a:pPr marL="342900" marR="0" lvl="0" indent="-342900" algn="l" defTabSz="914400" rtl="0" eaLnBrk="1" fontAlgn="base" latinLnBrk="0" hangingPunct="1">
                        <a:lnSpc>
                          <a:spcPct val="100000"/>
                        </a:lnSpc>
                        <a:spcBef>
                          <a:spcPct val="0"/>
                        </a:spcBef>
                        <a:spcAft>
                          <a:spcPct val="0"/>
                        </a:spcAft>
                        <a:buClrTx/>
                        <a:buSzTx/>
                        <a:buFont typeface="Arial" charset="0"/>
                        <a:buNone/>
                        <a:tabLst/>
                      </a:pPr>
                      <a:r>
                        <a:rPr kumimoji="0" lang="en-GB" sz="2800" b="1" i="0" u="none" strike="noStrike" cap="none" normalizeH="0" baseline="0">
                          <a:ln>
                            <a:noFill/>
                          </a:ln>
                          <a:solidFill>
                            <a:schemeClr val="bg1"/>
                          </a:solidFill>
                          <a:effectLst/>
                          <a:latin typeface="+mn-lt"/>
                          <a:ea typeface="Times New Roman" pitchFamily="18" charset="0"/>
                          <a:cs typeface="Times New Roman" pitchFamily="18" charset="0"/>
                        </a:rPr>
                        <a:t>   Businesses</a:t>
                      </a:r>
                      <a:endParaRPr kumimoji="0" lang="en-GB" sz="1800" b="0" i="0" u="none" strike="noStrike" cap="none" normalizeH="0" baseline="0" dirty="0">
                        <a:ln>
                          <a:noFill/>
                        </a:ln>
                        <a:solidFill>
                          <a:schemeClr val="bg1"/>
                        </a:solidFill>
                        <a:effectLst/>
                        <a:latin typeface="+mn-lt"/>
                        <a:ea typeface="Times New Roman" pitchFamily="18" charset="0"/>
                        <a:cs typeface="Times New Roman" pitchFamily="18" charset="0"/>
                      </a:endParaRPr>
                    </a:p>
                  </a:txBody>
                  <a:tcPr marL="68580" marR="68580"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8704C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sz="2400" b="0" i="0" u="none" strike="noStrike" cap="none" normalizeH="0" baseline="0">
                          <a:ln>
                            <a:noFill/>
                          </a:ln>
                          <a:solidFill>
                            <a:schemeClr val="bg1"/>
                          </a:solidFill>
                          <a:effectLst/>
                          <a:latin typeface="Arial Nova Cond Light" panose="020B0306020202020204" pitchFamily="34" charset="0"/>
                          <a:ea typeface="Times New Roman" pitchFamily="18" charset="0"/>
                          <a:cs typeface="Times New Roman" pitchFamily="18" charset="0"/>
                        </a:rPr>
                        <a:t>Invest and innovate for sustainability impact, organise inclusively, close loops</a:t>
                      </a:r>
                      <a:endParaRPr kumimoji="0" lang="en-GB" sz="2400" b="0" i="0" u="none" strike="noStrike" cap="none" normalizeH="0" baseline="0" dirty="0">
                        <a:ln>
                          <a:noFill/>
                        </a:ln>
                        <a:solidFill>
                          <a:schemeClr val="bg1"/>
                        </a:solidFill>
                        <a:effectLst/>
                        <a:latin typeface="Arial Nova Cond Light" panose="020B0306020202020204" pitchFamily="34" charset="0"/>
                        <a:ea typeface="Times New Roman" pitchFamily="18" charset="0"/>
                        <a:cs typeface="Times New Roman" pitchFamily="18" charset="0"/>
                      </a:endParaRPr>
                    </a:p>
                  </a:txBody>
                  <a:tcPr marL="68580" marR="68580"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8704C8"/>
                    </a:solidFill>
                  </a:tcPr>
                </a:tc>
                <a:extLst>
                  <a:ext uri="{0D108BD9-81ED-4DB2-BD59-A6C34878D82A}">
                    <a16:rowId xmlns:a16="http://schemas.microsoft.com/office/drawing/2014/main" val="10000"/>
                  </a:ext>
                </a:extLst>
              </a:tr>
            </a:tbl>
          </a:graphicData>
        </a:graphic>
      </p:graphicFrame>
      <p:graphicFrame>
        <p:nvGraphicFramePr>
          <p:cNvPr id="9" name="Tabel 8">
            <a:extLst>
              <a:ext uri="{FF2B5EF4-FFF2-40B4-BE49-F238E27FC236}">
                <a16:creationId xmlns:a16="http://schemas.microsoft.com/office/drawing/2014/main" id="{C8A0DDA9-A83A-F77B-2E16-A1E2FB3E039D}"/>
              </a:ext>
            </a:extLst>
          </p:cNvPr>
          <p:cNvGraphicFramePr>
            <a:graphicFrameLocks noGrp="1"/>
          </p:cNvGraphicFramePr>
          <p:nvPr>
            <p:extLst>
              <p:ext uri="{D42A27DB-BD31-4B8C-83A1-F6EECF244321}">
                <p14:modId xmlns:p14="http://schemas.microsoft.com/office/powerpoint/2010/main" val="2277407052"/>
              </p:ext>
            </p:extLst>
          </p:nvPr>
        </p:nvGraphicFramePr>
        <p:xfrm>
          <a:off x="700088" y="5410099"/>
          <a:ext cx="10882312" cy="936157"/>
        </p:xfrm>
        <a:graphic>
          <a:graphicData uri="http://schemas.openxmlformats.org/drawingml/2006/table">
            <a:tbl>
              <a:tblPr/>
              <a:tblGrid>
                <a:gridCol w="2428875">
                  <a:extLst>
                    <a:ext uri="{9D8B030D-6E8A-4147-A177-3AD203B41FA5}">
                      <a16:colId xmlns:a16="http://schemas.microsoft.com/office/drawing/2014/main" val="20000"/>
                    </a:ext>
                  </a:extLst>
                </a:gridCol>
                <a:gridCol w="8453437">
                  <a:extLst>
                    <a:ext uri="{9D8B030D-6E8A-4147-A177-3AD203B41FA5}">
                      <a16:colId xmlns:a16="http://schemas.microsoft.com/office/drawing/2014/main" val="20002"/>
                    </a:ext>
                  </a:extLst>
                </a:gridCol>
              </a:tblGrid>
              <a:tr h="936157">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GB" sz="2800" b="1" i="0" u="none" strike="noStrike" cap="none" normalizeH="0" baseline="0">
                          <a:ln>
                            <a:noFill/>
                          </a:ln>
                          <a:solidFill>
                            <a:schemeClr val="bg1"/>
                          </a:solidFill>
                          <a:effectLst/>
                          <a:latin typeface="+mn-lt"/>
                          <a:ea typeface="Times New Roman" pitchFamily="18" charset="0"/>
                          <a:cs typeface="Times New Roman" pitchFamily="18" charset="0"/>
                        </a:rPr>
                        <a:t>   Non-profits</a:t>
                      </a:r>
                      <a:endParaRPr kumimoji="0" lang="en-GB" sz="2800" b="0" i="0" u="none" strike="noStrike" cap="none" normalizeH="0" baseline="0" dirty="0">
                        <a:ln>
                          <a:noFill/>
                        </a:ln>
                        <a:solidFill>
                          <a:schemeClr val="bg1"/>
                        </a:solidFill>
                        <a:effectLst/>
                        <a:latin typeface="+mn-lt"/>
                        <a:ea typeface="Times New Roman" pitchFamily="18" charset="0"/>
                        <a:cs typeface="Times New Roman" pitchFamily="18" charset="0"/>
                      </a:endParaRPr>
                    </a:p>
                  </a:txBody>
                  <a:tcPr marL="68580" marR="68580"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99003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a:ln>
                            <a:noFill/>
                          </a:ln>
                          <a:solidFill>
                            <a:schemeClr val="bg1"/>
                          </a:solidFill>
                          <a:effectLst/>
                          <a:latin typeface="Arial Nova Cond Light" panose="020B0306020202020204" pitchFamily="34" charset="0"/>
                          <a:ea typeface="Times New Roman" pitchFamily="18" charset="0"/>
                          <a:cs typeface="Times New Roman" pitchFamily="18" charset="0"/>
                        </a:rPr>
                        <a:t>Inspire people, qualify students, build and connect communities, inclusion</a:t>
                      </a:r>
                    </a:p>
                  </a:txBody>
                  <a:tcPr marL="68580" marR="68580"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990033"/>
                    </a:solidFill>
                  </a:tcPr>
                </a:tc>
                <a:extLst>
                  <a:ext uri="{0D108BD9-81ED-4DB2-BD59-A6C34878D82A}">
                    <a16:rowId xmlns:a16="http://schemas.microsoft.com/office/drawing/2014/main" val="10000"/>
                  </a:ext>
                </a:extLst>
              </a:tr>
            </a:tbl>
          </a:graphicData>
        </a:graphic>
      </p:graphicFrame>
      <p:graphicFrame>
        <p:nvGraphicFramePr>
          <p:cNvPr id="2" name="Tabel 3">
            <a:extLst>
              <a:ext uri="{FF2B5EF4-FFF2-40B4-BE49-F238E27FC236}">
                <a16:creationId xmlns:a16="http://schemas.microsoft.com/office/drawing/2014/main" id="{1BAE203B-8B50-0B79-9F24-29355273388C}"/>
              </a:ext>
            </a:extLst>
          </p:cNvPr>
          <p:cNvGraphicFramePr>
            <a:graphicFrameLocks noGrp="1"/>
          </p:cNvGraphicFramePr>
          <p:nvPr>
            <p:extLst>
              <p:ext uri="{D42A27DB-BD31-4B8C-83A1-F6EECF244321}">
                <p14:modId xmlns:p14="http://schemas.microsoft.com/office/powerpoint/2010/main" val="705461111"/>
              </p:ext>
            </p:extLst>
          </p:nvPr>
        </p:nvGraphicFramePr>
        <p:xfrm>
          <a:off x="703654" y="1230049"/>
          <a:ext cx="10878745" cy="491422"/>
        </p:xfrm>
        <a:graphic>
          <a:graphicData uri="http://schemas.openxmlformats.org/drawingml/2006/table">
            <a:tbl>
              <a:tblPr/>
              <a:tblGrid>
                <a:gridCol w="2331376">
                  <a:extLst>
                    <a:ext uri="{9D8B030D-6E8A-4147-A177-3AD203B41FA5}">
                      <a16:colId xmlns:a16="http://schemas.microsoft.com/office/drawing/2014/main" val="20000"/>
                    </a:ext>
                  </a:extLst>
                </a:gridCol>
                <a:gridCol w="8547369">
                  <a:extLst>
                    <a:ext uri="{9D8B030D-6E8A-4147-A177-3AD203B41FA5}">
                      <a16:colId xmlns:a16="http://schemas.microsoft.com/office/drawing/2014/main" val="20002"/>
                    </a:ext>
                  </a:extLst>
                </a:gridCol>
              </a:tblGrid>
              <a:tr h="491422">
                <a:tc>
                  <a:txBody>
                    <a:bodyPr/>
                    <a:lstStyle/>
                    <a:p>
                      <a:pPr marL="342900" marR="0" lvl="0" indent="-342900" algn="l" defTabSz="914400" rtl="0" eaLnBrk="1" fontAlgn="base" latinLnBrk="0" hangingPunct="1">
                        <a:lnSpc>
                          <a:spcPct val="100000"/>
                        </a:lnSpc>
                        <a:spcBef>
                          <a:spcPct val="0"/>
                        </a:spcBef>
                        <a:spcAft>
                          <a:spcPct val="0"/>
                        </a:spcAft>
                        <a:buClrTx/>
                        <a:buSzTx/>
                        <a:buFont typeface="Arial" charset="0"/>
                        <a:buNone/>
                        <a:tabLst/>
                      </a:pPr>
                      <a:r>
                        <a:rPr kumimoji="0" lang="en-GB" sz="2000" b="1" i="0" u="none" strike="noStrike" cap="none" normalizeH="0" baseline="0">
                          <a:ln>
                            <a:noFill/>
                          </a:ln>
                          <a:solidFill>
                            <a:schemeClr val="tx1"/>
                          </a:solidFill>
                          <a:effectLst/>
                          <a:latin typeface="+mn-lt"/>
                          <a:ea typeface="Times New Roman" pitchFamily="18" charset="0"/>
                          <a:cs typeface="Times New Roman" pitchFamily="18" charset="0"/>
                        </a:rPr>
                        <a:t>    Task group</a:t>
                      </a:r>
                      <a:endParaRPr kumimoji="0" lang="en-GB" sz="2000" b="1" i="0" u="none" strike="noStrike" cap="none" normalizeH="0" baseline="0" dirty="0">
                        <a:ln>
                          <a:noFill/>
                        </a:ln>
                        <a:solidFill>
                          <a:schemeClr val="tx1"/>
                        </a:solidFill>
                        <a:effectLst/>
                        <a:latin typeface="+mn-lt"/>
                        <a:ea typeface="Times New Roman" pitchFamily="18" charset="0"/>
                        <a:cs typeface="Times New Roman" pitchFamily="18" charset="0"/>
                      </a:endParaRPr>
                    </a:p>
                  </a:txBody>
                  <a:tcPr marL="68580" marR="68580"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sz="2000" b="0" i="0" u="none" strike="noStrike" cap="none" normalizeH="0" baseline="0">
                          <a:ln>
                            <a:noFill/>
                          </a:ln>
                          <a:solidFill>
                            <a:schemeClr val="tx1"/>
                          </a:solidFill>
                          <a:effectLst/>
                          <a:latin typeface="+mn-lt"/>
                          <a:ea typeface="Times New Roman" pitchFamily="18" charset="0"/>
                          <a:cs typeface="Times New Roman" pitchFamily="18" charset="0"/>
                        </a:rPr>
                        <a:t> </a:t>
                      </a:r>
                      <a:r>
                        <a:rPr kumimoji="0" lang="nl-NL" sz="2000" b="1" i="0" u="none" strike="noStrike" cap="none" normalizeH="0" baseline="0">
                          <a:ln>
                            <a:noFill/>
                          </a:ln>
                          <a:solidFill>
                            <a:schemeClr val="tx1"/>
                          </a:solidFill>
                          <a:effectLst/>
                          <a:latin typeface="+mn-lt"/>
                          <a:ea typeface="Times New Roman" pitchFamily="18" charset="0"/>
                          <a:cs typeface="Times New Roman" pitchFamily="18" charset="0"/>
                        </a:rPr>
                        <a:t>Transition tasks</a:t>
                      </a:r>
                      <a:endParaRPr kumimoji="0" lang="en-GB" sz="2000" b="1" i="0" u="none" strike="noStrike" cap="none" normalizeH="0" baseline="0" dirty="0">
                        <a:ln>
                          <a:noFill/>
                        </a:ln>
                        <a:solidFill>
                          <a:schemeClr val="tx1"/>
                        </a:solidFill>
                        <a:effectLst/>
                        <a:latin typeface="+mn-lt"/>
                        <a:ea typeface="Times New Roman" pitchFamily="18" charset="0"/>
                        <a:cs typeface="Times New Roman" pitchFamily="18" charset="0"/>
                      </a:endParaRPr>
                    </a:p>
                  </a:txBody>
                  <a:tcPr marL="68580" marR="68580"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3" name="TextBox 2">
            <a:extLst>
              <a:ext uri="{FF2B5EF4-FFF2-40B4-BE49-F238E27FC236}">
                <a16:creationId xmlns:a16="http://schemas.microsoft.com/office/drawing/2014/main" id="{931CE605-5BB9-3E30-149B-51C080DE8C47}"/>
              </a:ext>
            </a:extLst>
          </p:cNvPr>
          <p:cNvSpPr txBox="1"/>
          <p:nvPr/>
        </p:nvSpPr>
        <p:spPr>
          <a:xfrm>
            <a:off x="4954385" y="10466"/>
            <a:ext cx="7237615" cy="1569660"/>
          </a:xfrm>
          <a:prstGeom prst="rect">
            <a:avLst/>
          </a:prstGeom>
          <a:noFill/>
        </p:spPr>
        <p:txBody>
          <a:bodyPr wrap="square" rtlCol="0">
            <a:spAutoFit/>
          </a:bodyPr>
          <a:lstStyle/>
          <a:p>
            <a:r>
              <a:rPr lang="en-GB" sz="1600" b="1">
                <a:solidFill>
                  <a:schemeClr val="accent6">
                    <a:lumMod val="75000"/>
                  </a:schemeClr>
                </a:solidFill>
              </a:rPr>
              <a:t>Facilitator suggestion</a:t>
            </a:r>
            <a:r>
              <a:rPr lang="en-GB" sz="1600">
                <a:solidFill>
                  <a:schemeClr val="accent6">
                    <a:lumMod val="75000"/>
                  </a:schemeClr>
                </a:solidFill>
              </a:rPr>
              <a:t>: The new option we’ll be exploring is </a:t>
            </a:r>
            <a:r>
              <a:rPr lang="en-GB" sz="1600" b="1">
                <a:solidFill>
                  <a:schemeClr val="accent6">
                    <a:lumMod val="75000"/>
                  </a:schemeClr>
                </a:solidFill>
              </a:rPr>
              <a:t>transition task division, </a:t>
            </a:r>
            <a:r>
              <a:rPr lang="en-GB" sz="1600">
                <a:solidFill>
                  <a:schemeClr val="accent6">
                    <a:lumMod val="75000"/>
                  </a:schemeClr>
                </a:solidFill>
              </a:rPr>
              <a:t>between five task groups: science, citizens, government, businesses and non-profits. They are </a:t>
            </a:r>
            <a:r>
              <a:rPr lang="en-GB" sz="1600" b="1">
                <a:solidFill>
                  <a:schemeClr val="accent6">
                    <a:lumMod val="75000"/>
                  </a:schemeClr>
                </a:solidFill>
              </a:rPr>
              <a:t>independent</a:t>
            </a:r>
            <a:r>
              <a:rPr lang="en-GB" sz="1600">
                <a:solidFill>
                  <a:schemeClr val="accent6">
                    <a:lumMod val="75000"/>
                  </a:schemeClr>
                </a:solidFill>
              </a:rPr>
              <a:t>: in each one of them transition efforts are initiated. They are also </a:t>
            </a:r>
            <a:r>
              <a:rPr lang="en-GB" sz="1600" b="1">
                <a:solidFill>
                  <a:schemeClr val="accent6">
                    <a:lumMod val="75000"/>
                  </a:schemeClr>
                </a:solidFill>
              </a:rPr>
              <a:t>interdependent</a:t>
            </a:r>
            <a:r>
              <a:rPr lang="en-GB" sz="1600">
                <a:solidFill>
                  <a:schemeClr val="accent6">
                    <a:lumMod val="75000"/>
                  </a:schemeClr>
                </a:solidFill>
              </a:rPr>
              <a:t>: none of their tasks can be missed in sustainability transitions. Their independence and interdependence makes them </a:t>
            </a:r>
            <a:r>
              <a:rPr lang="en-GB" sz="1600" b="1">
                <a:solidFill>
                  <a:schemeClr val="accent6">
                    <a:lumMod val="75000"/>
                  </a:schemeClr>
                </a:solidFill>
              </a:rPr>
              <a:t>equal partners</a:t>
            </a:r>
            <a:r>
              <a:rPr lang="en-GB" sz="1600">
                <a:solidFill>
                  <a:schemeClr val="accent6">
                    <a:lumMod val="75000"/>
                  </a:schemeClr>
                </a:solidFill>
              </a:rPr>
              <a:t>. Let’s step into a </a:t>
            </a:r>
            <a:r>
              <a:rPr lang="en-GB" sz="1600" b="1">
                <a:solidFill>
                  <a:schemeClr val="accent6">
                    <a:lumMod val="75000"/>
                  </a:schemeClr>
                </a:solidFill>
              </a:rPr>
              <a:t>role play </a:t>
            </a:r>
            <a:r>
              <a:rPr lang="en-GB" sz="1600">
                <a:solidFill>
                  <a:schemeClr val="accent6">
                    <a:lumMod val="75000"/>
                  </a:schemeClr>
                </a:solidFill>
              </a:rPr>
              <a:t>to experience this first hand. </a:t>
            </a:r>
          </a:p>
        </p:txBody>
      </p:sp>
    </p:spTree>
    <p:extLst>
      <p:ext uri="{BB962C8B-B14F-4D97-AF65-F5344CB8AC3E}">
        <p14:creationId xmlns:p14="http://schemas.microsoft.com/office/powerpoint/2010/main" val="4017057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E2376-2962-E13E-FD8E-79D41AD6A42E}"/>
              </a:ext>
            </a:extLst>
          </p:cNvPr>
          <p:cNvSpPr>
            <a:spLocks noGrp="1"/>
          </p:cNvSpPr>
          <p:nvPr>
            <p:ph type="title"/>
          </p:nvPr>
        </p:nvSpPr>
        <p:spPr/>
        <p:txBody>
          <a:bodyPr/>
          <a:lstStyle/>
          <a:p>
            <a:r>
              <a:rPr lang="en-GB">
                <a:solidFill>
                  <a:schemeClr val="accent6">
                    <a:lumMod val="75000"/>
                  </a:schemeClr>
                </a:solidFill>
              </a:rPr>
              <a:t>The </a:t>
            </a:r>
            <a:r>
              <a:rPr lang="en-GB" b="1">
                <a:solidFill>
                  <a:schemeClr val="accent6">
                    <a:lumMod val="75000"/>
                  </a:schemeClr>
                </a:solidFill>
              </a:rPr>
              <a:t>Transition Council – Facilitator suggestions</a:t>
            </a:r>
            <a:endParaRPr lang="nl-NL" b="1"/>
          </a:p>
        </p:txBody>
      </p:sp>
      <p:sp>
        <p:nvSpPr>
          <p:cNvPr id="3" name="Text Placeholder 2">
            <a:extLst>
              <a:ext uri="{FF2B5EF4-FFF2-40B4-BE49-F238E27FC236}">
                <a16:creationId xmlns:a16="http://schemas.microsoft.com/office/drawing/2014/main" id="{C5780B21-05FE-71C4-908F-DABF2D73977A}"/>
              </a:ext>
            </a:extLst>
          </p:cNvPr>
          <p:cNvSpPr>
            <a:spLocks noGrp="1"/>
          </p:cNvSpPr>
          <p:nvPr>
            <p:ph type="body" idx="1"/>
          </p:nvPr>
        </p:nvSpPr>
        <p:spPr/>
        <p:txBody>
          <a:bodyPr>
            <a:normAutofit fontScale="77500" lnSpcReduction="20000"/>
          </a:bodyPr>
          <a:lstStyle/>
          <a:p>
            <a:r>
              <a:rPr lang="en-GB" b="1">
                <a:solidFill>
                  <a:srgbClr val="679E2A"/>
                </a:solidFill>
              </a:rPr>
              <a:t>Preparation, in case you want random distribution to multiple breakouts</a:t>
            </a:r>
            <a:endParaRPr lang="en-GB">
              <a:solidFill>
                <a:srgbClr val="679E2A"/>
              </a:solidFill>
            </a:endParaRPr>
          </a:p>
          <a:p>
            <a:pPr lvl="1"/>
            <a:r>
              <a:rPr lang="en-GB">
                <a:solidFill>
                  <a:srgbClr val="679E2A"/>
                </a:solidFill>
              </a:rPr>
              <a:t>Paste a </a:t>
            </a:r>
            <a:r>
              <a:rPr lang="en-GB" b="1">
                <a:solidFill>
                  <a:srgbClr val="679E2A"/>
                </a:solidFill>
              </a:rPr>
              <a:t>floorplan </a:t>
            </a:r>
            <a:r>
              <a:rPr lang="en-GB">
                <a:solidFill>
                  <a:srgbClr val="679E2A"/>
                </a:solidFill>
              </a:rPr>
              <a:t>here with </a:t>
            </a:r>
            <a:r>
              <a:rPr lang="en-GB" b="1">
                <a:solidFill>
                  <a:srgbClr val="679E2A"/>
                </a:solidFill>
              </a:rPr>
              <a:t>colored </a:t>
            </a:r>
            <a:r>
              <a:rPr lang="en-GB">
                <a:solidFill>
                  <a:srgbClr val="679E2A"/>
                </a:solidFill>
              </a:rPr>
              <a:t>breakout rooms, decide </a:t>
            </a:r>
            <a:r>
              <a:rPr lang="en-GB" b="1">
                <a:solidFill>
                  <a:srgbClr val="679E2A"/>
                </a:solidFill>
              </a:rPr>
              <a:t>number of breakouts </a:t>
            </a:r>
            <a:r>
              <a:rPr lang="en-GB">
                <a:solidFill>
                  <a:srgbClr val="679E2A"/>
                </a:solidFill>
              </a:rPr>
              <a:t>to use, stick </a:t>
            </a:r>
            <a:r>
              <a:rPr lang="en-GB" b="1">
                <a:solidFill>
                  <a:srgbClr val="679E2A"/>
                </a:solidFill>
              </a:rPr>
              <a:t>Post-it notes </a:t>
            </a:r>
            <a:r>
              <a:rPr lang="en-GB">
                <a:solidFill>
                  <a:srgbClr val="679E2A"/>
                </a:solidFill>
              </a:rPr>
              <a:t>on all seats, in selected room colors, equal numbers</a:t>
            </a:r>
          </a:p>
          <a:p>
            <a:pPr lvl="1"/>
            <a:r>
              <a:rPr lang="en-GB">
                <a:solidFill>
                  <a:srgbClr val="679E2A"/>
                </a:solidFill>
              </a:rPr>
              <a:t>Or: give participants numbers like 1-2-3-1-2-3-</a:t>
            </a:r>
          </a:p>
          <a:p>
            <a:pPr lvl="1"/>
            <a:endParaRPr lang="en-GB">
              <a:solidFill>
                <a:srgbClr val="679E2A"/>
              </a:solidFill>
            </a:endParaRPr>
          </a:p>
          <a:p>
            <a:r>
              <a:rPr lang="en-GB" b="1">
                <a:solidFill>
                  <a:schemeClr val="accent6">
                    <a:lumMod val="75000"/>
                  </a:schemeClr>
                </a:solidFill>
              </a:rPr>
              <a:t>Suggestion</a:t>
            </a:r>
            <a:endParaRPr lang="en-GB">
              <a:solidFill>
                <a:schemeClr val="accent6">
                  <a:lumMod val="75000"/>
                </a:schemeClr>
              </a:solidFill>
            </a:endParaRPr>
          </a:p>
          <a:p>
            <a:pPr lvl="1"/>
            <a:r>
              <a:rPr lang="en-GB">
                <a:solidFill>
                  <a:schemeClr val="accent6">
                    <a:lumMod val="75000"/>
                  </a:schemeClr>
                </a:solidFill>
              </a:rPr>
              <a:t>On your seat is a </a:t>
            </a:r>
            <a:r>
              <a:rPr lang="en-GB" b="1">
                <a:solidFill>
                  <a:schemeClr val="accent6">
                    <a:lumMod val="75000"/>
                  </a:schemeClr>
                </a:solidFill>
              </a:rPr>
              <a:t>Post-it note </a:t>
            </a:r>
            <a:r>
              <a:rPr lang="en-GB">
                <a:solidFill>
                  <a:schemeClr val="accent6">
                    <a:lumMod val="75000"/>
                  </a:schemeClr>
                </a:solidFill>
              </a:rPr>
              <a:t>in the color of your breakout room. When you step into this room, you are a member of the </a:t>
            </a:r>
            <a:r>
              <a:rPr lang="en-GB" b="1">
                <a:solidFill>
                  <a:schemeClr val="accent6">
                    <a:lumMod val="75000"/>
                  </a:schemeClr>
                </a:solidFill>
              </a:rPr>
              <a:t>Transition Council</a:t>
            </a:r>
            <a:r>
              <a:rPr lang="en-GB">
                <a:solidFill>
                  <a:schemeClr val="accent6">
                    <a:lumMod val="75000"/>
                  </a:schemeClr>
                </a:solidFill>
              </a:rPr>
              <a:t>. </a:t>
            </a:r>
          </a:p>
          <a:p>
            <a:pPr lvl="1"/>
            <a:r>
              <a:rPr lang="en-GB">
                <a:solidFill>
                  <a:schemeClr val="accent6">
                    <a:lumMod val="75000"/>
                  </a:schemeClr>
                </a:solidFill>
              </a:rPr>
              <a:t>Our facilitators are the independent </a:t>
            </a:r>
            <a:r>
              <a:rPr lang="en-GB" b="1">
                <a:solidFill>
                  <a:schemeClr val="accent6">
                    <a:lumMod val="75000"/>
                  </a:schemeClr>
                </a:solidFill>
              </a:rPr>
              <a:t>chair</a:t>
            </a:r>
            <a:r>
              <a:rPr lang="en-GB">
                <a:solidFill>
                  <a:schemeClr val="accent6">
                    <a:lumMod val="75000"/>
                  </a:schemeClr>
                </a:solidFill>
              </a:rPr>
              <a:t> and </a:t>
            </a:r>
            <a:r>
              <a:rPr lang="en-GB" b="1">
                <a:solidFill>
                  <a:schemeClr val="accent6">
                    <a:lumMod val="75000"/>
                  </a:schemeClr>
                </a:solidFill>
              </a:rPr>
              <a:t>secretary</a:t>
            </a:r>
            <a:r>
              <a:rPr lang="en-GB">
                <a:solidFill>
                  <a:schemeClr val="accent6">
                    <a:lumMod val="75000"/>
                  </a:schemeClr>
                </a:solidFill>
              </a:rPr>
              <a:t>. </a:t>
            </a:r>
          </a:p>
          <a:p>
            <a:pPr lvl="1"/>
            <a:r>
              <a:rPr lang="en-GB">
                <a:solidFill>
                  <a:schemeClr val="accent6">
                    <a:lumMod val="75000"/>
                  </a:schemeClr>
                </a:solidFill>
              </a:rPr>
              <a:t>You have been democratically elected by one of five task groups. We ask you to </a:t>
            </a:r>
            <a:r>
              <a:rPr lang="en-GB" b="1">
                <a:solidFill>
                  <a:schemeClr val="accent6">
                    <a:lumMod val="75000"/>
                  </a:schemeClr>
                </a:solidFill>
              </a:rPr>
              <a:t>step in this role</a:t>
            </a:r>
            <a:r>
              <a:rPr lang="en-GB">
                <a:solidFill>
                  <a:schemeClr val="accent6">
                    <a:lumMod val="75000"/>
                  </a:schemeClr>
                </a:solidFill>
              </a:rPr>
              <a:t>.  </a:t>
            </a:r>
          </a:p>
          <a:p>
            <a:pPr lvl="1"/>
            <a:r>
              <a:rPr lang="en-GB">
                <a:solidFill>
                  <a:schemeClr val="accent6">
                    <a:lumMod val="75000"/>
                  </a:schemeClr>
                </a:solidFill>
              </a:rPr>
              <a:t>Let’s move and </a:t>
            </a:r>
            <a:r>
              <a:rPr lang="en-GB" b="1">
                <a:solidFill>
                  <a:schemeClr val="accent6">
                    <a:lumMod val="75000"/>
                  </a:schemeClr>
                </a:solidFill>
              </a:rPr>
              <a:t>get started</a:t>
            </a:r>
            <a:r>
              <a:rPr lang="en-GB">
                <a:solidFill>
                  <a:schemeClr val="accent6">
                    <a:lumMod val="75000"/>
                  </a:schemeClr>
                </a:solidFill>
              </a:rPr>
              <a:t>!</a:t>
            </a:r>
            <a:r>
              <a:rPr lang="en-GB"/>
              <a:t> </a:t>
            </a:r>
          </a:p>
          <a:p>
            <a:endParaRPr lang="en-GB"/>
          </a:p>
        </p:txBody>
      </p:sp>
    </p:spTree>
    <p:extLst>
      <p:ext uri="{BB962C8B-B14F-4D97-AF65-F5344CB8AC3E}">
        <p14:creationId xmlns:p14="http://schemas.microsoft.com/office/powerpoint/2010/main" val="35082415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59FF2A42-F5E5-6556-F27A-BA1934442434}"/>
              </a:ext>
            </a:extLst>
          </p:cNvPr>
          <p:cNvSpPr>
            <a:spLocks noChangeArrowheads="1"/>
          </p:cNvSpPr>
          <p:nvPr/>
        </p:nvSpPr>
        <p:spPr bwMode="auto">
          <a:xfrm>
            <a:off x="0" y="0"/>
            <a:ext cx="12192000" cy="6858000"/>
          </a:xfrm>
          <a:prstGeom prst="rect">
            <a:avLst/>
          </a:prstGeom>
          <a:solidFill>
            <a:srgbClr val="EE8E00"/>
          </a:solidFill>
          <a:ln w="9525">
            <a:solidFill>
              <a:schemeClr val="tx1"/>
            </a:solidFill>
            <a:miter lim="800000"/>
            <a:headEnd/>
            <a:tailEnd/>
          </a:ln>
        </p:spPr>
        <p:txBody>
          <a:bodyPr wrap="none" anchor="ctr"/>
          <a:lstStyle/>
          <a:p>
            <a:endParaRPr lang="en-GB"/>
          </a:p>
        </p:txBody>
      </p:sp>
      <p:sp>
        <p:nvSpPr>
          <p:cNvPr id="3" name="Text Placeholder 2">
            <a:extLst>
              <a:ext uri="{FF2B5EF4-FFF2-40B4-BE49-F238E27FC236}">
                <a16:creationId xmlns:a16="http://schemas.microsoft.com/office/drawing/2014/main" id="{111CC4FD-71D2-FB37-5470-B218AD55663A}"/>
              </a:ext>
            </a:extLst>
          </p:cNvPr>
          <p:cNvSpPr>
            <a:spLocks noGrp="1"/>
          </p:cNvSpPr>
          <p:nvPr>
            <p:ph type="body" idx="1"/>
          </p:nvPr>
        </p:nvSpPr>
        <p:spPr/>
        <p:txBody>
          <a:bodyPr>
            <a:normAutofit/>
          </a:bodyPr>
          <a:lstStyle/>
          <a:p>
            <a:pPr marL="114300" indent="0" algn="ctr">
              <a:buNone/>
            </a:pPr>
            <a:r>
              <a:rPr lang="en-GB" sz="7200">
                <a:solidFill>
                  <a:schemeClr val="bg1"/>
                </a:solidFill>
              </a:rPr>
              <a:t>Task-democratic council</a:t>
            </a:r>
          </a:p>
          <a:p>
            <a:pPr marL="114300" indent="0" algn="ctr">
              <a:buNone/>
            </a:pPr>
            <a:r>
              <a:rPr lang="en-GB" sz="7200" b="1">
                <a:solidFill>
                  <a:schemeClr val="bg1"/>
                </a:solidFill>
              </a:rPr>
              <a:t>Agenda-setting session</a:t>
            </a:r>
          </a:p>
        </p:txBody>
      </p:sp>
    </p:spTree>
    <p:extLst>
      <p:ext uri="{BB962C8B-B14F-4D97-AF65-F5344CB8AC3E}">
        <p14:creationId xmlns:p14="http://schemas.microsoft.com/office/powerpoint/2010/main" val="1317856934"/>
      </p:ext>
    </p:extLst>
  </p:cSld>
  <p:clrMapOvr>
    <a:masterClrMapping/>
  </p:clrMapOvr>
</p:sld>
</file>

<file path=ppt/theme/theme1.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483823</TotalTime>
  <Words>5502</Words>
  <Application>Microsoft Office PowerPoint</Application>
  <PresentationFormat>Widescreen</PresentationFormat>
  <Paragraphs>615</Paragraphs>
  <Slides>36</Slides>
  <Notes>2</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36</vt:i4>
      </vt:variant>
    </vt:vector>
  </HeadingPairs>
  <TitlesOfParts>
    <vt:vector size="49" baseType="lpstr">
      <vt:lpstr>Bradley Hand ITC</vt:lpstr>
      <vt:lpstr>PT Sans Narrow</vt:lpstr>
      <vt:lpstr>Tahoma</vt:lpstr>
      <vt:lpstr>Humanist 777 Condensed Bold</vt:lpstr>
      <vt:lpstr>PT Sans</vt:lpstr>
      <vt:lpstr>Humanist 777 Condensed Regular</vt:lpstr>
      <vt:lpstr>Times New Roman</vt:lpstr>
      <vt:lpstr>Calibri Light</vt:lpstr>
      <vt:lpstr>Arial Nova Cond Light</vt:lpstr>
      <vt:lpstr>MV Boli</vt:lpstr>
      <vt:lpstr>Arial</vt:lpstr>
      <vt:lpstr>Calibri</vt:lpstr>
      <vt:lpstr>Office-thema</vt:lpstr>
      <vt:lpstr>PowerPoint Presentation</vt:lpstr>
      <vt:lpstr>Timing – Two hour pressure cooker, or take more time and add a break</vt:lpstr>
      <vt:lpstr>Workshop objectives - your takeaway  </vt:lpstr>
      <vt:lpstr>What are we going to do?</vt:lpstr>
      <vt:lpstr>How to solve the polycrisis – Facilitator suggestions</vt:lpstr>
      <vt:lpstr>How to solve the polycrisis</vt:lpstr>
      <vt:lpstr>Transition task division</vt:lpstr>
      <vt:lpstr>The Transition Council – Facilitator suggestions</vt:lpstr>
      <vt:lpstr>PowerPoint Presentation</vt:lpstr>
      <vt:lpstr>Task-democratic council / Agenda-setting session - Facilitator suggestions</vt:lpstr>
      <vt:lpstr>Task-democratic council / Agenda-setting session</vt:lpstr>
      <vt:lpstr>Task-democratic council / Agenda-setting session</vt:lpstr>
      <vt:lpstr>Task-democratic council / Agenda-setting session</vt:lpstr>
      <vt:lpstr>Task-democratic council / Agenda-setting session</vt:lpstr>
      <vt:lpstr>Task-democratic council / Agenda-setting session</vt:lpstr>
      <vt:lpstr>Task-democratic council / Agenda-setting session</vt:lpstr>
      <vt:lpstr>Task-democratic council / Agenda-setting session</vt:lpstr>
      <vt:lpstr>PowerPoint Presentation</vt:lpstr>
      <vt:lpstr>Task-democratic council / Transition design session - Facilitator suggestions</vt:lpstr>
      <vt:lpstr>Task-democratic council / Transition design session</vt:lpstr>
      <vt:lpstr>Task-democratic council / Transition design session</vt:lpstr>
      <vt:lpstr>Task-democratic council / Transition design session</vt:lpstr>
      <vt:lpstr>Task-democratic council / Transition design session</vt:lpstr>
      <vt:lpstr>PowerPoint Presentation</vt:lpstr>
      <vt:lpstr>Wrap up – Definition </vt:lpstr>
      <vt:lpstr>Wrap up – Costs and pitfalls of the task democracy model </vt:lpstr>
      <vt:lpstr>Wrap up – How to solve the polycrisis [RESOLVED?]</vt:lpstr>
      <vt:lpstr>Wrap up – Your action perspectives</vt:lpstr>
      <vt:lpstr>PowerPoint Presentation</vt:lpstr>
      <vt:lpstr>Wrap up - Expected benefits of the task democracy model </vt:lpstr>
      <vt:lpstr>PowerPoint Presentation</vt:lpstr>
      <vt:lpstr>Hauser, 2014</vt:lpstr>
      <vt:lpstr>PowerPoint Presentation</vt:lpstr>
      <vt:lpstr>Brainstormcanvas</vt:lpstr>
      <vt:lpstr>PowerPoint Presentation</vt:lpstr>
      <vt:lpstr>PowerPoint Presentation</vt:lpstr>
    </vt:vector>
  </TitlesOfParts>
  <Company>Noorden Duurzaam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ND-Powerpoints</dc:title>
  <dc:creator>Peter Bootsma</dc:creator>
  <cp:lastModifiedBy>Peter</cp:lastModifiedBy>
  <cp:revision>2754</cp:revision>
  <cp:lastPrinted>2024-10-02T22:16:41Z</cp:lastPrinted>
  <dcterms:created xsi:type="dcterms:W3CDTF">2015-03-04T12:01:53Z</dcterms:created>
  <dcterms:modified xsi:type="dcterms:W3CDTF">2024-10-14T10:48:09Z</dcterms:modified>
</cp:coreProperties>
</file>